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472" r:id="rId20"/>
    <p:sldMasterId id="2147484531" r:id="rId21"/>
    <p:sldMasterId id="2147484603" r:id="rId22"/>
    <p:sldMasterId id="2147484680" r:id="rId23"/>
    <p:sldMasterId id="2147484708" r:id="rId24"/>
    <p:sldMasterId id="2147484842" r:id="rId25"/>
    <p:sldMasterId id="2147484852" r:id="rId26"/>
  </p:sldMasterIdLst>
  <p:notesMasterIdLst>
    <p:notesMasterId r:id="rId38"/>
  </p:notesMasterIdLst>
  <p:handoutMasterIdLst>
    <p:handoutMasterId r:id="rId39"/>
  </p:handoutMasterIdLst>
  <p:sldIdLst>
    <p:sldId id="1012" r:id="rId27"/>
    <p:sldId id="1024" r:id="rId28"/>
    <p:sldId id="1027" r:id="rId29"/>
    <p:sldId id="1017" r:id="rId30"/>
    <p:sldId id="1028" r:id="rId31"/>
    <p:sldId id="1026" r:id="rId32"/>
    <p:sldId id="1029" r:id="rId33"/>
    <p:sldId id="1007" r:id="rId34"/>
    <p:sldId id="1014" r:id="rId35"/>
    <p:sldId id="1015" r:id="rId36"/>
    <p:sldId id="1022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B"/>
    <a:srgbClr val="00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90" autoAdjust="0"/>
    <p:restoredTop sz="97702" autoAdjust="0"/>
  </p:normalViewPr>
  <p:slideViewPr>
    <p:cSldViewPr>
      <p:cViewPr varScale="1">
        <p:scale>
          <a:sx n="109" d="100"/>
          <a:sy n="109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36550"/>
            <a:ext cx="5607050" cy="4206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52425"/>
            <a:ext cx="6169025" cy="462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5164036"/>
            <a:ext cx="5608320" cy="39335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E17B4-F8C3-445F-9490-5B872C4054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0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From Manila to San Juan, it’s not quite fair to say the sun doesn’t set on VBA, but it’s pretty close</a:t>
            </a:r>
          </a:p>
          <a:p>
            <a:endParaRPr lang="en-US" sz="1600" dirty="0"/>
          </a:p>
          <a:p>
            <a:r>
              <a:rPr lang="en-US" sz="1600" dirty="0"/>
              <a:t>Employees: 23,509 (August 2018)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FTE: 22,182 (2018 current estimate)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FTE: 23,692 (2019 Request)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0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" y="4421823"/>
            <a:ext cx="6780810" cy="4639050"/>
          </a:xfrm>
        </p:spPr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b="1" dirty="0">
                <a:latin typeface="Myriad Pro"/>
              </a:rPr>
              <a:t>VBMS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As of EOM April, processed </a:t>
            </a:r>
            <a:r>
              <a:rPr lang="en-US" b="1" dirty="0">
                <a:latin typeface="Myriad Pro"/>
              </a:rPr>
              <a:t>7.6M </a:t>
            </a:r>
            <a:r>
              <a:rPr lang="en-US" dirty="0">
                <a:latin typeface="Myriad Pro"/>
              </a:rPr>
              <a:t>rating and non rating claims in VBMS</a:t>
            </a:r>
            <a:r>
              <a:rPr lang="en-US" b="1" dirty="0">
                <a:latin typeface="Myriad Pro"/>
              </a:rPr>
              <a:t> </a:t>
            </a:r>
            <a:r>
              <a:rPr lang="en-US" dirty="0">
                <a:latin typeface="Myriad Pro"/>
              </a:rPr>
              <a:t>since inception.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It </a:t>
            </a:r>
            <a:r>
              <a:rPr lang="en-US" u="none" baseline="0" dirty="0">
                <a:latin typeface="Myriad Pro"/>
              </a:rPr>
              <a:t>is used in </a:t>
            </a:r>
            <a:r>
              <a:rPr lang="en-US" dirty="0">
                <a:latin typeface="Myriad Pro"/>
              </a:rPr>
              <a:t>All 56 ROs and 5 District Offices,</a:t>
            </a:r>
            <a:r>
              <a:rPr lang="en-US" baseline="0" dirty="0">
                <a:latin typeface="Myriad Pro"/>
              </a:rPr>
              <a:t> </a:t>
            </a:r>
            <a:r>
              <a:rPr lang="en-US" dirty="0">
                <a:latin typeface="Myriad Pro"/>
              </a:rPr>
              <a:t>148 VHA facilities</a:t>
            </a:r>
            <a:r>
              <a:rPr lang="en-US" baseline="0" dirty="0">
                <a:latin typeface="Myriad Pro"/>
              </a:rPr>
              <a:t> and NCA, by </a:t>
            </a:r>
            <a:r>
              <a:rPr lang="en-US" dirty="0">
                <a:latin typeface="Myriad Pro"/>
              </a:rPr>
              <a:t>VSOs,</a:t>
            </a:r>
            <a:r>
              <a:rPr lang="en-US" baseline="0" dirty="0">
                <a:latin typeface="Myriad Pro"/>
              </a:rPr>
              <a:t> in the </a:t>
            </a:r>
            <a:r>
              <a:rPr lang="en-US" dirty="0">
                <a:latin typeface="Myriad Pro"/>
              </a:rPr>
              <a:t>Appeals Management Center / Pension Management Centers</a:t>
            </a:r>
            <a:r>
              <a:rPr lang="en-US" baseline="0" dirty="0">
                <a:latin typeface="Myriad Pro"/>
              </a:rPr>
              <a:t> and BVA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baseline="0" dirty="0">
              <a:latin typeface="Myriad Pro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b="1" baseline="0" dirty="0">
                <a:latin typeface="Myriad Pro"/>
              </a:rPr>
              <a:t>National Work Queue</a:t>
            </a:r>
            <a:endParaRPr lang="en-US" b="0" baseline="0" dirty="0">
              <a:latin typeface="Myriad Pro"/>
            </a:endParaRP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The average number of days a claim awaited first development action has dropped from almost </a:t>
            </a:r>
            <a:r>
              <a:rPr lang="en-US" b="1" dirty="0">
                <a:latin typeface="Myriad Pro"/>
              </a:rPr>
              <a:t>25 days </a:t>
            </a:r>
            <a:r>
              <a:rPr lang="en-US" dirty="0">
                <a:latin typeface="Myriad Pro"/>
              </a:rPr>
              <a:t>in January 2016 to </a:t>
            </a:r>
            <a:r>
              <a:rPr lang="en-US" b="1" dirty="0">
                <a:latin typeface="Myriad Pro"/>
              </a:rPr>
              <a:t>10.5 days</a:t>
            </a:r>
            <a:r>
              <a:rPr lang="en-US" dirty="0">
                <a:latin typeface="Myriad Pro"/>
              </a:rPr>
              <a:t> in April 2017.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The amount of time claims that are awaiting a rating decision has dropped from </a:t>
            </a:r>
            <a:r>
              <a:rPr lang="en-US" b="1" dirty="0">
                <a:latin typeface="Myriad Pro"/>
              </a:rPr>
              <a:t>29 days </a:t>
            </a:r>
            <a:r>
              <a:rPr lang="en-US" dirty="0">
                <a:latin typeface="Myriad Pro"/>
              </a:rPr>
              <a:t>in January 2016 to less than </a:t>
            </a:r>
            <a:r>
              <a:rPr lang="en-US" b="1" dirty="0">
                <a:latin typeface="Myriad Pro"/>
              </a:rPr>
              <a:t>7 days </a:t>
            </a:r>
            <a:r>
              <a:rPr lang="en-US" dirty="0">
                <a:latin typeface="Myriad Pro"/>
              </a:rPr>
              <a:t>in April 2017.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Phase</a:t>
            </a:r>
            <a:r>
              <a:rPr lang="en-US" baseline="0" dirty="0">
                <a:latin typeface="Myriad Pro"/>
              </a:rPr>
              <a:t> Two – non-rating work began in </a:t>
            </a:r>
            <a:r>
              <a:rPr lang="en-US" b="1" baseline="0" dirty="0">
                <a:latin typeface="Myriad Pro"/>
              </a:rPr>
              <a:t>April 2017</a:t>
            </a:r>
            <a:endParaRPr lang="en-US" b="0" baseline="0" dirty="0">
              <a:latin typeface="Myriad Pro"/>
            </a:endParaRPr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 b="0" baseline="0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latin typeface="Myriad Pro"/>
              </a:rPr>
              <a:t>Centralized Intake </a:t>
            </a:r>
            <a:endParaRPr lang="en-US" b="1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As of EOM April 2017, VBA has extracted more than </a:t>
            </a:r>
            <a:r>
              <a:rPr lang="en-US" b="1" kern="1200" dirty="0">
                <a:solidFill>
                  <a:schemeClr val="tx1"/>
                </a:solidFill>
                <a:effectLst/>
                <a:latin typeface="Myriad Pro"/>
              </a:rPr>
              <a:t>612,000 inactive files</a:t>
            </a: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 from 11 Regional Offices including Philadelphia, Wilmington, Detroit, Indianapolis, Roanoke, St. Petersburg, Baltimore, Wichita, Boston,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Myriad Pro"/>
              </a:rPr>
              <a:t>Togus</a:t>
            </a: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, and Waco.</a:t>
            </a:r>
            <a:endParaRPr lang="en-US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>
                <a:latin typeface="Myriad Pro"/>
              </a:rPr>
              <a:t>Decision Ready Claims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Pilot launched this month (May 2017) in St. Paul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Requires accredited VSO representation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Assessing expansion and rollout after the pilot to other ROs, national expansion, and expansion to other types of compensation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17B4-F8C3-445F-9490-5B872C405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003" y="4421823"/>
            <a:ext cx="6780810" cy="4639050"/>
          </a:xfrm>
        </p:spPr>
        <p:txBody>
          <a:bodyPr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b="1" dirty="0">
                <a:latin typeface="Myriad Pro"/>
              </a:rPr>
              <a:t>VBMS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As of EOM April, processed </a:t>
            </a:r>
            <a:r>
              <a:rPr lang="en-US" b="1" dirty="0">
                <a:latin typeface="Myriad Pro"/>
              </a:rPr>
              <a:t>7.6M </a:t>
            </a:r>
            <a:r>
              <a:rPr lang="en-US" dirty="0">
                <a:latin typeface="Myriad Pro"/>
              </a:rPr>
              <a:t>rating and non rating claims in VBMS</a:t>
            </a:r>
            <a:r>
              <a:rPr lang="en-US" b="1" dirty="0">
                <a:latin typeface="Myriad Pro"/>
              </a:rPr>
              <a:t> </a:t>
            </a:r>
            <a:r>
              <a:rPr lang="en-US" dirty="0">
                <a:latin typeface="Myriad Pro"/>
              </a:rPr>
              <a:t>since inception.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It </a:t>
            </a:r>
            <a:r>
              <a:rPr lang="en-US" u="none" baseline="0" dirty="0">
                <a:latin typeface="Myriad Pro"/>
              </a:rPr>
              <a:t>is used in </a:t>
            </a:r>
            <a:r>
              <a:rPr lang="en-US" dirty="0">
                <a:latin typeface="Myriad Pro"/>
              </a:rPr>
              <a:t>All 56 ROs and 5 District Offices,</a:t>
            </a:r>
            <a:r>
              <a:rPr lang="en-US" baseline="0" dirty="0">
                <a:latin typeface="Myriad Pro"/>
              </a:rPr>
              <a:t> </a:t>
            </a:r>
            <a:r>
              <a:rPr lang="en-US" dirty="0">
                <a:latin typeface="Myriad Pro"/>
              </a:rPr>
              <a:t>148 VHA facilities</a:t>
            </a:r>
            <a:r>
              <a:rPr lang="en-US" baseline="0" dirty="0">
                <a:latin typeface="Myriad Pro"/>
              </a:rPr>
              <a:t> and NCA, by </a:t>
            </a:r>
            <a:r>
              <a:rPr lang="en-US" dirty="0">
                <a:latin typeface="Myriad Pro"/>
              </a:rPr>
              <a:t>VSOs,</a:t>
            </a:r>
            <a:r>
              <a:rPr lang="en-US" baseline="0" dirty="0">
                <a:latin typeface="Myriad Pro"/>
              </a:rPr>
              <a:t> in the </a:t>
            </a:r>
            <a:r>
              <a:rPr lang="en-US" dirty="0">
                <a:latin typeface="Myriad Pro"/>
              </a:rPr>
              <a:t>Appeals Management Center / Pension Management Centers</a:t>
            </a:r>
            <a:r>
              <a:rPr lang="en-US" baseline="0" dirty="0">
                <a:latin typeface="Myriad Pro"/>
              </a:rPr>
              <a:t> and BVA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baseline="0" dirty="0">
              <a:latin typeface="Myriad Pro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b="1" baseline="0" dirty="0">
                <a:latin typeface="Myriad Pro"/>
              </a:rPr>
              <a:t>National Work Queue</a:t>
            </a:r>
            <a:endParaRPr lang="en-US" b="0" baseline="0" dirty="0">
              <a:latin typeface="Myriad Pro"/>
            </a:endParaRP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The average number of days a claim awaited first development action has dropped from almost </a:t>
            </a:r>
            <a:r>
              <a:rPr lang="en-US" b="1" dirty="0">
                <a:latin typeface="Myriad Pro"/>
              </a:rPr>
              <a:t>25 days </a:t>
            </a:r>
            <a:r>
              <a:rPr lang="en-US" dirty="0">
                <a:latin typeface="Myriad Pro"/>
              </a:rPr>
              <a:t>in January 2016 to </a:t>
            </a:r>
            <a:r>
              <a:rPr lang="en-US" b="1" dirty="0">
                <a:latin typeface="Myriad Pro"/>
              </a:rPr>
              <a:t>10.5 days</a:t>
            </a:r>
            <a:r>
              <a:rPr lang="en-US" dirty="0">
                <a:latin typeface="Myriad Pro"/>
              </a:rPr>
              <a:t> in April 2017.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The amount of time claims that are awaiting a rating decision has dropped from </a:t>
            </a:r>
            <a:r>
              <a:rPr lang="en-US" b="1" dirty="0">
                <a:latin typeface="Myriad Pro"/>
              </a:rPr>
              <a:t>29 days </a:t>
            </a:r>
            <a:r>
              <a:rPr lang="en-US" dirty="0">
                <a:latin typeface="Myriad Pro"/>
              </a:rPr>
              <a:t>in January 2016 to less than </a:t>
            </a:r>
            <a:r>
              <a:rPr lang="en-US" b="1" dirty="0">
                <a:latin typeface="Myriad Pro"/>
              </a:rPr>
              <a:t>7 days </a:t>
            </a:r>
            <a:r>
              <a:rPr lang="en-US" dirty="0">
                <a:latin typeface="Myriad Pro"/>
              </a:rPr>
              <a:t>in April 2017.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>
                <a:latin typeface="Myriad Pro"/>
              </a:rPr>
              <a:t>Phase</a:t>
            </a:r>
            <a:r>
              <a:rPr lang="en-US" baseline="0" dirty="0">
                <a:latin typeface="Myriad Pro"/>
              </a:rPr>
              <a:t> Two – non-rating work began in </a:t>
            </a:r>
            <a:r>
              <a:rPr lang="en-US" b="1" baseline="0" dirty="0">
                <a:latin typeface="Myriad Pro"/>
              </a:rPr>
              <a:t>April 2017</a:t>
            </a:r>
            <a:endParaRPr lang="en-US" b="0" baseline="0" dirty="0">
              <a:latin typeface="Myriad Pro"/>
            </a:endParaRPr>
          </a:p>
          <a:p>
            <a:pPr marL="171707" indent="-171707">
              <a:buFont typeface="Arial" panose="020B0604020202020204" pitchFamily="34" charset="0"/>
              <a:buChar char="•"/>
            </a:pPr>
            <a:endParaRPr lang="en-US" b="0" baseline="0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latin typeface="Myriad Pro"/>
              </a:rPr>
              <a:t>Centralized Intake </a:t>
            </a:r>
            <a:endParaRPr lang="en-US" b="1" dirty="0"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As of EOM April 2017, VBA has extracted more than </a:t>
            </a:r>
            <a:r>
              <a:rPr lang="en-US" b="1" kern="1200" dirty="0">
                <a:solidFill>
                  <a:schemeClr val="tx1"/>
                </a:solidFill>
                <a:effectLst/>
                <a:latin typeface="Myriad Pro"/>
              </a:rPr>
              <a:t>612,000 inactive files</a:t>
            </a: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 from 11 Regional Offices including Philadelphia, Wilmington, Detroit, Indianapolis, Roanoke, St. Petersburg, Baltimore, Wichita, Boston,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Myriad Pro"/>
              </a:rPr>
              <a:t>Togus</a:t>
            </a:r>
            <a:r>
              <a:rPr lang="en-US" kern="1200" dirty="0">
                <a:solidFill>
                  <a:schemeClr val="tx1"/>
                </a:solidFill>
                <a:effectLst/>
                <a:latin typeface="Myriad Pro"/>
              </a:rPr>
              <a:t>, and Waco.</a:t>
            </a:r>
            <a:endParaRPr lang="en-US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>
              <a:latin typeface="Myriad Pr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>
                <a:latin typeface="Myriad Pro"/>
              </a:rPr>
              <a:t>Decision Ready Claims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Pilot launched this month (May 2017) in St. Paul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Requires accredited VSO representation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>
                <a:latin typeface="Myriad Pro"/>
              </a:rPr>
              <a:t>Assessing expansion and rollout after the pilot to other ROs, national expansion, and expansion to other types of compensation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17B4-F8C3-445F-9490-5B872C4054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5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https://www.va.gov/ORPM/FY_2019_Published_VA_Regulations.asp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976313"/>
            <a:ext cx="6634163" cy="49768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3004" y="6187251"/>
            <a:ext cx="5746359" cy="241192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538" y="350838"/>
            <a:ext cx="6554787" cy="491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5818188"/>
            <a:ext cx="5618480" cy="2792730"/>
          </a:xfrm>
        </p:spPr>
        <p:txBody>
          <a:bodyPr/>
          <a:lstStyle/>
          <a:p>
            <a:endParaRPr lang="en-US" sz="18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4857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8" y="319088"/>
            <a:ext cx="6646862" cy="49863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8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0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1.bin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32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76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45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4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33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C751F38-E0E5-4DE7-B475-A2086933552B}" type="datetime1">
              <a:rPr lang="en-US" smtClean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786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June 24,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June 24,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June 24, 2019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Working Draft, Infromation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Onlyl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Decision Making-No Funding Impact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84596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1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376872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ctrTitle" hasCustomPrompt="1"/>
          </p:nvPr>
        </p:nvSpPr>
        <p:spPr>
          <a:xfrm>
            <a:off x="0" y="2074334"/>
            <a:ext cx="9144000" cy="1834729"/>
          </a:xfrm>
        </p:spPr>
        <p:txBody>
          <a:bodyPr>
            <a:normAutofit/>
          </a:bodyPr>
          <a:lstStyle>
            <a:lvl1pPr>
              <a:defRPr sz="4400" b="0" i="0">
                <a:latin typeface="Georgia"/>
                <a:cs typeface="Georgia"/>
              </a:defRPr>
            </a:lvl1pPr>
          </a:lstStyle>
          <a:p>
            <a:r>
              <a:rPr lang="en-US" dirty="0">
                <a:solidFill>
                  <a:srgbClr val="0083B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92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2308" y="106555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i="1" dirty="0">
                <a:solidFill>
                  <a:prstClr val="white"/>
                </a:solidFill>
                <a:latin typeface="Georgia"/>
                <a:cs typeface="Georgia"/>
              </a:rPr>
              <a:t>Veterans Benefits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7794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13"/>
            <a:ext cx="8229600" cy="4869857"/>
          </a:xfrm>
        </p:spPr>
        <p:txBody>
          <a:bodyPr/>
          <a:lstStyle>
            <a:lvl1pPr>
              <a:defRPr sz="2200">
                <a:latin typeface="Myriad Pro"/>
              </a:defRPr>
            </a:lvl1pPr>
            <a:lvl2pPr>
              <a:defRPr sz="2000">
                <a:latin typeface="Myriad Pro"/>
              </a:defRPr>
            </a:lvl2pPr>
            <a:lvl3pPr>
              <a:defRPr sz="1800">
                <a:latin typeface="Myriad Pro"/>
              </a:defRPr>
            </a:lvl3pPr>
            <a:lvl4pPr>
              <a:defRPr sz="1800">
                <a:latin typeface="Myriad Pro"/>
              </a:defRPr>
            </a:lvl4pPr>
            <a:lvl5pPr>
              <a:defRPr sz="18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4045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95"/>
            <a:ext cx="8229600" cy="774638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6652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8669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220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9391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39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2"/>
            <a:ext cx="8229600" cy="464722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6/24/2019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87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6/24/2019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67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C751F38-E0E5-4DE7-B475-A2086933552B}" type="datetime1">
              <a:rPr lang="en-US" smtClean="0">
                <a:solidFill>
                  <a:srgbClr val="000000"/>
                </a:solidFill>
              </a:rPr>
              <a:pPr defTabSz="457200"/>
              <a:t>6/24/2019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07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7"/>
            <a:ext cx="8458200" cy="1143000"/>
          </a:xfrm>
        </p:spPr>
        <p:txBody>
          <a:bodyPr>
            <a:normAutofit/>
          </a:bodyPr>
          <a:lstStyle>
            <a:lvl1pPr algn="l">
              <a:defRPr sz="4800"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40485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3B42CF27-4D60-4A5A-8E7A-98B321BE06DF}" type="datetime1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6/24/2019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40485"/>
            <a:ext cx="3429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lumMod val="75000"/>
                  </a:prstClr>
                </a:solidFill>
              </a:rPr>
              <a:t>Draft / Pre-decisional / For Internal VA Use Only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1600" y="634048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defTabSz="457200"/>
            <a:fld id="{04F7EA0F-F264-4DBA-8450-109ED0C85B89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8458200" cy="4572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829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0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6/24/2019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6/24/2019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8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June 24,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June 24,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Pre-Decisional Deliberative Document - Internal VA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1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7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7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7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114.xml"/><Relationship Id="rId7" Type="http://schemas.openxmlformats.org/officeDocument/2006/relationships/tags" Target="../tags/tag2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vmlDrawing" Target="../drawings/vmlDrawing19.vml"/><Relationship Id="rId11" Type="http://schemas.openxmlformats.org/officeDocument/2006/relationships/image" Target="../media/image2.png"/><Relationship Id="rId5" Type="http://schemas.openxmlformats.org/officeDocument/2006/relationships/theme" Target="../theme/theme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17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5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6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4848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4849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2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8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79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614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/>
              <a:t>Draft - Pre-Decisional Deliberative Document Internal VA Use Only</a:t>
            </a: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6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850" r:id="rId3"/>
    <p:sldLayoutId id="21474848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Infromation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Arial" charset="0"/>
              </a:rPr>
              <a:t>Onlyl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Decision Making-No Funding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778933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324608"/>
            <a:ext cx="9144000" cy="533399"/>
          </a:xfrm>
          <a:prstGeom prst="rect">
            <a:avLst/>
          </a:prstGeom>
          <a:solidFill>
            <a:srgbClr val="0132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8946"/>
            <a:ext cx="8229600" cy="464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308" y="6422688"/>
            <a:ext cx="44319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i="1" dirty="0">
                <a:solidFill>
                  <a:prstClr val="white"/>
                </a:solidFill>
                <a:latin typeface="Georgia"/>
                <a:cs typeface="Georgia"/>
              </a:rPr>
              <a:t>Veterans Benefits Administration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5187943"/>
            <a:ext cx="443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i="1" dirty="0">
                <a:solidFill>
                  <a:prstClr val="white"/>
                </a:solidFill>
                <a:latin typeface="Georgia"/>
                <a:cs typeface="Georgia"/>
              </a:rPr>
              <a:t>Veterans Benefits Administration</a:t>
            </a:r>
          </a:p>
        </p:txBody>
      </p:sp>
      <p:pic>
        <p:nvPicPr>
          <p:cNvPr id="12" name="Picture 11" descr="VA slide logo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1" y="6399105"/>
            <a:ext cx="1729251" cy="3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June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2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834" y="5687909"/>
            <a:ext cx="3886200" cy="8652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21247" y="2776155"/>
            <a:ext cx="4693756" cy="140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dirty="0">
              <a:solidFill>
                <a:srgbClr val="0083BE"/>
              </a:solidFill>
              <a:latin typeface="Myriad Pro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" y="2239872"/>
            <a:ext cx="9141463" cy="14700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83BE"/>
                </a:solidFill>
              </a:rPr>
              <a:t>Seattle Regional Office</a:t>
            </a:r>
            <a:endParaRPr lang="en-US" sz="24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0" y="3787560"/>
            <a:ext cx="9144000" cy="6629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July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D058DC-52DE-44AE-AC56-908E5E57BF54}"/>
              </a:ext>
            </a:extLst>
          </p:cNvPr>
          <p:cNvSpPr txBox="1"/>
          <p:nvPr/>
        </p:nvSpPr>
        <p:spPr>
          <a:xfrm>
            <a:off x="656824" y="468169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Pritz Navaratnasingam</a:t>
            </a:r>
          </a:p>
          <a:p>
            <a:r>
              <a:rPr lang="en-US" dirty="0"/>
              <a:t>Director Seattle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81968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10" y="762000"/>
            <a:ext cx="8891752" cy="54075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480"/>
              </a:spcAft>
              <a:buNone/>
            </a:pPr>
            <a:r>
              <a:rPr lang="en-US" sz="2200" b="1" u="sng" dirty="0">
                <a:solidFill>
                  <a:schemeClr val="tx2"/>
                </a:solidFill>
                <a:latin typeface="+mj-lt"/>
              </a:rPr>
              <a:t>One of the most significant changes to the Post-9/11 GI Bill since its inception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u="sng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Notable changes in the bill’s 34 sections include: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Provides 200+ additional Term FTE spread over FY18 (157) and FY19 (50)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Makes the Post 9/11 GI Bill a </a:t>
            </a:r>
            <a:r>
              <a:rPr lang="en-US" u="sng" dirty="0">
                <a:latin typeface="+mj-lt"/>
              </a:rPr>
              <a:t>lifetime benefit</a:t>
            </a:r>
            <a:r>
              <a:rPr lang="en-US" dirty="0">
                <a:latin typeface="+mj-lt"/>
              </a:rPr>
              <a:t> – does away with 15-year limit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Restores GI Bill entitlement and provides relief to those </a:t>
            </a:r>
            <a:r>
              <a:rPr lang="en-US" u="sng" dirty="0">
                <a:latin typeface="+mj-lt"/>
              </a:rPr>
              <a:t>affected by school closures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Provides full Post 9/11-GI Bill benefits to </a:t>
            </a:r>
            <a:r>
              <a:rPr lang="en-US" u="sng" dirty="0">
                <a:latin typeface="+mj-lt"/>
              </a:rPr>
              <a:t>Purple Heart recipients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Includes </a:t>
            </a:r>
            <a:r>
              <a:rPr lang="en-US" u="sng" dirty="0">
                <a:latin typeface="+mj-lt"/>
              </a:rPr>
              <a:t>Fry Scholarship</a:t>
            </a:r>
            <a:r>
              <a:rPr lang="en-US" dirty="0">
                <a:latin typeface="+mj-lt"/>
              </a:rPr>
              <a:t> into the </a:t>
            </a:r>
            <a:r>
              <a:rPr lang="en-US" u="sng" dirty="0">
                <a:latin typeface="+mj-lt"/>
              </a:rPr>
              <a:t>Yellow Ribbon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Expands eligibility for </a:t>
            </a:r>
            <a:r>
              <a:rPr lang="en-US" u="sng" dirty="0">
                <a:latin typeface="+mj-lt"/>
              </a:rPr>
              <a:t>National Guard and Reserve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Establishes a </a:t>
            </a:r>
            <a:r>
              <a:rPr lang="en-US" u="sng" dirty="0">
                <a:latin typeface="+mj-lt"/>
              </a:rPr>
              <a:t>STEM Scholarship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Makes changes to the </a:t>
            </a:r>
            <a:r>
              <a:rPr lang="en-US" u="sng" dirty="0">
                <a:latin typeface="+mj-lt"/>
              </a:rPr>
              <a:t>transferability</a:t>
            </a:r>
            <a:r>
              <a:rPr lang="en-US" dirty="0">
                <a:latin typeface="+mj-lt"/>
              </a:rPr>
              <a:t> to spouses or children upon death of originally designated dependent</a:t>
            </a:r>
          </a:p>
          <a:p>
            <a:r>
              <a:rPr lang="en-US" dirty="0">
                <a:latin typeface="+mj-lt"/>
              </a:rPr>
              <a:t>Since passage, VA has notified over </a:t>
            </a:r>
            <a:r>
              <a:rPr lang="en-US" b="1" dirty="0">
                <a:solidFill>
                  <a:srgbClr val="003D6B"/>
                </a:solidFill>
                <a:latin typeface="+mj-lt"/>
              </a:rPr>
              <a:t>12,000 </a:t>
            </a:r>
            <a:r>
              <a:rPr lang="en-US" dirty="0">
                <a:latin typeface="+mj-lt"/>
              </a:rPr>
              <a:t>Veterans affected by school closures and restored almost </a:t>
            </a:r>
            <a:r>
              <a:rPr lang="en-US" b="1" dirty="0">
                <a:solidFill>
                  <a:srgbClr val="003D6B"/>
                </a:solidFill>
                <a:latin typeface="+mj-lt"/>
              </a:rPr>
              <a:t>15,000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months of entitlement so they can get back to school</a:t>
            </a:r>
          </a:p>
          <a:p>
            <a:r>
              <a:rPr lang="en-US" dirty="0">
                <a:latin typeface="+mj-lt"/>
              </a:rPr>
              <a:t>Over </a:t>
            </a:r>
            <a:r>
              <a:rPr lang="en-US" b="1" dirty="0">
                <a:solidFill>
                  <a:srgbClr val="003D6B"/>
                </a:solidFill>
                <a:latin typeface="+mj-lt"/>
              </a:rPr>
              <a:t>350 </a:t>
            </a:r>
            <a:r>
              <a:rPr lang="en-US" dirty="0">
                <a:latin typeface="+mj-lt"/>
              </a:rPr>
              <a:t>area career and technical schools are now approved to offer an independent study program to Post-9/11 GI Bill beneficiaries, and VA has implemented </a:t>
            </a:r>
            <a:r>
              <a:rPr lang="en-US" b="1" dirty="0">
                <a:solidFill>
                  <a:srgbClr val="003D6B"/>
                </a:solidFill>
                <a:latin typeface="+mj-lt"/>
              </a:rPr>
              <a:t>25 GI Bill related provisions</a:t>
            </a:r>
            <a:endParaRPr lang="en-US" dirty="0">
              <a:latin typeface="+mj-lt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61488" y="-28575"/>
            <a:ext cx="9129223" cy="7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Myriad Pro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prstClr val="white"/>
                </a:solidFill>
              </a:rPr>
              <a:t>Forever GI Bill Implementation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870"/>
            <a:ext cx="761565" cy="4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3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5AEB0B-F481-4A8D-B2ED-E5B0EF4C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A37B95F-A431-4481-90F2-3FEB7EA5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778189-9053-4478-B886-E8141EF14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3852"/>
            <a:ext cx="7543800" cy="50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3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67CBD77-AE6E-4F45-BD97-1F1D1EED2C9E}"/>
              </a:ext>
            </a:extLst>
          </p:cNvPr>
          <p:cNvSpPr txBox="1">
            <a:spLocks/>
          </p:cNvSpPr>
          <p:nvPr/>
        </p:nvSpPr>
        <p:spPr>
          <a:xfrm>
            <a:off x="1143004" y="74216"/>
            <a:ext cx="6844886" cy="5143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Myriad Pro"/>
                <a:ea typeface="+mj-ea"/>
                <a:cs typeface="+mj-cs"/>
              </a:defRPr>
            </a:lvl1pPr>
          </a:lstStyle>
          <a:p>
            <a:pPr defTabSz="342875"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VBA Three Priorities</a:t>
            </a:r>
            <a:endParaRPr lang="en-US" sz="3200" i="1" dirty="0">
              <a:solidFill>
                <a:prstClr val="white"/>
              </a:solidFill>
              <a:latin typeface="Georgia"/>
              <a:cs typeface="Georgi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DCC35AB-9DDB-314C-B3D2-4325FE7A1EF9}"/>
              </a:ext>
            </a:extLst>
          </p:cNvPr>
          <p:cNvSpPr/>
          <p:nvPr/>
        </p:nvSpPr>
        <p:spPr>
          <a:xfrm>
            <a:off x="168220" y="838200"/>
            <a:ext cx="2867632" cy="5105400"/>
          </a:xfrm>
          <a:prstGeom prst="rect">
            <a:avLst/>
          </a:prstGeom>
          <a:solidFill>
            <a:srgbClr val="ED3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AA0A885-70A8-D94E-97DA-1A1CAE7923B3}"/>
              </a:ext>
            </a:extLst>
          </p:cNvPr>
          <p:cNvSpPr/>
          <p:nvPr/>
        </p:nvSpPr>
        <p:spPr>
          <a:xfrm>
            <a:off x="3131042" y="838200"/>
            <a:ext cx="2867632" cy="5105400"/>
          </a:xfrm>
          <a:prstGeom prst="rect">
            <a:avLst/>
          </a:prstGeom>
          <a:solidFill>
            <a:srgbClr val="38BA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AF54B2A-C621-6D45-BD92-2831B30D22C6}"/>
              </a:ext>
            </a:extLst>
          </p:cNvPr>
          <p:cNvSpPr/>
          <p:nvPr/>
        </p:nvSpPr>
        <p:spPr>
          <a:xfrm>
            <a:off x="6093869" y="838200"/>
            <a:ext cx="2867632" cy="5105400"/>
          </a:xfrm>
          <a:prstGeom prst="rect">
            <a:avLst/>
          </a:prstGeom>
          <a:solidFill>
            <a:srgbClr val="0658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3D84D3F-ADEB-0747-98CA-8B468A5897C1}"/>
              </a:ext>
            </a:extLst>
          </p:cNvPr>
          <p:cNvCxnSpPr>
            <a:cxnSpLocks/>
          </p:cNvCxnSpPr>
          <p:nvPr/>
        </p:nvCxnSpPr>
        <p:spPr>
          <a:xfrm>
            <a:off x="1586857" y="3381955"/>
            <a:ext cx="0" cy="72632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A0A93A12-D466-FC4C-973A-06C32C6FB596}"/>
              </a:ext>
            </a:extLst>
          </p:cNvPr>
          <p:cNvCxnSpPr>
            <a:cxnSpLocks/>
          </p:cNvCxnSpPr>
          <p:nvPr/>
        </p:nvCxnSpPr>
        <p:spPr>
          <a:xfrm>
            <a:off x="4551398" y="3381955"/>
            <a:ext cx="0" cy="7263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D21FA16E-DC71-E741-84DC-8FF10F76A831}"/>
              </a:ext>
            </a:extLst>
          </p:cNvPr>
          <p:cNvCxnSpPr>
            <a:cxnSpLocks/>
          </p:cNvCxnSpPr>
          <p:nvPr/>
        </p:nvCxnSpPr>
        <p:spPr>
          <a:xfrm>
            <a:off x="7529884" y="3381955"/>
            <a:ext cx="0" cy="73284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39C4921-83AF-C940-B52A-4AD645B5357A}"/>
              </a:ext>
            </a:extLst>
          </p:cNvPr>
          <p:cNvSpPr/>
          <p:nvPr/>
        </p:nvSpPr>
        <p:spPr>
          <a:xfrm>
            <a:off x="141429" y="3587922"/>
            <a:ext cx="8894292" cy="240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xmlns="" id="{FEB82425-EE5D-E246-B095-322B948FE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68" y="2362200"/>
            <a:ext cx="2511517" cy="9205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600" i="1" dirty="0">
                <a:solidFill>
                  <a:schemeClr val="bg1"/>
                </a:solidFill>
                <a:latin typeface="Georgia"/>
                <a:cs typeface="Georgia"/>
              </a:rPr>
              <a:t>Provide Veterans with the benefits they have earned in a manner that honors their service</a:t>
            </a:r>
          </a:p>
          <a:p>
            <a:pPr marL="0" indent="0" algn="ctr">
              <a:buNone/>
            </a:pPr>
            <a:endParaRPr lang="en-US" sz="1350" i="1" dirty="0">
              <a:solidFill>
                <a:schemeClr val="bg1"/>
              </a:solidFill>
              <a:latin typeface="Georgia"/>
              <a:cs typeface="Arial" panose="020B0604020202020204" pitchFamily="34" charset="0"/>
            </a:endParaRP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xmlns="" id="{586D5AF8-EFC6-204C-A250-FFB6702A9BB5}"/>
              </a:ext>
            </a:extLst>
          </p:cNvPr>
          <p:cNvSpPr txBox="1">
            <a:spLocks/>
          </p:cNvSpPr>
          <p:nvPr/>
        </p:nvSpPr>
        <p:spPr>
          <a:xfrm>
            <a:off x="3290454" y="2362200"/>
            <a:ext cx="2529409" cy="9039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  <a:t>Ensure we are strong fiscal stewards of the money </a:t>
            </a:r>
            <a:b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  <a:t>entrusted to us</a:t>
            </a: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xmlns="" id="{839905B5-5E13-8F4D-AE4D-51658853615E}"/>
              </a:ext>
            </a:extLst>
          </p:cNvPr>
          <p:cNvSpPr txBox="1">
            <a:spLocks/>
          </p:cNvSpPr>
          <p:nvPr/>
        </p:nvSpPr>
        <p:spPr>
          <a:xfrm>
            <a:off x="6284090" y="2362200"/>
            <a:ext cx="2448811" cy="7429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50"/>
              </a:spcAft>
              <a:buNone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  <a:t>Foster a culture </a:t>
            </a:r>
            <a:b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500" i="1" dirty="0">
                <a:solidFill>
                  <a:schemeClr val="bg1"/>
                </a:solidFill>
                <a:latin typeface="Georgia"/>
                <a:cs typeface="Georgia"/>
              </a:rPr>
              <a:t>of collaboration</a:t>
            </a:r>
          </a:p>
        </p:txBody>
      </p:sp>
      <p:pic>
        <p:nvPicPr>
          <p:cNvPr id="53" name="Picture 52" descr="hand shake.png">
            <a:extLst>
              <a:ext uri="{FF2B5EF4-FFF2-40B4-BE49-F238E27FC236}">
                <a16:creationId xmlns:a16="http://schemas.microsoft.com/office/drawing/2014/main" xmlns="" id="{10F584B5-56BC-414D-9CA7-14123F0DE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6" y="1371600"/>
            <a:ext cx="1009644" cy="613906"/>
          </a:xfrm>
          <a:prstGeom prst="rect">
            <a:avLst/>
          </a:prstGeom>
        </p:spPr>
      </p:pic>
      <p:pic>
        <p:nvPicPr>
          <p:cNvPr id="54" name="Picture 53" descr="money.png">
            <a:extLst>
              <a:ext uri="{FF2B5EF4-FFF2-40B4-BE49-F238E27FC236}">
                <a16:creationId xmlns:a16="http://schemas.microsoft.com/office/drawing/2014/main" xmlns="" id="{DE57A2BC-085A-734E-A373-1C765B746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76" y="1219200"/>
            <a:ext cx="892524" cy="808308"/>
          </a:xfrm>
          <a:prstGeom prst="rect">
            <a:avLst/>
          </a:prstGeom>
        </p:spPr>
      </p:pic>
      <p:pic>
        <p:nvPicPr>
          <p:cNvPr id="55" name="Picture 54" descr="tags.png">
            <a:extLst>
              <a:ext uri="{FF2B5EF4-FFF2-40B4-BE49-F238E27FC236}">
                <a16:creationId xmlns:a16="http://schemas.microsoft.com/office/drawing/2014/main" xmlns="" id="{A7D3E9DD-6F98-E34A-BC8D-0F818F8CD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888422" cy="99505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F3222E5-97B3-E741-9592-70D2FDA5C32E}"/>
              </a:ext>
            </a:extLst>
          </p:cNvPr>
          <p:cNvSpPr/>
          <p:nvPr/>
        </p:nvSpPr>
        <p:spPr>
          <a:xfrm>
            <a:off x="314578" y="4365913"/>
            <a:ext cx="258102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dirty="0">
                <a:solidFill>
                  <a:schemeClr val="bg1"/>
                </a:solidFill>
              </a:rPr>
              <a:t>Focus is on continuing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 improve timeliness, increase quality, and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resolve legacy appeals. 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450"/>
              </a:spcAft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397A1A3-E8FE-0A43-9BEC-2FA2781C4B5E}"/>
              </a:ext>
            </a:extLst>
          </p:cNvPr>
          <p:cNvSpPr/>
          <p:nvPr/>
        </p:nvSpPr>
        <p:spPr>
          <a:xfrm>
            <a:off x="3321269" y="4419600"/>
            <a:ext cx="2506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600" dirty="0">
                <a:solidFill>
                  <a:schemeClr val="bg1"/>
                </a:solidFill>
              </a:rPr>
              <a:t>Applying financial management best practices to execute our budget.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4163731-C038-C143-911D-4303B68346E5}"/>
              </a:ext>
            </a:extLst>
          </p:cNvPr>
          <p:cNvSpPr/>
          <p:nvPr/>
        </p:nvSpPr>
        <p:spPr>
          <a:xfrm>
            <a:off x="6172200" y="4191000"/>
            <a:ext cx="271047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600" dirty="0">
                <a:solidFill>
                  <a:schemeClr val="bg1"/>
                </a:solidFill>
              </a:rPr>
              <a:t>Collaborating with all those who support our Veterans:  traditional VSOs, post-9/11 Veterans groups, state and county VSOs, Congress, GAO, IG, OMB, and other federal agencies.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FF571D0-7B9B-D84B-8D05-76FE02229319}"/>
              </a:ext>
            </a:extLst>
          </p:cNvPr>
          <p:cNvSpPr/>
          <p:nvPr/>
        </p:nvSpPr>
        <p:spPr>
          <a:xfrm>
            <a:off x="431151" y="3581400"/>
            <a:ext cx="240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F6347CD-6E02-074E-92E6-E113AB9233AF}"/>
              </a:ext>
            </a:extLst>
          </p:cNvPr>
          <p:cNvSpPr/>
          <p:nvPr/>
        </p:nvSpPr>
        <p:spPr>
          <a:xfrm>
            <a:off x="3413836" y="3581400"/>
            <a:ext cx="240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9E8915E-8088-EE44-AE5A-C5BA13C2B03C}"/>
              </a:ext>
            </a:extLst>
          </p:cNvPr>
          <p:cNvSpPr/>
          <p:nvPr/>
        </p:nvSpPr>
        <p:spPr>
          <a:xfrm>
            <a:off x="6409428" y="3581400"/>
            <a:ext cx="2323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97950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p.png">
            <a:extLst>
              <a:ext uri="{FF2B5EF4-FFF2-40B4-BE49-F238E27FC236}">
                <a16:creationId xmlns:a16="http://schemas.microsoft.com/office/drawing/2014/main" xmlns="" id="{FC85A7AA-7D5A-1142-B8DC-44C22368A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5" y="876279"/>
            <a:ext cx="8729985" cy="5067321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5943600" y="5657361"/>
            <a:ext cx="1600200" cy="273844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875">
              <a:lnSpc>
                <a:spcPct val="90000"/>
              </a:lnSpc>
              <a:defRPr/>
            </a:pPr>
            <a:endParaRPr lang="en-US" sz="10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782BB09-B4D7-4D17-82EC-A2AB2378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VBA Beneficiaries Served &amp; Dollars Paid in FY2019 Q2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FC30B6-5D72-4B11-9393-EF3AADCD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54FF37C-39AB-0C42-A33C-DDE14DD81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3" y="2324135"/>
            <a:ext cx="3602807" cy="383571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19040E0-0398-8A48-B869-0C8AC2DB47C9}"/>
              </a:ext>
            </a:extLst>
          </p:cNvPr>
          <p:cNvSpPr/>
          <p:nvPr/>
        </p:nvSpPr>
        <p:spPr>
          <a:xfrm>
            <a:off x="3495137" y="2192926"/>
            <a:ext cx="154890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Compensation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74CE190-CBD3-A649-99ED-FA32A55E8089}"/>
              </a:ext>
            </a:extLst>
          </p:cNvPr>
          <p:cNvSpPr/>
          <p:nvPr/>
        </p:nvSpPr>
        <p:spPr>
          <a:xfrm>
            <a:off x="4195110" y="5144261"/>
            <a:ext cx="128089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723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Home Loan Guaranty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41D6CC7-B827-B040-B2A0-DCDA02E07B88}"/>
              </a:ext>
            </a:extLst>
          </p:cNvPr>
          <p:cNvSpPr/>
          <p:nvPr/>
        </p:nvSpPr>
        <p:spPr>
          <a:xfrm>
            <a:off x="607018" y="2304802"/>
            <a:ext cx="1258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Insurance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F5857B3-9416-8B4E-91FB-770F62D876C8}"/>
              </a:ext>
            </a:extLst>
          </p:cNvPr>
          <p:cNvSpPr/>
          <p:nvPr/>
        </p:nvSpPr>
        <p:spPr>
          <a:xfrm>
            <a:off x="1976616" y="2110420"/>
            <a:ext cx="1261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Education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CDDDE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42DC136-8EFF-F347-A47F-225EEF35B7E4}"/>
              </a:ext>
            </a:extLst>
          </p:cNvPr>
          <p:cNvSpPr/>
          <p:nvPr/>
        </p:nvSpPr>
        <p:spPr>
          <a:xfrm>
            <a:off x="224693" y="5161483"/>
            <a:ext cx="149634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3058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Pension and Fiduciary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604C51D-A0F5-4A4C-BFDF-4D63AFD853A6}"/>
              </a:ext>
            </a:extLst>
          </p:cNvPr>
          <p:cNvSpPr txBox="1"/>
          <p:nvPr/>
        </p:nvSpPr>
        <p:spPr>
          <a:xfrm>
            <a:off x="208614" y="3652093"/>
            <a:ext cx="190022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47F4A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Vocational Rehabilitation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47F4A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47F4A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Employment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AC85561-496D-124F-9AD4-5614597400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94" y="1691491"/>
            <a:ext cx="394400" cy="52586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9BA1164-CAFB-BA4C-912E-4857AD41CC4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" y="3008348"/>
            <a:ext cx="661361" cy="5781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13347FA-EC57-704B-ADB4-437C71F46CE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45" y="1643262"/>
            <a:ext cx="817770" cy="49039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8102168-ECAF-F642-BFBC-F6FFD5E9255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2" y="1726460"/>
            <a:ext cx="589356" cy="6294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B067B4A-A441-1645-9981-DDFF0EC3633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" y="4628595"/>
            <a:ext cx="888631" cy="5328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6E80F17-3675-C44F-BFF1-496C7B40B20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91" y="4544569"/>
            <a:ext cx="714418" cy="55449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39F8DE9-5C84-AD41-B8B0-0C6CB032BE63}"/>
              </a:ext>
            </a:extLst>
          </p:cNvPr>
          <p:cNvSpPr txBox="1"/>
          <p:nvPr/>
        </p:nvSpPr>
        <p:spPr>
          <a:xfrm>
            <a:off x="3707265" y="3527267"/>
            <a:ext cx="225689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F034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Transition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F034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F034B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 Economic Development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41C67207-ABB1-9C48-BDA8-43D77E4047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249" y="2906234"/>
            <a:ext cx="669751" cy="62833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54E2FFA-47FD-474D-9E5A-C3D7EF9B59E3}"/>
              </a:ext>
            </a:extLst>
          </p:cNvPr>
          <p:cNvSpPr txBox="1"/>
          <p:nvPr/>
        </p:nvSpPr>
        <p:spPr>
          <a:xfrm>
            <a:off x="5490530" y="1346505"/>
            <a:ext cx="3325767" cy="444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80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VBA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80B4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FOOTPRINT: FY18 </a:t>
            </a: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Compensation: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Paid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 $23.8B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to nearly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4.8M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 Veterans &amp; Survivors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Georgia"/>
            </a:endParaRP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Pension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Paid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$806M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to nearly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251K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  beneficiaries </a:t>
            </a: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Education: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$3.0B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488K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beneficiaries for all EDU programs</a:t>
            </a: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VR&amp;E: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4K Veterans received employment, independent living, or persisting in school</a:t>
            </a: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Housing: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Guaranteed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119K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 loans totaling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$31.9B</a:t>
            </a:r>
          </a:p>
          <a:p>
            <a:pPr marL="283464" marR="0" lvl="0" indent="-19202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Insurance: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Provided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 $1.2T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in coverage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6M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Georgia"/>
              </a:rPr>
              <a:t> beneficiaries</a:t>
            </a:r>
          </a:p>
        </p:txBody>
      </p:sp>
    </p:spTree>
    <p:extLst>
      <p:ext uri="{BB962C8B-B14F-4D97-AF65-F5344CB8AC3E}">
        <p14:creationId xmlns:p14="http://schemas.microsoft.com/office/powerpoint/2010/main" val="155133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FE37119-8307-4BED-B16E-37524D92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2" y="2137410"/>
            <a:ext cx="1470449" cy="10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D542C4D-C4E2-45A5-A325-9E1C9093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17" y="2156171"/>
            <a:ext cx="1722618" cy="9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A42B5FEF-11A0-4CB2-9B54-939A95EF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72" y="2170319"/>
            <a:ext cx="1752693" cy="99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DF24069B-B8F5-497A-B9B9-BE6D7A776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88" y="2137410"/>
            <a:ext cx="1916412" cy="10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A4BD6B-6FB3-4A98-BF20-D3DC5395A173}"/>
              </a:ext>
            </a:extLst>
          </p:cNvPr>
          <p:cNvSpPr/>
          <p:nvPr/>
        </p:nvSpPr>
        <p:spPr>
          <a:xfrm>
            <a:off x="65135" y="3642448"/>
            <a:ext cx="2898414" cy="178308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75A268-A911-4651-8554-663C07AFB8E0}"/>
              </a:ext>
            </a:extLst>
          </p:cNvPr>
          <p:cNvSpPr/>
          <p:nvPr/>
        </p:nvSpPr>
        <p:spPr>
          <a:xfrm>
            <a:off x="3104420" y="3642448"/>
            <a:ext cx="2898414" cy="1783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VSC</a:t>
            </a:r>
          </a:p>
          <a:p>
            <a:pPr lvl="0" algn="ctr"/>
            <a:r>
              <a:rPr lang="en-US" sz="3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VR&amp;E</a:t>
            </a:r>
            <a:endParaRPr lang="en-US" sz="1950" dirty="0">
              <a:solidFill>
                <a:srgbClr val="000000">
                  <a:lumMod val="85000"/>
                  <a:lumOff val="1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F32B63-D230-4CCC-A9A2-D2BB1D482E78}"/>
              </a:ext>
            </a:extLst>
          </p:cNvPr>
          <p:cNvSpPr/>
          <p:nvPr/>
        </p:nvSpPr>
        <p:spPr>
          <a:xfrm>
            <a:off x="6115050" y="3642449"/>
            <a:ext cx="2898414" cy="17830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05B161-45DE-4E7E-963A-4A9B52462C59}"/>
              </a:ext>
            </a:extLst>
          </p:cNvPr>
          <p:cNvSpPr txBox="1"/>
          <p:nvPr/>
        </p:nvSpPr>
        <p:spPr>
          <a:xfrm>
            <a:off x="43220" y="3875901"/>
            <a:ext cx="289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 </a:t>
            </a:r>
            <a:r>
              <a:rPr lang="en-US" sz="195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Employees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BD4FB34-EF44-44C2-A3A1-E350195CD77F}"/>
              </a:ext>
            </a:extLst>
          </p:cNvPr>
          <p:cNvCxnSpPr>
            <a:cxnSpLocks/>
          </p:cNvCxnSpPr>
          <p:nvPr/>
        </p:nvCxnSpPr>
        <p:spPr>
          <a:xfrm>
            <a:off x="177977" y="4533988"/>
            <a:ext cx="2628900" cy="0"/>
          </a:xfrm>
          <a:prstGeom prst="line">
            <a:avLst/>
          </a:prstGeom>
          <a:ln w="127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4D3812-CAA7-47A4-8AFF-F96767AB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770983-7ABA-49FB-B24B-C04BD5783C5B}"/>
              </a:ext>
            </a:extLst>
          </p:cNvPr>
          <p:cNvSpPr/>
          <p:nvPr/>
        </p:nvSpPr>
        <p:spPr>
          <a:xfrm>
            <a:off x="6102658" y="3974896"/>
            <a:ext cx="2898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DRAS</a:t>
            </a:r>
          </a:p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DROC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18B469-5A55-4E20-91AB-28ED2E4A7999}"/>
              </a:ext>
            </a:extLst>
          </p:cNvPr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The mission of the </a:t>
            </a: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Veterans Benefits Administration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is to serve as a leading advocate for Servicemembers, Veterans, their families and survivors, delivering benefits and services that honor their service, assist in their readjustment, enhance their lives, and engender their full trust.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8A395051-A426-454D-927A-5E929104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Overview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5D6AAA6-172F-4F7D-8397-B03AAC5F5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84" y="2158117"/>
            <a:ext cx="1590587" cy="1024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E25B2D5-BAE0-41C2-ADE2-6DCB95049B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0" y="4535435"/>
            <a:ext cx="2889754" cy="89009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3C0793A-4477-41BE-A2ED-DB7A8D6701C8}"/>
              </a:ext>
            </a:extLst>
          </p:cNvPr>
          <p:cNvCxnSpPr>
            <a:cxnSpLocks/>
          </p:cNvCxnSpPr>
          <p:nvPr/>
        </p:nvCxnSpPr>
        <p:spPr>
          <a:xfrm>
            <a:off x="6248920" y="4554074"/>
            <a:ext cx="2628900" cy="0"/>
          </a:xfrm>
          <a:prstGeom prst="line">
            <a:avLst/>
          </a:prstGeom>
          <a:ln w="127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EDDC3AE-CB59-46A1-A5F3-DB70A11D2DF1}"/>
              </a:ext>
            </a:extLst>
          </p:cNvPr>
          <p:cNvCxnSpPr>
            <a:cxnSpLocks/>
          </p:cNvCxnSpPr>
          <p:nvPr/>
        </p:nvCxnSpPr>
        <p:spPr>
          <a:xfrm>
            <a:off x="3239176" y="4533988"/>
            <a:ext cx="2628900" cy="0"/>
          </a:xfrm>
          <a:prstGeom prst="line">
            <a:avLst/>
          </a:prstGeom>
          <a:ln w="127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3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7010400" y="65690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73B31E-FE28-324B-B945-466CD1E378E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48997"/>
              </p:ext>
            </p:extLst>
          </p:nvPr>
        </p:nvGraphicFramePr>
        <p:xfrm>
          <a:off x="0" y="685800"/>
          <a:ext cx="9128242" cy="5518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4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4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"/>
                        </a:rPr>
                        <a:t>INITIATIVE</a:t>
                      </a:r>
                    </a:p>
                  </a:txBody>
                  <a:tcPr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"/>
                        </a:rPr>
                        <a:t>RESULT</a:t>
                      </a:r>
                    </a:p>
                  </a:txBody>
                  <a:tcPr>
                    <a:solidFill>
                      <a:srgbClr val="002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JULY 4</a:t>
                      </a:r>
                      <a:r>
                        <a:rPr kumimoji="0" lang="en-US" sz="1400" b="1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TH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 CHALLENGE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encouraged claims processors to complete 255,000 claims from May 6, 2019 through June 30, 2019. This is a 20% increase. 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COMPLETE!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Claims processors were able to complete the challenge. As a result, they were given the 5</a:t>
                      </a:r>
                      <a:r>
                        <a:rPr lang="en-US" sz="1400" b="0" i="0" u="none" strike="noStrike" kern="1200" baseline="3000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 of July as a holiday.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316295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TELE_COUNSELING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provides Veterans the opportunity to meet with their Vocational Rehabilitation Counselors virtually.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COMPLETE!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Veterans are able to reduce the need for travel. Appointments with beneficiaries average over 1,000 per month.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5354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Myriad Pro"/>
                        </a:rPr>
                        <a:t>PREDISCHARGE REDESIGN </a:t>
                      </a:r>
                      <a:r>
                        <a:rPr lang="en-US" sz="1400" b="0" dirty="0">
                          <a:solidFill>
                            <a:prstClr val="black"/>
                          </a:solidFill>
                          <a:latin typeface="Myriad Pro"/>
                        </a:rPr>
                        <a:t>explored business process changes to reduce the processing time in the Disability Evaluation System (DES). </a:t>
                      </a:r>
                      <a:endParaRPr lang="en-US" sz="1400" b="1" dirty="0">
                        <a:solidFill>
                          <a:prstClr val="black"/>
                        </a:solidFill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yriad Pro"/>
                        </a:rPr>
                        <a:t>Four recommendations: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 a Multi-Disciplinary Brief (MDB),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 the statutory requirement to offer an Impartial Medical Review (IMR),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Department of Veterans Affairs (VA) and DoD DES activities in parallel, and </a:t>
                      </a:r>
                    </a:p>
                    <a:p>
                      <a:pPr lvl="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Eliminate the policy requirement for a Formal Physical Evaluation Board (FPEB) Appeal.</a:t>
                      </a:r>
                    </a:p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Myriad Pro"/>
                        </a:rPr>
                        <a:t>TIMLINESS OF CLAIMS PROGRESS </a:t>
                      </a:r>
                      <a:r>
                        <a:rPr lang="en-US" sz="1400" b="0" dirty="0">
                          <a:solidFill>
                            <a:prstClr val="black"/>
                          </a:solidFill>
                          <a:latin typeface="Myriad Pro"/>
                        </a:rPr>
                        <a:t>to provide Veterans with accurate and timely service.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The FY19 Quarter 2 shows the average days to complete is 127.8 days, just 2.8 days above the 125 day target.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525933"/>
                  </a:ext>
                </a:extLst>
              </a:tr>
              <a:tr h="10222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yriad Pro"/>
                        </a:rPr>
                        <a:t>HOMELOAN GUARANTEES </a:t>
                      </a:r>
                      <a:r>
                        <a:rPr lang="en-US" sz="1400" b="0" dirty="0">
                          <a:latin typeface="Myriad Pro"/>
                        </a:rPr>
                        <a:t>to protect lenders from loss if the borrower fails to repay the loan.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31K Veterans were able to avoid foreclosure in FY19 Q2. Specially adapted house assistive technology grants totaling 800K were awarded in the 2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quarter as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77529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774638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VBA Accomplishments</a:t>
            </a:r>
            <a:r>
              <a:rPr lang="en-US" b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1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7010400" y="65690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73B31E-FE28-324B-B945-466CD1E378E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43254"/>
              </p:ext>
            </p:extLst>
          </p:nvPr>
        </p:nvGraphicFramePr>
        <p:xfrm>
          <a:off x="0" y="914400"/>
          <a:ext cx="9128242" cy="5005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4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4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"/>
                        </a:rPr>
                        <a:t>INITIATIVE</a:t>
                      </a:r>
                    </a:p>
                  </a:txBody>
                  <a:tcPr>
                    <a:solidFill>
                      <a:srgbClr val="002F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"/>
                        </a:rPr>
                        <a:t>RESULT</a:t>
                      </a:r>
                    </a:p>
                  </a:txBody>
                  <a:tcPr>
                    <a:solidFill>
                      <a:srgbClr val="002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76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PAPER EXTRACTION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digitized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inactive paper claims to reduce processing time and save money previously budgeted for storage.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Myriad Pro"/>
                          <a:ea typeface="+mn-ea"/>
                          <a:cs typeface="+mn-cs"/>
                        </a:rPr>
                        <a:t>COMPLETE!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VBA removed nearly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8 million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files across nearly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locations, improving processing time, reducing our physical footprint and saving taxpayer dollars.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316295"/>
                  </a:ext>
                </a:extLst>
              </a:tr>
              <a:tr h="91484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CENTRALIZED INTAKE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centralizes and digitizes all claims, further streamlining our processes and creating a fully digital operating environment where claims may be processed and delivered electronically.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Scanned over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4.29B IMAGES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since inception, and reduced the average mail processing time for Regional Offices (ROs) to 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13.2</a:t>
                      </a: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cs typeface="Myriad Pro"/>
                        </a:rPr>
                        <a:t> BUSINESS DAYS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</a:rPr>
                        <a:t>from a peak of 55 business days in the beginning of 2015.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Myriad Pro"/>
                        </a:rPr>
                        <a:t>AUTO-ESTABLISHMENT OF CLAIMS 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Myriad Pro"/>
                        </a:rPr>
                        <a:t>populates data from scanned images to establish new claims for Veterans; zero VA staff data entry.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yriad Pro"/>
                        </a:rPr>
                        <a:t>Over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yriad Pro"/>
                        </a:rPr>
                        <a:t>56K CLAIMS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yriad Pro"/>
                        </a:rPr>
                        <a:t> have been auto-established since inception in May 2017. Has the potential to decrease claim processing time by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yriad Pro"/>
                        </a:rPr>
                        <a:t>UP TO 5 DAYS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yriad Pro"/>
                        </a:rPr>
                        <a:t> while also decreasing error rates through automation.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34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Myriad Pro"/>
                        </a:rPr>
                        <a:t>NATIONAL WORK QUEUE 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Myriad Pro"/>
                        </a:rPr>
                        <a:t>prioritizes and distributes workload across the nation based on VBA workforce’s real-time capacity. </a:t>
                      </a:r>
                      <a:endParaRPr lang="en-US" sz="1400" b="1" dirty="0">
                        <a:solidFill>
                          <a:prstClr val="black"/>
                        </a:solidFill>
                        <a:latin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The average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days to complete a Veteran’s claim is 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122.3 DAYS 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FYTD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. Now processing Pension claims and managing new appeals work in the NWQ.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5525933"/>
                  </a:ext>
                </a:extLst>
              </a:tr>
              <a:tr h="8186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Myriad Pro"/>
                        </a:rPr>
                        <a:t>CENTRALIZED BENEFITS COMMUNICATION MANAGEMENT </a:t>
                      </a:r>
                      <a:r>
                        <a:rPr lang="en-US" sz="1400" dirty="0">
                          <a:latin typeface="Myriad Pro"/>
                        </a:rPr>
                        <a:t>centralizes all printing and mailing, which all 56 regional offices previously did individually, to improve productivity and streamline correspondence with Veterans on their claims.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Myriad Pro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Over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9.2M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letters have been generated, resulting in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SAVINGS OF APPROX. $2.4M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 in postage costs.</a:t>
                      </a:r>
                      <a:endParaRPr lang="en-US" sz="1400" dirty="0">
                        <a:latin typeface="Myriad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77529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295"/>
            <a:ext cx="8229600" cy="774638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VBA Accomplishments</a:t>
            </a:r>
            <a:r>
              <a:rPr lang="en-US" b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38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94D947DF-FC41-425B-AB64-735DBE645B4C}"/>
              </a:ext>
            </a:extLst>
          </p:cNvPr>
          <p:cNvSpPr/>
          <p:nvPr/>
        </p:nvSpPr>
        <p:spPr>
          <a:xfrm>
            <a:off x="5528102" y="2028584"/>
            <a:ext cx="2476529" cy="15512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03179E3-E77D-4B50-8391-506CC400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9" y="914400"/>
            <a:ext cx="5943600" cy="4952999"/>
          </a:xfrm>
        </p:spPr>
        <p:txBody>
          <a:bodyPr>
            <a:normAutofit/>
          </a:bodyPr>
          <a:lstStyle/>
          <a:p>
            <a:r>
              <a:rPr lang="en-US" sz="2600" b="1" dirty="0"/>
              <a:t>Presumption of Herbicide Exposure and Presumption of Disability During Service for Reservists Presumed Exposed to Herbicides (effective 10/22/2018)</a:t>
            </a:r>
            <a:endParaRPr lang="en-US" sz="2600" dirty="0"/>
          </a:p>
          <a:p>
            <a:r>
              <a:rPr lang="en-US" sz="2600" b="1" dirty="0"/>
              <a:t>Appeals Modernization (effective 02/19/2019)</a:t>
            </a:r>
          </a:p>
          <a:p>
            <a:r>
              <a:rPr lang="en-US" sz="2600" b="1" dirty="0"/>
              <a:t>Purple Heart Priority Processing (effective 02/26/2019)</a:t>
            </a:r>
          </a:p>
          <a:p>
            <a:r>
              <a:rPr lang="en-US" sz="2600" b="1"/>
              <a:t>Blue </a:t>
            </a:r>
            <a:r>
              <a:rPr lang="en-US" sz="2600" b="1" dirty="0"/>
              <a:t>Water Navy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D07688-174B-4EBB-BE6D-3EA72C2F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5CD3D00-2683-4B6D-BFD6-C9846C10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UPDATES FY19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0E927ED7-44B4-44B3-BDE1-833587D0A2FD}"/>
              </a:ext>
            </a:extLst>
          </p:cNvPr>
          <p:cNvSpPr/>
          <p:nvPr/>
        </p:nvSpPr>
        <p:spPr>
          <a:xfrm>
            <a:off x="5895296" y="3032790"/>
            <a:ext cx="2628929" cy="15512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64983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7071" y="761999"/>
            <a:ext cx="8587383" cy="56296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1900" b="1" dirty="0">
                <a:latin typeface="Myriad Pro"/>
                <a:cs typeface="Arial" panose="020B0604020202020204" pitchFamily="34" charset="0"/>
              </a:rPr>
              <a:t>Updating the VA Schedule for Rating Disabilities</a:t>
            </a:r>
          </a:p>
          <a:p>
            <a:pPr lvl="0">
              <a:spcAft>
                <a:spcPts val="600"/>
              </a:spcAft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VA is updating the </a:t>
            </a:r>
            <a:r>
              <a:rPr lang="en-US" sz="1900" b="1" dirty="0">
                <a:latin typeface="Myriad Pro"/>
                <a:cs typeface="Arial" panose="020B0604020202020204" pitchFamily="34" charset="0"/>
              </a:rPr>
              <a:t>15 body systems of the VA Schedule for Rating Disabilities (VASRD) </a:t>
            </a:r>
            <a:r>
              <a:rPr lang="en-US" sz="1900" dirty="0">
                <a:latin typeface="Myriad Pro"/>
                <a:cs typeface="Arial" panose="020B0604020202020204" pitchFamily="34" charset="0"/>
              </a:rPr>
              <a:t>to modernize and improve the delivery of benefits to Veterans:</a:t>
            </a:r>
          </a:p>
          <a:p>
            <a:pPr marL="914400" lvl="2" indent="0">
              <a:buNone/>
            </a:pPr>
            <a:r>
              <a:rPr lang="en-US" sz="1900" b="1" dirty="0">
                <a:latin typeface="Myriad Pro"/>
                <a:cs typeface="Arial" panose="020B0604020202020204" pitchFamily="34" charset="0"/>
              </a:rPr>
              <a:t>Completed: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Dental &amp; Oral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Endocrine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Gynecological &amp; Breast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Eye 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Skin 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sz="1900" dirty="0">
                <a:latin typeface="Myriad Pro"/>
                <a:cs typeface="Arial" panose="020B0604020202020204" pitchFamily="34" charset="0"/>
              </a:rPr>
              <a:t>Hematologic &amp; lymphatic</a:t>
            </a:r>
          </a:p>
          <a:p>
            <a:pPr lvl="2">
              <a:buFont typeface="Arial" panose="020B0604020202020204" pitchFamily="34" charset="0"/>
              <a:buChar char="−"/>
            </a:pPr>
            <a:endParaRPr lang="en-US" sz="1900" dirty="0">
              <a:latin typeface="Myriad Pro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000" dirty="0">
              <a:latin typeface="Myriad Pro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Myriad Pro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Myriad Pro"/>
              <a:cs typeface="Arial" panose="020B0604020202020204" pitchFamily="34" charset="0"/>
            </a:endParaRPr>
          </a:p>
          <a:p>
            <a:pPr lvl="0"/>
            <a:endParaRPr lang="en-US" sz="2200" dirty="0">
              <a:latin typeface="Myriad Pro"/>
              <a:cs typeface="Arial" panose="020B0604020202020204" pitchFamily="34" charset="0"/>
            </a:endParaRPr>
          </a:p>
          <a:p>
            <a:pPr lvl="0"/>
            <a:r>
              <a:rPr lang="en-US" sz="1900" dirty="0">
                <a:latin typeface="Myriad Pro"/>
                <a:cs typeface="Arial" panose="020B0604020202020204" pitchFamily="34" charset="0"/>
              </a:rPr>
              <a:t>The updates will better reflect modern medicine, clarify rating criteria, help VA claims processors make more consistent decisions with greater ease, and ensure greater understanding of VA decisions</a:t>
            </a:r>
          </a:p>
          <a:p>
            <a:endParaRPr lang="en-US" sz="2400" dirty="0"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593" y="1905000"/>
            <a:ext cx="4343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b="1" dirty="0">
                <a:latin typeface="Myriad Pro"/>
                <a:cs typeface="Arial" panose="020B0604020202020204" pitchFamily="34" charset="0"/>
              </a:rPr>
              <a:t>Pending: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Infectious Diseases (proposed rule published 2/5/19)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Genitourinary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ENT/Respiratory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Neurological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Cardio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Digestive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Mental</a:t>
            </a:r>
          </a:p>
          <a:p>
            <a:pPr lvl="2">
              <a:buFont typeface="Arial" panose="020B0604020202020204" pitchFamily="34" charset="0"/>
              <a:buChar char="−"/>
            </a:pPr>
            <a:r>
              <a:rPr lang="en-US" dirty="0">
                <a:latin typeface="Myriad Pro"/>
                <a:cs typeface="Arial" panose="020B0604020202020204" pitchFamily="34" charset="0"/>
              </a:rPr>
              <a:t>Musculoskeletal</a:t>
            </a:r>
          </a:p>
          <a:p>
            <a:pPr lvl="2">
              <a:buFont typeface="Arial" panose="020B0604020202020204" pitchFamily="34" charset="0"/>
              <a:buChar char="−"/>
            </a:pPr>
            <a:endParaRPr lang="en-US" sz="1600" dirty="0">
              <a:latin typeface="Myriad Pro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</a:pPr>
            <a:endParaRPr lang="en-US" sz="1900" dirty="0">
              <a:latin typeface="Myriad Pro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53384" y="6391681"/>
            <a:ext cx="51804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b="0" i="0" kern="1200">
                <a:solidFill>
                  <a:schemeClr val="bg1"/>
                </a:solidFill>
                <a:latin typeface="Myriad Pro"/>
                <a:ea typeface="+mn-ea"/>
                <a:cs typeface="Myriad P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9446" y="0"/>
            <a:ext cx="8403021" cy="709363"/>
          </a:xfrm>
        </p:spPr>
        <p:txBody>
          <a:bodyPr anchor="ctr">
            <a:noAutofit/>
          </a:bodyPr>
          <a:lstStyle/>
          <a:p>
            <a:pPr algn="l"/>
            <a:r>
              <a:rPr lang="en-US" sz="2200" b="1" dirty="0">
                <a:latin typeface="Myriad Pro"/>
              </a:rPr>
              <a:t>VASRD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5" y="38100"/>
            <a:ext cx="427249" cy="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32" y="762000"/>
            <a:ext cx="9144368" cy="653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The </a:t>
            </a:r>
            <a:r>
              <a:rPr lang="en-US" sz="2800" b="1" u="sng" dirty="0">
                <a:solidFill>
                  <a:schemeClr val="tx2"/>
                </a:solidFill>
                <a:latin typeface="+mj-lt"/>
              </a:rPr>
              <a:t>Veterans Appeals Improvement and Modernization Act </a:t>
            </a:r>
            <a:r>
              <a:rPr lang="en-US" sz="2800" dirty="0">
                <a:latin typeface="+mj-lt"/>
              </a:rPr>
              <a:t>took effect on February 19, 2019.</a:t>
            </a:r>
          </a:p>
          <a:p>
            <a:endParaRPr lang="en-US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+mj-lt"/>
              </a:rPr>
              <a:t>It creates a new, streamlined decision review process, which features three lanes:</a:t>
            </a:r>
          </a:p>
          <a:p>
            <a:endParaRPr lang="en-US" sz="2100" dirty="0">
              <a:latin typeface="+mj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100" b="1" u="sng" dirty="0">
                <a:solidFill>
                  <a:schemeClr val="tx2"/>
                </a:solidFill>
                <a:latin typeface="+mj-lt"/>
              </a:rPr>
              <a:t>Higher-Level Review Lane</a:t>
            </a:r>
            <a:r>
              <a:rPr lang="en-US" sz="21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100" dirty="0">
                <a:latin typeface="+mj-lt"/>
              </a:rPr>
              <a:t>– An entirely new review of the claim by an experienced adjudicator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2100" b="1" u="sng" dirty="0">
                <a:solidFill>
                  <a:schemeClr val="tx2"/>
                </a:solidFill>
                <a:latin typeface="+mj-lt"/>
                <a:cs typeface="Miriam" panose="020B0502050101010101" pitchFamily="34" charset="-79"/>
              </a:rPr>
              <a:t>Supplemental Claim Lane</a:t>
            </a:r>
            <a:r>
              <a:rPr lang="en-US" sz="2100" dirty="0">
                <a:solidFill>
                  <a:schemeClr val="tx2"/>
                </a:solidFill>
                <a:latin typeface="+mj-lt"/>
                <a:cs typeface="Miriam" panose="020B0502050101010101" pitchFamily="34" charset="-79"/>
              </a:rPr>
              <a:t> </a:t>
            </a:r>
            <a:r>
              <a:rPr lang="en-US" sz="2100" dirty="0">
                <a:latin typeface="+mj-lt"/>
                <a:cs typeface="Miriam" panose="020B0502050101010101" pitchFamily="34" charset="-79"/>
              </a:rPr>
              <a:t>– An opportunity to submit additional evidence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US" sz="2100" b="1" u="sng" dirty="0">
                <a:solidFill>
                  <a:schemeClr val="tx2"/>
                </a:solidFill>
                <a:latin typeface="+mj-lt"/>
                <a:cs typeface="Miriam" panose="020B0502050101010101" pitchFamily="34" charset="-79"/>
              </a:rPr>
              <a:t>Appeal Lane</a:t>
            </a:r>
            <a:r>
              <a:rPr lang="en-US" sz="2100" b="1" dirty="0">
                <a:solidFill>
                  <a:schemeClr val="tx2"/>
                </a:solidFill>
                <a:latin typeface="+mj-lt"/>
                <a:cs typeface="Miriam" panose="020B0502050101010101" pitchFamily="34" charset="-79"/>
              </a:rPr>
              <a:t> </a:t>
            </a:r>
            <a:r>
              <a:rPr lang="en-US" sz="2100" dirty="0">
                <a:latin typeface="+mj-lt"/>
                <a:cs typeface="Miriam" panose="020B0502050101010101" pitchFamily="34" charset="-79"/>
              </a:rPr>
              <a:t>– Review by the Board of Veterans’ Appeals  </a:t>
            </a:r>
            <a:endParaRPr lang="en-US" sz="2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Appeals Management Office’s (AMO) Decision Review Operations Centers (DROCs) have processed the intake of over </a:t>
            </a:r>
            <a:r>
              <a:rPr lang="en-US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9,200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AMA claims since February 19, 2019.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Myriad Pro"/>
            </a:endParaRPr>
          </a:p>
          <a:p>
            <a:endParaRPr lang="en-US" dirty="0">
              <a:solidFill>
                <a:srgbClr val="000000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Myria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244849-5D7C-48E1-B795-38B1E20D829D}"/>
              </a:ext>
            </a:extLst>
          </p:cNvPr>
          <p:cNvSpPr/>
          <p:nvPr/>
        </p:nvSpPr>
        <p:spPr>
          <a:xfrm>
            <a:off x="861515" y="152400"/>
            <a:ext cx="693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/>
                </a:solidFill>
                <a:latin typeface="Myriad Pro"/>
                <a:ea typeface="ＭＳ Ｐゴシック"/>
                <a:cs typeface="ＭＳ Ｐゴシック"/>
              </a:rPr>
              <a:t>Appeals Modernization</a:t>
            </a:r>
            <a:endParaRPr lang="en-US" sz="2200" b="1" strike="sngStrike" dirty="0">
              <a:solidFill>
                <a:prstClr val="white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A9DB1C-B98E-4183-9DF6-3CBFDF9AE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1" y="94904"/>
            <a:ext cx="472218" cy="5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4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8713316-8334-4bf4-a6fe-1fea435260dd"/>
  </ds:schemaRefs>
</ds:datastoreItem>
</file>

<file path=customXml/itemProps2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13988</TotalTime>
  <Words>1634</Words>
  <Application>Microsoft Office PowerPoint</Application>
  <PresentationFormat>On-screen Show (4:3)</PresentationFormat>
  <Paragraphs>180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45" baseType="lpstr">
      <vt:lpstr>ＭＳ Ｐゴシック</vt:lpstr>
      <vt:lpstr>Arial</vt:lpstr>
      <vt:lpstr>Calibri</vt:lpstr>
      <vt:lpstr>Courier New</vt:lpstr>
      <vt:lpstr>Georgia</vt:lpstr>
      <vt:lpstr>Miriam</vt:lpstr>
      <vt:lpstr>Myriad Pro</vt:lpstr>
      <vt:lpstr>Symbol</vt:lpstr>
      <vt:lpstr>Times New Roman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10_Office Theme</vt:lpstr>
      <vt:lpstr>13_Office Theme</vt:lpstr>
      <vt:lpstr>12_Office Theme</vt:lpstr>
      <vt:lpstr>39_Office Theme</vt:lpstr>
      <vt:lpstr>14_Office Theme</vt:lpstr>
      <vt:lpstr>OM Standard Slides</vt:lpstr>
      <vt:lpstr>15_Office Theme</vt:lpstr>
      <vt:lpstr>think-cell Slide</vt:lpstr>
      <vt:lpstr>Seattle Regional Office</vt:lpstr>
      <vt:lpstr>PowerPoint Presentation</vt:lpstr>
      <vt:lpstr>VBA Beneficiaries Served &amp; Dollars Paid in FY2019 Q2</vt:lpstr>
      <vt:lpstr>Seattle Overview</vt:lpstr>
      <vt:lpstr>VBA Accomplishments </vt:lpstr>
      <vt:lpstr>VBA Accomplishments </vt:lpstr>
      <vt:lpstr>POLICY UPDATES FY19</vt:lpstr>
      <vt:lpstr>VASRD Update</vt:lpstr>
      <vt:lpstr>PowerPoint Presentation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Rhault, Melissa (DVA)</cp:lastModifiedBy>
  <cp:revision>913</cp:revision>
  <cp:lastPrinted>2018-01-09T17:33:44Z</cp:lastPrinted>
  <dcterms:created xsi:type="dcterms:W3CDTF">2016-05-04T17:57:56Z</dcterms:created>
  <dcterms:modified xsi:type="dcterms:W3CDTF">2019-06-24T15:29:48Z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