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57" r:id="rId1"/>
  </p:sldMasterIdLst>
  <p:notesMasterIdLst>
    <p:notesMasterId r:id="rId46"/>
  </p:notesMasterIdLst>
  <p:handoutMasterIdLst>
    <p:handoutMasterId r:id="rId47"/>
  </p:handoutMasterIdLst>
  <p:sldIdLst>
    <p:sldId id="522" r:id="rId2"/>
    <p:sldId id="634" r:id="rId3"/>
    <p:sldId id="608" r:id="rId4"/>
    <p:sldId id="626" r:id="rId5"/>
    <p:sldId id="497" r:id="rId6"/>
    <p:sldId id="500" r:id="rId7"/>
    <p:sldId id="499" r:id="rId8"/>
    <p:sldId id="484" r:id="rId9"/>
    <p:sldId id="501" r:id="rId10"/>
    <p:sldId id="481" r:id="rId11"/>
    <p:sldId id="627" r:id="rId12"/>
    <p:sldId id="504" r:id="rId13"/>
    <p:sldId id="621" r:id="rId14"/>
    <p:sldId id="631" r:id="rId15"/>
    <p:sldId id="507" r:id="rId16"/>
    <p:sldId id="610" r:id="rId17"/>
    <p:sldId id="633" r:id="rId18"/>
    <p:sldId id="611" r:id="rId19"/>
    <p:sldId id="618" r:id="rId20"/>
    <p:sldId id="620" r:id="rId21"/>
    <p:sldId id="509" r:id="rId22"/>
    <p:sldId id="632" r:id="rId23"/>
    <p:sldId id="568" r:id="rId24"/>
    <p:sldId id="609" r:id="rId25"/>
    <p:sldId id="615" r:id="rId26"/>
    <p:sldId id="628" r:id="rId27"/>
    <p:sldId id="630" r:id="rId28"/>
    <p:sldId id="510" r:id="rId29"/>
    <p:sldId id="556" r:id="rId30"/>
    <p:sldId id="519" r:id="rId31"/>
    <p:sldId id="593" r:id="rId32"/>
    <p:sldId id="515" r:id="rId33"/>
    <p:sldId id="595" r:id="rId34"/>
    <p:sldId id="613" r:id="rId35"/>
    <p:sldId id="600" r:id="rId36"/>
    <p:sldId id="616" r:id="rId37"/>
    <p:sldId id="597" r:id="rId38"/>
    <p:sldId id="617" r:id="rId39"/>
    <p:sldId id="622" r:id="rId40"/>
    <p:sldId id="623" r:id="rId41"/>
    <p:sldId id="624" r:id="rId42"/>
    <p:sldId id="625" r:id="rId43"/>
    <p:sldId id="604" r:id="rId44"/>
    <p:sldId id="614" r:id="rId45"/>
  </p:sldIdLst>
  <p:sldSz cx="9144000" cy="6858000" type="screen4x3"/>
  <p:notesSz cx="7010400" cy="9296400"/>
  <p:defaultTextStyle>
    <a:defPPr>
      <a:defRPr lang="en-US"/>
    </a:defPPr>
    <a:lvl1pPr algn="l" rtl="0" eaLnBrk="0" fontAlgn="base" hangingPunct="0">
      <a:spcBef>
        <a:spcPct val="0"/>
      </a:spcBef>
      <a:spcAft>
        <a:spcPct val="0"/>
      </a:spcAft>
      <a:defRPr sz="3200" kern="1200">
        <a:solidFill>
          <a:schemeClr val="tx1"/>
        </a:solidFill>
        <a:latin typeface="Bookman Old Style" panose="020506040505050202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Bookman Old Style" panose="020506040505050202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Bookman Old Style" panose="020506040505050202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Bookman Old Style" panose="020506040505050202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Bookman Old Style" panose="02050604050505020204" pitchFamily="18" charset="0"/>
        <a:ea typeface="+mn-ea"/>
        <a:cs typeface="+mn-cs"/>
      </a:defRPr>
    </a:lvl5pPr>
    <a:lvl6pPr marL="2286000" algn="l" defTabSz="914400" rtl="0" eaLnBrk="1" latinLnBrk="0" hangingPunct="1">
      <a:defRPr sz="3200" kern="1200">
        <a:solidFill>
          <a:schemeClr val="tx1"/>
        </a:solidFill>
        <a:latin typeface="Bookman Old Style" panose="02050604050505020204" pitchFamily="18" charset="0"/>
        <a:ea typeface="+mn-ea"/>
        <a:cs typeface="+mn-cs"/>
      </a:defRPr>
    </a:lvl6pPr>
    <a:lvl7pPr marL="2743200" algn="l" defTabSz="914400" rtl="0" eaLnBrk="1" latinLnBrk="0" hangingPunct="1">
      <a:defRPr sz="3200" kern="1200">
        <a:solidFill>
          <a:schemeClr val="tx1"/>
        </a:solidFill>
        <a:latin typeface="Bookman Old Style" panose="02050604050505020204" pitchFamily="18" charset="0"/>
        <a:ea typeface="+mn-ea"/>
        <a:cs typeface="+mn-cs"/>
      </a:defRPr>
    </a:lvl7pPr>
    <a:lvl8pPr marL="3200400" algn="l" defTabSz="914400" rtl="0" eaLnBrk="1" latinLnBrk="0" hangingPunct="1">
      <a:defRPr sz="3200" kern="1200">
        <a:solidFill>
          <a:schemeClr val="tx1"/>
        </a:solidFill>
        <a:latin typeface="Bookman Old Style" panose="02050604050505020204" pitchFamily="18" charset="0"/>
        <a:ea typeface="+mn-ea"/>
        <a:cs typeface="+mn-cs"/>
      </a:defRPr>
    </a:lvl8pPr>
    <a:lvl9pPr marL="3657600" algn="l" defTabSz="914400" rtl="0" eaLnBrk="1" latinLnBrk="0" hangingPunct="1">
      <a:defRPr sz="3200" kern="1200">
        <a:solidFill>
          <a:schemeClr val="tx1"/>
        </a:solidFill>
        <a:latin typeface="Bookman Old Style" panose="02050604050505020204" pitchFamily="18" charset="0"/>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4704">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0000"/>
    <a:srgbClr val="BBBBFF"/>
    <a:srgbClr val="ABABFF"/>
    <a:srgbClr val="333399"/>
    <a:srgbClr val="6600FF"/>
    <a:srgbClr val="6666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18" autoAdjust="0"/>
    <p:restoredTop sz="94426" autoAdjust="0"/>
  </p:normalViewPr>
  <p:slideViewPr>
    <p:cSldViewPr showGuides="1">
      <p:cViewPr varScale="1">
        <p:scale>
          <a:sx n="106" d="100"/>
          <a:sy n="106" d="100"/>
        </p:scale>
        <p:origin x="1308" y="108"/>
      </p:cViewPr>
      <p:guideLst>
        <p:guide orient="horz" pos="1872"/>
        <p:guide pos="4704"/>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howGuides="1">
      <p:cViewPr>
        <p:scale>
          <a:sx n="75" d="100"/>
          <a:sy n="75" d="100"/>
        </p:scale>
        <p:origin x="-1362" y="-66"/>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3238" cy="469900"/>
          </a:xfrm>
          <a:prstGeom prst="rect">
            <a:avLst/>
          </a:prstGeom>
          <a:noFill/>
          <a:ln w="9525">
            <a:noFill/>
            <a:miter lim="800000"/>
            <a:headEnd/>
            <a:tailEnd/>
          </a:ln>
          <a:effectLst/>
        </p:spPr>
        <p:txBody>
          <a:bodyPr vert="horz" wrap="square" lIns="92728" tIns="46366" rIns="92728" bIns="46366" numCol="1" anchor="t" anchorCtr="0" compatLnSpc="1">
            <a:prstTxWarp prst="textNoShape">
              <a:avLst/>
            </a:prstTxWarp>
          </a:bodyPr>
          <a:lstStyle>
            <a:lvl1pPr defTabSz="933450" eaLnBrk="0" hangingPunct="0">
              <a:defRPr sz="1200">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981450" y="0"/>
            <a:ext cx="3041650" cy="469900"/>
          </a:xfrm>
          <a:prstGeom prst="rect">
            <a:avLst/>
          </a:prstGeom>
          <a:noFill/>
          <a:ln w="9525">
            <a:noFill/>
            <a:miter lim="800000"/>
            <a:headEnd/>
            <a:tailEnd/>
          </a:ln>
          <a:effectLst/>
        </p:spPr>
        <p:txBody>
          <a:bodyPr vert="horz" wrap="square" lIns="92728" tIns="46366" rIns="92728" bIns="46366" numCol="1" anchor="t" anchorCtr="0" compatLnSpc="1">
            <a:prstTxWarp prst="textNoShape">
              <a:avLst/>
            </a:prstTxWarp>
          </a:bodyPr>
          <a:lstStyle>
            <a:lvl1pPr algn="r" defTabSz="933450" eaLnBrk="0" hangingPunct="0">
              <a:defRPr sz="1200"/>
            </a:lvl1pPr>
          </a:lstStyle>
          <a:p>
            <a:pPr>
              <a:defRPr/>
            </a:pPr>
            <a:endParaRPr lang="en-US"/>
          </a:p>
        </p:txBody>
      </p:sp>
      <p:sp>
        <p:nvSpPr>
          <p:cNvPr id="4100" name="Rectangle 4"/>
          <p:cNvSpPr>
            <a:spLocks noGrp="1" noChangeArrowheads="1"/>
          </p:cNvSpPr>
          <p:nvPr>
            <p:ph type="ftr" sz="quarter" idx="2"/>
          </p:nvPr>
        </p:nvSpPr>
        <p:spPr bwMode="auto">
          <a:xfrm>
            <a:off x="0" y="8802688"/>
            <a:ext cx="3043238" cy="469900"/>
          </a:xfrm>
          <a:prstGeom prst="rect">
            <a:avLst/>
          </a:prstGeom>
          <a:noFill/>
          <a:ln w="9525">
            <a:noFill/>
            <a:miter lim="800000"/>
            <a:headEnd/>
            <a:tailEnd/>
          </a:ln>
          <a:effectLst/>
        </p:spPr>
        <p:txBody>
          <a:bodyPr vert="horz" wrap="square" lIns="92728" tIns="46366" rIns="92728" bIns="46366" numCol="1" anchor="b" anchorCtr="0" compatLnSpc="1">
            <a:prstTxWarp prst="textNoShape">
              <a:avLst/>
            </a:prstTxWarp>
          </a:bodyPr>
          <a:lstStyle>
            <a:lvl1pPr defTabSz="933450" eaLnBrk="0" hangingPunct="0">
              <a:defRPr sz="1200">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981450" y="8802688"/>
            <a:ext cx="3041650" cy="469900"/>
          </a:xfrm>
          <a:prstGeom prst="rect">
            <a:avLst/>
          </a:prstGeom>
          <a:noFill/>
          <a:ln w="9525">
            <a:noFill/>
            <a:miter lim="800000"/>
            <a:headEnd/>
            <a:tailEnd/>
          </a:ln>
          <a:effectLst/>
        </p:spPr>
        <p:txBody>
          <a:bodyPr vert="horz" wrap="square" lIns="92728" tIns="46366" rIns="92728" bIns="46366" numCol="1" anchor="b" anchorCtr="0" compatLnSpc="1">
            <a:prstTxWarp prst="textNoShape">
              <a:avLst/>
            </a:prstTxWarp>
          </a:bodyPr>
          <a:lstStyle>
            <a:lvl1pPr algn="r" defTabSz="933450" eaLnBrk="0" hangingPunct="0">
              <a:defRPr sz="1200">
                <a:latin typeface="Times New Roman" panose="02020603050405020304" pitchFamily="18" charset="0"/>
              </a:defRPr>
            </a:lvl1pPr>
          </a:lstStyle>
          <a:p>
            <a:pPr>
              <a:defRPr/>
            </a:pPr>
            <a:fld id="{C19B0169-223E-4007-9F1C-DCE78F45773F}" type="slidenum">
              <a:rPr lang="en-US" altLang="en-US"/>
              <a:pPr>
                <a:defRPr/>
              </a:pPr>
              <a:t>‹#›</a:t>
            </a:fld>
            <a:endParaRPr lang="en-US" altLang="en-US"/>
          </a:p>
        </p:txBody>
      </p:sp>
    </p:spTree>
    <p:extLst>
      <p:ext uri="{BB962C8B-B14F-4D97-AF65-F5344CB8AC3E}">
        <p14:creationId xmlns:p14="http://schemas.microsoft.com/office/powerpoint/2010/main" val="420695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8313"/>
          </a:xfrm>
          <a:prstGeom prst="rect">
            <a:avLst/>
          </a:prstGeom>
          <a:noFill/>
          <a:ln w="9525">
            <a:noFill/>
            <a:miter lim="800000"/>
            <a:headEnd/>
            <a:tailEnd/>
          </a:ln>
          <a:effectLst/>
        </p:spPr>
        <p:txBody>
          <a:bodyPr vert="horz" wrap="square" lIns="92728" tIns="46366" rIns="92728" bIns="46366" numCol="1" anchor="t" anchorCtr="0" compatLnSpc="1">
            <a:prstTxWarp prst="textNoShape">
              <a:avLst/>
            </a:prstTxWarp>
          </a:bodyPr>
          <a:lstStyle>
            <a:lvl1pPr defTabSz="931863" eaLnBrk="0" hangingPunct="0">
              <a:defRPr sz="1200"/>
            </a:lvl1pPr>
          </a:lstStyle>
          <a:p>
            <a:pPr>
              <a:defRPr/>
            </a:pPr>
            <a:r>
              <a:rPr lang="en-US"/>
              <a:t>VBA Overview</a:t>
            </a:r>
          </a:p>
        </p:txBody>
      </p:sp>
      <p:sp>
        <p:nvSpPr>
          <p:cNvPr id="2051" name="Rectangle 3"/>
          <p:cNvSpPr>
            <a:spLocks noGrp="1" noChangeArrowheads="1"/>
          </p:cNvSpPr>
          <p:nvPr>
            <p:ph type="dt" idx="1"/>
          </p:nvPr>
        </p:nvSpPr>
        <p:spPr bwMode="auto">
          <a:xfrm>
            <a:off x="3971925" y="0"/>
            <a:ext cx="3038475" cy="468313"/>
          </a:xfrm>
          <a:prstGeom prst="rect">
            <a:avLst/>
          </a:prstGeom>
          <a:noFill/>
          <a:ln w="9525">
            <a:noFill/>
            <a:miter lim="800000"/>
            <a:headEnd/>
            <a:tailEnd/>
          </a:ln>
          <a:effectLst/>
        </p:spPr>
        <p:txBody>
          <a:bodyPr vert="horz" wrap="square" lIns="92728" tIns="46366" rIns="92728" bIns="46366" numCol="1" anchor="t" anchorCtr="0" compatLnSpc="1">
            <a:prstTxWarp prst="textNoShape">
              <a:avLst/>
            </a:prstTxWarp>
          </a:bodyPr>
          <a:lstStyle>
            <a:lvl1pPr algn="r" defTabSz="931863" eaLnBrk="0" hangingPunct="0">
              <a:defRPr sz="1200"/>
            </a:lvl1pPr>
          </a:lstStyle>
          <a:p>
            <a:pPr>
              <a:defRPr/>
            </a:pPr>
            <a:endParaRPr lang="en-US"/>
          </a:p>
        </p:txBody>
      </p:sp>
      <p:sp>
        <p:nvSpPr>
          <p:cNvPr id="6148" name="Rectangle 4"/>
          <p:cNvSpPr>
            <a:spLocks noGrp="1" noRot="1" noChangeAspect="1" noChangeArrowheads="1" noTextEdit="1"/>
          </p:cNvSpPr>
          <p:nvPr>
            <p:ph type="sldImg" idx="2"/>
          </p:nvPr>
        </p:nvSpPr>
        <p:spPr bwMode="auto">
          <a:xfrm>
            <a:off x="1208088" y="706438"/>
            <a:ext cx="4597400" cy="34480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36625" y="4389438"/>
            <a:ext cx="5137150" cy="4233862"/>
          </a:xfrm>
          <a:prstGeom prst="rect">
            <a:avLst/>
          </a:prstGeom>
          <a:noFill/>
          <a:ln w="9525">
            <a:noFill/>
            <a:miter lim="800000"/>
            <a:headEnd/>
            <a:tailEnd/>
          </a:ln>
          <a:effectLst/>
        </p:spPr>
        <p:txBody>
          <a:bodyPr vert="horz" wrap="square" lIns="92728" tIns="46366" rIns="92728" bIns="463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56663"/>
            <a:ext cx="3038475" cy="469900"/>
          </a:xfrm>
          <a:prstGeom prst="rect">
            <a:avLst/>
          </a:prstGeom>
          <a:noFill/>
          <a:ln w="9525">
            <a:noFill/>
            <a:miter lim="800000"/>
            <a:headEnd/>
            <a:tailEnd/>
          </a:ln>
          <a:effectLst/>
        </p:spPr>
        <p:txBody>
          <a:bodyPr vert="horz" wrap="square" lIns="92728" tIns="46366" rIns="92728" bIns="46366" numCol="1" anchor="b" anchorCtr="0" compatLnSpc="1">
            <a:prstTxWarp prst="textNoShape">
              <a:avLst/>
            </a:prstTxWarp>
          </a:bodyPr>
          <a:lstStyle>
            <a:lvl1pPr defTabSz="931863" eaLnBrk="0" hangingPunct="0">
              <a:defRPr sz="1200"/>
            </a:lvl1pPr>
          </a:lstStyle>
          <a:p>
            <a:pPr>
              <a:defRPr/>
            </a:pPr>
            <a:r>
              <a:rPr lang="en-US"/>
              <a:t>April 2009</a:t>
            </a:r>
          </a:p>
        </p:txBody>
      </p:sp>
      <p:sp>
        <p:nvSpPr>
          <p:cNvPr id="2055" name="Rectangle 7"/>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a:effectLst/>
        </p:spPr>
        <p:txBody>
          <a:bodyPr vert="horz" wrap="square" lIns="92728" tIns="46366" rIns="92728" bIns="46366" numCol="1" anchor="b" anchorCtr="0" compatLnSpc="1">
            <a:prstTxWarp prst="textNoShape">
              <a:avLst/>
            </a:prstTxWarp>
          </a:bodyPr>
          <a:lstStyle>
            <a:lvl1pPr algn="r" defTabSz="931863" eaLnBrk="0" hangingPunct="0">
              <a:defRPr sz="1200"/>
            </a:lvl1pPr>
          </a:lstStyle>
          <a:p>
            <a:pPr>
              <a:defRPr/>
            </a:pPr>
            <a:fld id="{A9729C5E-6244-4784-AF9E-87AFB5413313}" type="slidenum">
              <a:rPr lang="en-US" altLang="en-US"/>
              <a:pPr>
                <a:defRPr/>
              </a:pPr>
              <a:t>‹#›</a:t>
            </a:fld>
            <a:endParaRPr lang="en-US" altLang="en-US"/>
          </a:p>
        </p:txBody>
      </p:sp>
    </p:spTree>
    <p:extLst>
      <p:ext uri="{BB962C8B-B14F-4D97-AF65-F5344CB8AC3E}">
        <p14:creationId xmlns:p14="http://schemas.microsoft.com/office/powerpoint/2010/main" val="7626925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man Old Style"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man Old Style"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man Old Style"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man Old Style"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man Old Style"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Rot="1" noChangeAspect="1" noChangeArrowheads="1" noTextEdit="1"/>
          </p:cNvSpPr>
          <p:nvPr>
            <p:ph type="sldImg"/>
          </p:nvPr>
        </p:nvSpPr>
        <p:spPr>
          <a:ln/>
        </p:spPr>
      </p:sp>
      <p:sp>
        <p:nvSpPr>
          <p:cNvPr id="921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26520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36B0FE7A-16CF-4AA6-BDCD-423E67B3FDB4}"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911456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728730AE-103B-4073-88A1-2C81177CA9C7}" type="slidenum">
              <a:rPr lang="en-US" altLang="en-US" smtClean="0"/>
              <a:pPr>
                <a:spcBef>
                  <a:spcPct val="0"/>
                </a:spcBef>
              </a:pPr>
              <a:t>21</a:t>
            </a:fld>
            <a:endParaRPr lang="en-US" altLang="en-US" smtClean="0"/>
          </a:p>
        </p:txBody>
      </p:sp>
    </p:spTree>
    <p:extLst>
      <p:ext uri="{BB962C8B-B14F-4D97-AF65-F5344CB8AC3E}">
        <p14:creationId xmlns:p14="http://schemas.microsoft.com/office/powerpoint/2010/main" val="202398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6F18B427-83B7-4E91-B4E6-77DC693D5297}" type="slidenum">
              <a:rPr lang="en-US" altLang="en-US" smtClean="0"/>
              <a:pPr>
                <a:spcBef>
                  <a:spcPct val="0"/>
                </a:spcBef>
              </a:pPr>
              <a:t>23</a:t>
            </a:fld>
            <a:endParaRPr lang="en-US" altLang="en-US" smtClean="0"/>
          </a:p>
        </p:txBody>
      </p:sp>
    </p:spTree>
    <p:extLst>
      <p:ext uri="{BB962C8B-B14F-4D97-AF65-F5344CB8AC3E}">
        <p14:creationId xmlns:p14="http://schemas.microsoft.com/office/powerpoint/2010/main" val="2434993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430FE2A6-ADFB-4125-B977-E1197521C049}"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2150122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7A17C194-2D6C-4395-8C3A-3FCF0FA1F68A}"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3795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DACC769A-383B-4578-80CF-E97A88B8C421}"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11967350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97EED60B-EBA9-4AE8-B223-0F3A7E0DE68A}"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1770300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E1B4A6AB-12CD-4D57-915C-D7A9FEAA5E79}" type="slidenum">
              <a:rPr lang="en-US" altLang="en-US" smtClean="0"/>
              <a:pPr>
                <a:spcBef>
                  <a:spcPct val="0"/>
                </a:spcBef>
              </a:pPr>
              <a:t>32</a:t>
            </a:fld>
            <a:endParaRPr lang="en-US" altLang="en-US" smtClean="0"/>
          </a:p>
        </p:txBody>
      </p:sp>
    </p:spTree>
    <p:extLst>
      <p:ext uri="{BB962C8B-B14F-4D97-AF65-F5344CB8AC3E}">
        <p14:creationId xmlns:p14="http://schemas.microsoft.com/office/powerpoint/2010/main" val="226412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DC931DA6-B1AA-47BD-9F22-E9DA761A5EC3}" type="slidenum">
              <a:rPr lang="en-US" altLang="en-US" smtClean="0"/>
              <a:pPr>
                <a:spcBef>
                  <a:spcPct val="0"/>
                </a:spcBef>
              </a:pPr>
              <a:t>33</a:t>
            </a:fld>
            <a:endParaRPr lang="en-US" altLang="en-US" smtClean="0"/>
          </a:p>
        </p:txBody>
      </p:sp>
    </p:spTree>
    <p:extLst>
      <p:ext uri="{BB962C8B-B14F-4D97-AF65-F5344CB8AC3E}">
        <p14:creationId xmlns:p14="http://schemas.microsoft.com/office/powerpoint/2010/main" val="3081083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729C5E-6244-4784-AF9E-87AFB5413313}" type="slidenum">
              <a:rPr lang="en-US" altLang="en-US" smtClean="0"/>
              <a:pPr>
                <a:defRPr/>
              </a:pPr>
              <a:t>34</a:t>
            </a:fld>
            <a:endParaRPr lang="en-US" altLang="en-US"/>
          </a:p>
        </p:txBody>
      </p:sp>
    </p:spTree>
    <p:extLst>
      <p:ext uri="{BB962C8B-B14F-4D97-AF65-F5344CB8AC3E}">
        <p14:creationId xmlns:p14="http://schemas.microsoft.com/office/powerpoint/2010/main" val="953310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729C5E-6244-4784-AF9E-87AFB5413313}" type="slidenum">
              <a:rPr lang="en-US" altLang="en-US" smtClean="0"/>
              <a:pPr>
                <a:defRPr/>
              </a:pPr>
              <a:t>3</a:t>
            </a:fld>
            <a:endParaRPr lang="en-US" altLang="en-US"/>
          </a:p>
        </p:txBody>
      </p:sp>
    </p:spTree>
    <p:extLst>
      <p:ext uri="{BB962C8B-B14F-4D97-AF65-F5344CB8AC3E}">
        <p14:creationId xmlns:p14="http://schemas.microsoft.com/office/powerpoint/2010/main" val="276428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729C5E-6244-4784-AF9E-87AFB5413313}" type="slidenum">
              <a:rPr lang="en-US" altLang="en-US" smtClean="0"/>
              <a:pPr>
                <a:defRPr/>
              </a:pPr>
              <a:t>35</a:t>
            </a:fld>
            <a:endParaRPr lang="en-US" altLang="en-US"/>
          </a:p>
        </p:txBody>
      </p:sp>
    </p:spTree>
    <p:extLst>
      <p:ext uri="{BB962C8B-B14F-4D97-AF65-F5344CB8AC3E}">
        <p14:creationId xmlns:p14="http://schemas.microsoft.com/office/powerpoint/2010/main" val="804743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729C5E-6244-4784-AF9E-87AFB5413313}" type="slidenum">
              <a:rPr lang="en-US" altLang="en-US" smtClean="0"/>
              <a:pPr>
                <a:defRPr/>
              </a:pPr>
              <a:t>36</a:t>
            </a:fld>
            <a:endParaRPr lang="en-US" altLang="en-US"/>
          </a:p>
        </p:txBody>
      </p:sp>
    </p:spTree>
    <p:extLst>
      <p:ext uri="{BB962C8B-B14F-4D97-AF65-F5344CB8AC3E}">
        <p14:creationId xmlns:p14="http://schemas.microsoft.com/office/powerpoint/2010/main" val="418018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702E2521-0DC1-42F1-B9CE-4A6719D486F6}" type="slidenum">
              <a:rPr lang="en-US" altLang="en-US" smtClean="0"/>
              <a:pPr>
                <a:spcBef>
                  <a:spcPct val="0"/>
                </a:spcBef>
              </a:pPr>
              <a:t>44</a:t>
            </a:fld>
            <a:endParaRPr lang="en-US" altLang="en-US" smtClean="0"/>
          </a:p>
        </p:txBody>
      </p:sp>
    </p:spTree>
    <p:extLst>
      <p:ext uri="{BB962C8B-B14F-4D97-AF65-F5344CB8AC3E}">
        <p14:creationId xmlns:p14="http://schemas.microsoft.com/office/powerpoint/2010/main" val="336756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A5A7885C-618E-4CDF-A891-12666A520C88}"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108737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7987C7B3-A5D1-4AC6-AC71-67BF1647DF3B}"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710273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7C02CDA4-501A-483D-ACF5-667C00E21A98}"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103844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BDA249F5-45B8-40DB-8C52-977BF00C9333}" type="slidenum">
              <a:rPr lang="en-US" altLang="en-US" smtClean="0"/>
              <a:pPr>
                <a:spcBef>
                  <a:spcPct val="0"/>
                </a:spcBef>
              </a:pPr>
              <a:t>8</a:t>
            </a:fld>
            <a:endParaRPr lang="en-US" altLang="en-US" smtClean="0"/>
          </a:p>
        </p:txBody>
      </p:sp>
      <p:sp>
        <p:nvSpPr>
          <p:cNvPr id="19459" name="Rectangle 2"/>
          <p:cNvSpPr>
            <a:spLocks noGrp="1" noRot="1" noChangeAspect="1" noChangeArrowheads="1" noTextEdit="1"/>
          </p:cNvSpPr>
          <p:nvPr>
            <p:ph type="sldImg"/>
          </p:nvPr>
        </p:nvSpPr>
        <p:spPr>
          <a:xfrm>
            <a:off x="1182688" y="698500"/>
            <a:ext cx="4646612" cy="3484563"/>
          </a:xfrm>
          <a:ln/>
        </p:spPr>
      </p:sp>
      <p:sp>
        <p:nvSpPr>
          <p:cNvPr id="19460"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657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8B4D86FC-B190-450E-B0F0-303962C0D871}"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3838091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74641AC9-91C3-425C-978E-26329FE5E82A}" type="slidenum">
              <a:rPr lang="en-US" altLang="en-US" smtClean="0"/>
              <a:pPr>
                <a:spcBef>
                  <a:spcPct val="0"/>
                </a:spcBef>
              </a:pPr>
              <a:t>10</a:t>
            </a:fld>
            <a:endParaRPr lang="en-US" altLang="en-US" smtClean="0"/>
          </a:p>
        </p:txBody>
      </p:sp>
      <p:sp>
        <p:nvSpPr>
          <p:cNvPr id="23555" name="Rectangle 2"/>
          <p:cNvSpPr>
            <a:spLocks noGrp="1" noRot="1" noChangeAspect="1" noChangeArrowheads="1" noTextEdit="1"/>
          </p:cNvSpPr>
          <p:nvPr>
            <p:ph type="sldImg"/>
          </p:nvPr>
        </p:nvSpPr>
        <p:spPr>
          <a:xfrm>
            <a:off x="1182688" y="698500"/>
            <a:ext cx="4646612" cy="3484563"/>
          </a:xfrm>
          <a:ln/>
        </p:spPr>
      </p:sp>
      <p:sp>
        <p:nvSpPr>
          <p:cNvPr id="23556" name="Rectangle 3"/>
          <p:cNvSpPr>
            <a:spLocks noGrp="1" noChangeArrowheads="1"/>
          </p:cNvSpPr>
          <p:nvPr>
            <p:ph type="body" idx="1"/>
          </p:nvPr>
        </p:nvSpPr>
        <p:spPr>
          <a:xfrm>
            <a:off x="935038" y="4416425"/>
            <a:ext cx="514032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Active duty of 90 continuous days.</a:t>
            </a:r>
          </a:p>
        </p:txBody>
      </p:sp>
    </p:spTree>
    <p:extLst>
      <p:ext uri="{BB962C8B-B14F-4D97-AF65-F5344CB8AC3E}">
        <p14:creationId xmlns:p14="http://schemas.microsoft.com/office/powerpoint/2010/main" val="234002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Bookman Old Style" panose="02050604050505020204" pitchFamily="18" charset="0"/>
              </a:defRPr>
            </a:lvl1pPr>
            <a:lvl2pPr marL="742950" indent="-285750" defTabSz="931863">
              <a:spcBef>
                <a:spcPct val="30000"/>
              </a:spcBef>
              <a:defRPr sz="1200">
                <a:solidFill>
                  <a:schemeClr val="tx1"/>
                </a:solidFill>
                <a:latin typeface="Bookman Old Style" panose="02050604050505020204" pitchFamily="18" charset="0"/>
              </a:defRPr>
            </a:lvl2pPr>
            <a:lvl3pPr marL="1143000" indent="-228600" defTabSz="931863">
              <a:spcBef>
                <a:spcPct val="30000"/>
              </a:spcBef>
              <a:defRPr sz="1200">
                <a:solidFill>
                  <a:schemeClr val="tx1"/>
                </a:solidFill>
                <a:latin typeface="Bookman Old Style" panose="02050604050505020204" pitchFamily="18" charset="0"/>
              </a:defRPr>
            </a:lvl3pPr>
            <a:lvl4pPr marL="1600200" indent="-228600" defTabSz="931863">
              <a:spcBef>
                <a:spcPct val="30000"/>
              </a:spcBef>
              <a:defRPr sz="1200">
                <a:solidFill>
                  <a:schemeClr val="tx1"/>
                </a:solidFill>
                <a:latin typeface="Bookman Old Style" panose="02050604050505020204" pitchFamily="18" charset="0"/>
              </a:defRPr>
            </a:lvl4pPr>
            <a:lvl5pPr marL="2057400" indent="-228600" defTabSz="931863">
              <a:spcBef>
                <a:spcPct val="30000"/>
              </a:spcBef>
              <a:defRPr sz="1200">
                <a:solidFill>
                  <a:schemeClr val="tx1"/>
                </a:solidFill>
                <a:latin typeface="Bookman Old Style" panose="02050604050505020204" pitchFamily="18" charset="0"/>
              </a:defRPr>
            </a:lvl5pPr>
            <a:lvl6pPr marL="2514600" indent="-228600" defTabSz="931863" eaLnBrk="0" fontAlgn="base" hangingPunct="0">
              <a:spcBef>
                <a:spcPct val="30000"/>
              </a:spcBef>
              <a:spcAft>
                <a:spcPct val="0"/>
              </a:spcAft>
              <a:defRPr sz="1200">
                <a:solidFill>
                  <a:schemeClr val="tx1"/>
                </a:solidFill>
                <a:latin typeface="Bookman Old Style" panose="02050604050505020204" pitchFamily="18" charset="0"/>
              </a:defRPr>
            </a:lvl6pPr>
            <a:lvl7pPr marL="2971800" indent="-228600" defTabSz="931863" eaLnBrk="0" fontAlgn="base" hangingPunct="0">
              <a:spcBef>
                <a:spcPct val="30000"/>
              </a:spcBef>
              <a:spcAft>
                <a:spcPct val="0"/>
              </a:spcAft>
              <a:defRPr sz="1200">
                <a:solidFill>
                  <a:schemeClr val="tx1"/>
                </a:solidFill>
                <a:latin typeface="Bookman Old Style" panose="02050604050505020204" pitchFamily="18" charset="0"/>
              </a:defRPr>
            </a:lvl7pPr>
            <a:lvl8pPr marL="3429000" indent="-228600" defTabSz="931863" eaLnBrk="0" fontAlgn="base" hangingPunct="0">
              <a:spcBef>
                <a:spcPct val="30000"/>
              </a:spcBef>
              <a:spcAft>
                <a:spcPct val="0"/>
              </a:spcAft>
              <a:defRPr sz="1200">
                <a:solidFill>
                  <a:schemeClr val="tx1"/>
                </a:solidFill>
                <a:latin typeface="Bookman Old Style" panose="02050604050505020204" pitchFamily="18" charset="0"/>
              </a:defRPr>
            </a:lvl8pPr>
            <a:lvl9pPr marL="3886200" indent="-228600" defTabSz="931863" eaLnBrk="0" fontAlgn="base" hangingPunct="0">
              <a:spcBef>
                <a:spcPct val="30000"/>
              </a:spcBef>
              <a:spcAft>
                <a:spcPct val="0"/>
              </a:spcAft>
              <a:defRPr sz="1200">
                <a:solidFill>
                  <a:schemeClr val="tx1"/>
                </a:solidFill>
                <a:latin typeface="Bookman Old Style" panose="02050604050505020204" pitchFamily="18" charset="0"/>
              </a:defRPr>
            </a:lvl9pPr>
          </a:lstStyle>
          <a:p>
            <a:pPr>
              <a:spcBef>
                <a:spcPct val="0"/>
              </a:spcBef>
            </a:pPr>
            <a:fld id="{DEBAC085-E3BC-4F8B-875F-3AF711C78856}" type="slidenum">
              <a:rPr lang="en-US" altLang="en-US" smtClean="0"/>
              <a:pPr>
                <a:spcBef>
                  <a:spcPct val="0"/>
                </a:spcBef>
              </a:pPr>
              <a:t>12</a:t>
            </a:fld>
            <a:endParaRPr lang="en-US" altLang="en-US" smtClean="0"/>
          </a:p>
        </p:txBody>
      </p:sp>
    </p:spTree>
    <p:extLst>
      <p:ext uri="{BB962C8B-B14F-4D97-AF65-F5344CB8AC3E}">
        <p14:creationId xmlns:p14="http://schemas.microsoft.com/office/powerpoint/2010/main" val="232063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1" name="Rounded Rectangle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12" name="Rounded Rectangle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Rectangle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6" name="Rectangle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EC494300-CEE5-4F92-A7D2-42B1A3AD45E9}" type="datetimeFigureOut">
              <a:rPr lang="en-US"/>
              <a:pPr>
                <a:defRPr/>
              </a:pPr>
              <a:t>6/25/2019</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defRPr>
                <a:solidFill>
                  <a:schemeClr val="bg1"/>
                </a:solidFill>
              </a:defRPr>
            </a:lvl1pPr>
          </a:lstStyle>
          <a:p>
            <a:pPr>
              <a:defRPr/>
            </a:pPr>
            <a:fld id="{7325FB82-0B3D-4E77-83E9-740FD8E6D65F}" type="slidenum">
              <a:rPr lang="en-US" altLang="en-US"/>
              <a:pPr>
                <a:defRPr/>
              </a:pPr>
              <a:t>‹#›</a:t>
            </a:fld>
            <a:endParaRPr lang="en-US" altLang="en-US"/>
          </a:p>
        </p:txBody>
      </p:sp>
    </p:spTree>
    <p:extLst>
      <p:ext uri="{BB962C8B-B14F-4D97-AF65-F5344CB8AC3E}">
        <p14:creationId xmlns:p14="http://schemas.microsoft.com/office/powerpoint/2010/main" val="9257407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12570A2-A085-46D5-B2B0-F6F33A19A1DB}" type="datetimeFigureOut">
              <a:rPr lang="en-US"/>
              <a:pPr>
                <a:defRPr/>
              </a:pPr>
              <a:t>6/25/2019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87F7448-B007-46D7-A16A-81CC0B6DFE11}" type="slidenum">
              <a:rPr lang="en-US" altLang="en-US"/>
              <a:pPr>
                <a:defRPr/>
              </a:pPr>
              <a:t>‹#›</a:t>
            </a:fld>
            <a:endParaRPr lang="en-US" altLang="en-US"/>
          </a:p>
        </p:txBody>
      </p:sp>
    </p:spTree>
    <p:extLst>
      <p:ext uri="{BB962C8B-B14F-4D97-AF65-F5344CB8AC3E}">
        <p14:creationId xmlns:p14="http://schemas.microsoft.com/office/powerpoint/2010/main" val="346348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4D426CD-E5AD-46A4-A232-7FC3B3B691F4}" type="datetimeFigureOut">
              <a:rPr lang="en-US"/>
              <a:pPr>
                <a:defRPr/>
              </a:pPr>
              <a:t>6/25/2019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D13BA5-009F-43CD-B605-23E4F45835B7}" type="slidenum">
              <a:rPr lang="en-US" altLang="en-US"/>
              <a:pPr>
                <a:defRPr/>
              </a:pPr>
              <a:t>‹#›</a:t>
            </a:fld>
            <a:endParaRPr lang="en-US" altLang="en-US"/>
          </a:p>
        </p:txBody>
      </p:sp>
    </p:spTree>
    <p:extLst>
      <p:ext uri="{BB962C8B-B14F-4D97-AF65-F5344CB8AC3E}">
        <p14:creationId xmlns:p14="http://schemas.microsoft.com/office/powerpoint/2010/main" val="4175339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066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309ADE-BA22-4755-B4CF-E9591F441D6E}" type="datetimeFigureOut">
              <a:rPr lang="en-US"/>
              <a:pPr>
                <a:defRPr/>
              </a:pPr>
              <a:t>6/25/2019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6F90B9C-DC56-4F03-8667-5FC2E38D8A33}" type="slidenum">
              <a:rPr lang="en-US" altLang="en-US"/>
              <a:pPr>
                <a:defRPr/>
              </a:pPr>
              <a:t>‹#›</a:t>
            </a:fld>
            <a:endParaRPr lang="en-US" altLang="en-US"/>
          </a:p>
        </p:txBody>
      </p:sp>
    </p:spTree>
    <p:extLst>
      <p:ext uri="{BB962C8B-B14F-4D97-AF65-F5344CB8AC3E}">
        <p14:creationId xmlns:p14="http://schemas.microsoft.com/office/powerpoint/2010/main" val="321955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0398383D-3314-4908-95F9-72AB8957D80C}" type="datetimeFigureOut">
              <a:rPr lang="en-US"/>
              <a:pPr>
                <a:defRPr/>
              </a:pPr>
              <a:t>6/25/2019</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346E6F-5A0A-44F6-A606-9A618F404AB7}" type="slidenum">
              <a:rPr lang="en-US" altLang="en-US"/>
              <a:pPr>
                <a:defRPr/>
              </a:pPr>
              <a:t>‹#›</a:t>
            </a:fld>
            <a:endParaRPr lang="en-US" altLang="en-US"/>
          </a:p>
        </p:txBody>
      </p:sp>
    </p:spTree>
    <p:extLst>
      <p:ext uri="{BB962C8B-B14F-4D97-AF65-F5344CB8AC3E}">
        <p14:creationId xmlns:p14="http://schemas.microsoft.com/office/powerpoint/2010/main" val="639434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789423F-5404-45D5-A236-BB825EC0EFDE}" type="datetimeFigureOut">
              <a:rPr lang="en-US"/>
              <a:pPr>
                <a:defRPr/>
              </a:pPr>
              <a:t>6/25/2019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377B60A-C31B-4381-9C0D-8CF4DA4D2624}" type="slidenum">
              <a:rPr lang="en-US" altLang="en-US"/>
              <a:pPr>
                <a:defRPr/>
              </a:pPr>
              <a:t>‹#›</a:t>
            </a:fld>
            <a:endParaRPr lang="en-US" altLang="en-US"/>
          </a:p>
        </p:txBody>
      </p:sp>
    </p:spTree>
    <p:extLst>
      <p:ext uri="{BB962C8B-B14F-4D97-AF65-F5344CB8AC3E}">
        <p14:creationId xmlns:p14="http://schemas.microsoft.com/office/powerpoint/2010/main" val="2510060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C10CC561-249A-43A2-BFA3-677003E4E587}" type="datetimeFigureOut">
              <a:rPr lang="en-US"/>
              <a:pPr>
                <a:defRPr/>
              </a:pPr>
              <a:t>6/25/2019</a:t>
            </a:fld>
            <a:endParaRPr lang="en-US"/>
          </a:p>
        </p:txBody>
      </p:sp>
      <p:sp>
        <p:nvSpPr>
          <p:cNvPr id="8" name="Slide Number Placeholder 26"/>
          <p:cNvSpPr>
            <a:spLocks noGrp="1"/>
          </p:cNvSpPr>
          <p:nvPr>
            <p:ph type="sldNum" sz="quarter" idx="11"/>
          </p:nvPr>
        </p:nvSpPr>
        <p:spPr/>
        <p:txBody>
          <a:bodyPr/>
          <a:lstStyle>
            <a:lvl1pPr>
              <a:defRPr/>
            </a:lvl1pPr>
          </a:lstStyle>
          <a:p>
            <a:pPr>
              <a:defRPr/>
            </a:pPr>
            <a:fld id="{29A0F038-C3C1-4C47-A154-BA3241CB27CC}" type="slidenum">
              <a:rPr lang="en-US" altLang="en-US"/>
              <a:pPr>
                <a:defRPr/>
              </a:pPr>
              <a:t>‹#›</a:t>
            </a:fld>
            <a:endParaRPr lang="en-US" alt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550507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C82C2D29-E630-4194-8ED8-47A38F00C223}" type="datetimeFigureOut">
              <a:rPr lang="en-US"/>
              <a:pPr>
                <a:defRPr/>
              </a:pPr>
              <a:t>6/25/2019</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C7F4507C-5EEF-45E6-8C53-E6EB66CDD9EE}" type="slidenum">
              <a:rPr lang="en-US" altLang="en-US"/>
              <a:pPr>
                <a:defRPr/>
              </a:pPr>
              <a:t>‹#›</a:t>
            </a:fld>
            <a:endParaRPr lang="en-US" altLang="en-US"/>
          </a:p>
        </p:txBody>
      </p:sp>
    </p:spTree>
    <p:extLst>
      <p:ext uri="{BB962C8B-B14F-4D97-AF65-F5344CB8AC3E}">
        <p14:creationId xmlns:p14="http://schemas.microsoft.com/office/powerpoint/2010/main" val="117348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133BC7B5-82D4-4C84-949D-9337A51C77C3}" type="datetimeFigureOut">
              <a:rPr lang="en-US"/>
              <a:pPr>
                <a:defRPr/>
              </a:pPr>
              <a:t>6/25/2019</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666C5D7-B361-4BDC-BC55-921DE06FE16B}" type="slidenum">
              <a:rPr lang="en-US" altLang="en-US"/>
              <a:pPr>
                <a:defRPr/>
              </a:pPr>
              <a:t>‹#›</a:t>
            </a:fld>
            <a:endParaRPr lang="en-US" altLang="en-US"/>
          </a:p>
        </p:txBody>
      </p:sp>
    </p:spTree>
    <p:extLst>
      <p:ext uri="{BB962C8B-B14F-4D97-AF65-F5344CB8AC3E}">
        <p14:creationId xmlns:p14="http://schemas.microsoft.com/office/powerpoint/2010/main" val="379908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305E577-CBF6-4029-A7D7-8855423A9AEE}" type="datetimeFigureOut">
              <a:rPr lang="en-US"/>
              <a:pPr>
                <a:defRPr/>
              </a:pPr>
              <a:t>6/25/2019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797A1A3-BD6D-47DA-B2BA-63289571529E}" type="slidenum">
              <a:rPr lang="en-US" altLang="en-US"/>
              <a:pPr>
                <a:defRPr/>
              </a:pPr>
              <a:t>‹#›</a:t>
            </a:fld>
            <a:endParaRPr lang="en-US" altLang="en-US"/>
          </a:p>
        </p:txBody>
      </p:sp>
    </p:spTree>
    <p:extLst>
      <p:ext uri="{BB962C8B-B14F-4D97-AF65-F5344CB8AC3E}">
        <p14:creationId xmlns:p14="http://schemas.microsoft.com/office/powerpoint/2010/main" val="4258072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644F2BF-C5A4-4FF0-96BB-1A7D5D74866C}" type="datetimeFigureOut">
              <a:rPr lang="en-US"/>
              <a:pPr>
                <a:defRPr/>
              </a:pPr>
              <a:t>6/25/2019</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8BFC282-8C4B-4AB2-A2E7-C034FB22E47C}" type="slidenum">
              <a:rPr lang="en-US" altLang="en-US"/>
              <a:pPr>
                <a:defRPr/>
              </a:pPr>
              <a:t>‹#›</a:t>
            </a:fld>
            <a:endParaRPr lang="en-US" altLang="en-US"/>
          </a:p>
        </p:txBody>
      </p:sp>
    </p:spTree>
    <p:extLst>
      <p:ext uri="{BB962C8B-B14F-4D97-AF65-F5344CB8AC3E}">
        <p14:creationId xmlns:p14="http://schemas.microsoft.com/office/powerpoint/2010/main" val="298955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fld id="{43B0AB5F-FDD4-4A76-8898-D13344B0D09D}" type="datetimeFigureOut">
              <a:rPr lang="en-US"/>
              <a:pPr>
                <a:defRPr/>
              </a:pPr>
              <a:t>6/25/2019</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800">
                <a:solidFill>
                  <a:srgbClr val="FFFFFF"/>
                </a:solidFill>
              </a:defRPr>
            </a:lvl1pPr>
          </a:lstStyle>
          <a:p>
            <a:pPr>
              <a:defRPr/>
            </a:pPr>
            <a:fld id="{8115D662-6501-4F61-A422-49A7BD069B1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94" r:id="rId1"/>
    <p:sldLayoutId id="2147483886" r:id="rId2"/>
    <p:sldLayoutId id="2147483887" r:id="rId3"/>
    <p:sldLayoutId id="2147483888" r:id="rId4"/>
    <p:sldLayoutId id="2147483895" r:id="rId5"/>
    <p:sldLayoutId id="2147483896" r:id="rId6"/>
    <p:sldLayoutId id="2147483889" r:id="rId7"/>
    <p:sldLayoutId id="2147483890" r:id="rId8"/>
    <p:sldLayoutId id="2147483891" r:id="rId9"/>
    <p:sldLayoutId id="2147483892" r:id="rId10"/>
    <p:sldLayoutId id="2147483893" r:id="rId11"/>
    <p:sldLayoutId id="2147483897" r:id="rId12"/>
  </p:sldLayoutIdLst>
  <p:hf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9BBB59"/>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9BBB59"/>
        </a:buClr>
        <a:buFont typeface="Georgia" panose="02040502050405020303" pitchFamily="18" charset="0"/>
        <a:buChar char="▫"/>
        <a:defRPr sz="2000" kern="1200">
          <a:solidFill>
            <a:srgbClr val="9BBB59"/>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va.gov/gi-bill-comparison-too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www.gibill.v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benefits.va.gov/gibill/702.asp" TargetMode="External"/><Relationship Id="rId5" Type="http://schemas.openxmlformats.org/officeDocument/2006/relationships/hyperlink" Target="mailto:yellow.ribbon@va.gov" TargetMode="External"/><Relationship Id="rId4" Type="http://schemas.openxmlformats.org/officeDocument/2006/relationships/hyperlink" Target="https://gibill.custhelp.com/app/utils/login_form/redirect/as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Line 5127"/>
          <p:cNvSpPr>
            <a:spLocks noChangeShapeType="1"/>
          </p:cNvSpPr>
          <p:nvPr/>
        </p:nvSpPr>
        <p:spPr bwMode="auto">
          <a:xfrm>
            <a:off x="5486400" y="3124200"/>
            <a:ext cx="35052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5" name="Rectangle 5123"/>
          <p:cNvSpPr>
            <a:spLocks noGrp="1" noChangeArrowheads="1"/>
          </p:cNvSpPr>
          <p:nvPr>
            <p:ph type="subTitle" idx="4294967295"/>
          </p:nvPr>
        </p:nvSpPr>
        <p:spPr>
          <a:xfrm>
            <a:off x="2743200" y="4191000"/>
            <a:ext cx="6400800" cy="1752600"/>
          </a:xfrm>
          <a:noFill/>
        </p:spPr>
        <p:txBody>
          <a:bodyPr/>
          <a:lstStyle/>
          <a:p>
            <a:pPr marL="0" indent="0" algn="ctr" eaLnBrk="1" hangingPunct="1">
              <a:buFont typeface="Wingdings" panose="05000000000000000000" pitchFamily="2" charset="2"/>
              <a:buNone/>
            </a:pPr>
            <a:endParaRPr lang="en-US" altLang="en-US" b="1" dirty="0" smtClean="0">
              <a:solidFill>
                <a:srgbClr val="000066"/>
              </a:solidFill>
            </a:endParaRPr>
          </a:p>
          <a:p>
            <a:pPr marL="0" indent="0" algn="ctr" eaLnBrk="1" hangingPunct="1">
              <a:buFont typeface="Wingdings" panose="05000000000000000000" pitchFamily="2" charset="2"/>
              <a:buNone/>
            </a:pPr>
            <a:r>
              <a:rPr lang="en-US" altLang="en-US" sz="1800" b="1" dirty="0" smtClean="0">
                <a:solidFill>
                  <a:srgbClr val="000066"/>
                </a:solidFill>
              </a:rPr>
              <a:t>Presented by Laura Bach</a:t>
            </a:r>
          </a:p>
          <a:p>
            <a:pPr marL="0" indent="0" algn="ctr" eaLnBrk="1" hangingPunct="1">
              <a:buFont typeface="Wingdings" panose="05000000000000000000" pitchFamily="2" charset="2"/>
              <a:buNone/>
            </a:pPr>
            <a:r>
              <a:rPr lang="en-US" altLang="en-US" sz="1800" b="1" dirty="0" smtClean="0">
                <a:solidFill>
                  <a:srgbClr val="000066"/>
                </a:solidFill>
              </a:rPr>
              <a:t>Associate Director </a:t>
            </a:r>
          </a:p>
          <a:p>
            <a:pPr marL="0" indent="0" algn="ctr" eaLnBrk="1" hangingPunct="1">
              <a:buFont typeface="Wingdings" panose="05000000000000000000" pitchFamily="2" charset="2"/>
              <a:buNone/>
            </a:pPr>
            <a:r>
              <a:rPr lang="en-US" altLang="en-US" sz="1800" b="1" dirty="0" smtClean="0">
                <a:solidFill>
                  <a:srgbClr val="000066"/>
                </a:solidFill>
              </a:rPr>
              <a:t>Washington Student Achievement Council</a:t>
            </a:r>
          </a:p>
          <a:p>
            <a:pPr marL="0" indent="0" algn="ctr" eaLnBrk="1" hangingPunct="1">
              <a:buFont typeface="Wingdings" panose="05000000000000000000" pitchFamily="2" charset="2"/>
              <a:buNone/>
            </a:pPr>
            <a:r>
              <a:rPr lang="en-US" altLang="en-US" sz="1800" b="1" dirty="0" smtClean="0">
                <a:solidFill>
                  <a:srgbClr val="000066"/>
                </a:solidFill>
              </a:rPr>
              <a:t>State Approving Agency</a:t>
            </a:r>
          </a:p>
        </p:txBody>
      </p:sp>
      <p:sp>
        <p:nvSpPr>
          <p:cNvPr id="346116" name="Text Box 4"/>
          <p:cNvSpPr txBox="1">
            <a:spLocks noChangeArrowheads="1"/>
          </p:cNvSpPr>
          <p:nvPr/>
        </p:nvSpPr>
        <p:spPr bwMode="auto">
          <a:xfrm>
            <a:off x="990600" y="381000"/>
            <a:ext cx="7772400" cy="1555750"/>
          </a:xfrm>
          <a:prstGeom prst="rect">
            <a:avLst/>
          </a:prstGeom>
          <a:solidFill>
            <a:schemeClr val="bg1"/>
          </a:solidFill>
          <a:ln w="9525">
            <a:noFill/>
            <a:miter lim="800000"/>
            <a:headEnd/>
            <a:tailEnd/>
          </a:ln>
          <a:effectLst/>
        </p:spPr>
        <p:txBody>
          <a:bodyPr>
            <a:spAutoFit/>
          </a:bodyPr>
          <a:lstStyle/>
          <a:p>
            <a:pPr algn="ctr" eaLnBrk="1" hangingPunct="1">
              <a:spcBef>
                <a:spcPct val="50000"/>
              </a:spcBef>
              <a:defRPr/>
            </a:pPr>
            <a:r>
              <a:rPr lang="en-US" sz="4800" b="1" dirty="0" smtClean="0">
                <a:solidFill>
                  <a:srgbClr val="000066"/>
                </a:solidFill>
                <a:effectLst>
                  <a:outerShdw blurRad="38100" dist="38100" dir="2700000" algn="tl">
                    <a:srgbClr val="C0C0C0"/>
                  </a:outerShdw>
                </a:effectLst>
              </a:rPr>
              <a:t>GI Bill® 101</a:t>
            </a:r>
            <a:r>
              <a:rPr lang="en-US" sz="4800" b="1" dirty="0">
                <a:solidFill>
                  <a:srgbClr val="000066"/>
                </a:solidFill>
                <a:effectLst>
                  <a:outerShdw blurRad="38100" dist="38100" dir="2700000" algn="tl">
                    <a:srgbClr val="C0C0C0"/>
                  </a:outerShdw>
                </a:effectLst>
              </a:rPr>
              <a:t/>
            </a:r>
            <a:br>
              <a:rPr lang="en-US" sz="4800" b="1" dirty="0">
                <a:solidFill>
                  <a:srgbClr val="000066"/>
                </a:solidFill>
                <a:effectLst>
                  <a:outerShdw blurRad="38100" dist="38100" dir="2700000" algn="tl">
                    <a:srgbClr val="C0C0C0"/>
                  </a:outerShdw>
                </a:effectLst>
              </a:rPr>
            </a:br>
            <a:r>
              <a:rPr lang="en-US" sz="4800" b="1" dirty="0">
                <a:solidFill>
                  <a:srgbClr val="000066"/>
                </a:solidFill>
                <a:effectLst>
                  <a:outerShdw blurRad="38100" dist="38100" dir="2700000" algn="tl">
                    <a:srgbClr val="C0C0C0"/>
                  </a:outerShdw>
                </a:effectLst>
              </a:rPr>
              <a:t> </a:t>
            </a:r>
            <a:endParaRPr lang="en-US" b="1" dirty="0">
              <a:solidFill>
                <a:srgbClr val="000066"/>
              </a:solidFill>
              <a:effectLst>
                <a:outerShdw blurRad="38100" dist="38100" dir="2700000" algn="tl">
                  <a:srgbClr val="C0C0C0"/>
                </a:outerShdw>
              </a:effectLst>
            </a:endParaRPr>
          </a:p>
        </p:txBody>
      </p:sp>
      <p:sp>
        <p:nvSpPr>
          <p:cNvPr id="8197" name="Line 5126"/>
          <p:cNvSpPr>
            <a:spLocks noChangeShapeType="1"/>
          </p:cNvSpPr>
          <p:nvPr/>
        </p:nvSpPr>
        <p:spPr bwMode="auto">
          <a:xfrm>
            <a:off x="685800" y="3124200"/>
            <a:ext cx="2895600" cy="0"/>
          </a:xfrm>
          <a:prstGeom prst="line">
            <a:avLst/>
          </a:prstGeom>
          <a:noFill/>
          <a:ln w="57150">
            <a:solidFill>
              <a:srgbClr val="00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Rectangle 8"/>
          <p:cNvSpPr>
            <a:spLocks noChangeArrowheads="1"/>
          </p:cNvSpPr>
          <p:nvPr/>
        </p:nvSpPr>
        <p:spPr bwMode="auto">
          <a:xfrm>
            <a:off x="0" y="0"/>
            <a:ext cx="314325"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8199" name="Rectangle 9"/>
          <p:cNvSpPr>
            <a:spLocks noChangeArrowheads="1"/>
          </p:cNvSpPr>
          <p:nvPr/>
        </p:nvSpPr>
        <p:spPr bwMode="auto">
          <a:xfrm>
            <a:off x="376238" y="0"/>
            <a:ext cx="142875"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pic>
        <p:nvPicPr>
          <p:cNvPr id="8200" name="Picture 9"/>
          <p:cNvPicPr>
            <a:picLocks noGrp="1" noChangeArrowheads="1"/>
          </p:cNvPicPr>
          <p:nvPr>
            <p:ph type="ctrTitle" idx="4294967295"/>
          </p:nvPr>
        </p:nvPicPr>
        <p:blipFill>
          <a:blip r:embed="rId3" cstate="print">
            <a:extLst>
              <a:ext uri="{28A0092B-C50C-407E-A947-70E740481C1C}">
                <a14:useLocalDpi xmlns:a14="http://schemas.microsoft.com/office/drawing/2010/main" val="0"/>
              </a:ext>
            </a:extLst>
          </a:blip>
          <a:srcRect r="3333" b="3572"/>
          <a:stretch>
            <a:fillRect/>
          </a:stretch>
        </p:blipFill>
        <p:spPr>
          <a:xfrm>
            <a:off x="3429000" y="2133600"/>
            <a:ext cx="2209800" cy="2209800"/>
          </a:xfr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a:xfrm>
            <a:off x="152400" y="452438"/>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Period of Eligibility</a:t>
            </a:r>
          </a:p>
        </p:txBody>
      </p:sp>
      <p:sp>
        <p:nvSpPr>
          <p:cNvPr id="22531" name="Rectangle 3"/>
          <p:cNvSpPr>
            <a:spLocks noGrp="1" noChangeArrowheads="1"/>
          </p:cNvSpPr>
          <p:nvPr>
            <p:ph idx="1"/>
          </p:nvPr>
        </p:nvSpPr>
        <p:spPr>
          <a:xfrm>
            <a:off x="838200" y="1676400"/>
            <a:ext cx="7772400" cy="4343400"/>
          </a:xfrm>
        </p:spPr>
        <p:txBody>
          <a:bodyPr/>
          <a:lstStyle/>
          <a:p>
            <a:pPr eaLnBrk="1" hangingPunct="1">
              <a:buFont typeface="Wingdings" panose="05000000000000000000" pitchFamily="2" charset="2"/>
              <a:buNone/>
            </a:pPr>
            <a:endParaRPr lang="en-US" altLang="en-US" smtClean="0"/>
          </a:p>
          <a:p>
            <a:pPr eaLnBrk="1" hangingPunct="1">
              <a:buFont typeface="Wingdings" panose="05000000000000000000" pitchFamily="2" charset="2"/>
              <a:buNone/>
            </a:pPr>
            <a:r>
              <a:rPr lang="en-US" altLang="en-US" smtClean="0"/>
              <a:t> </a:t>
            </a:r>
          </a:p>
        </p:txBody>
      </p:sp>
      <p:sp>
        <p:nvSpPr>
          <p:cNvPr id="22532"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D416FF0C-0592-4AA9-BD3D-B426DEF5920D}" type="slidenum">
              <a:rPr lang="en-US" altLang="en-US" sz="1800" smtClean="0">
                <a:solidFill>
                  <a:srgbClr val="FFFFFF"/>
                </a:solidFill>
                <a:latin typeface="Bookman Old Style" panose="02050604050505020204" pitchFamily="18" charset="0"/>
              </a:rPr>
              <a:pPr>
                <a:spcBef>
                  <a:spcPct val="0"/>
                </a:spcBef>
                <a:buClrTx/>
                <a:buFontTx/>
                <a:buNone/>
              </a:pPr>
              <a:t>10</a:t>
            </a:fld>
            <a:endParaRPr lang="en-US" altLang="en-US" sz="1800" smtClean="0">
              <a:solidFill>
                <a:srgbClr val="FFFFFF"/>
              </a:solidFill>
              <a:latin typeface="Bookman Old Style" panose="02050604050505020204" pitchFamily="18" charset="0"/>
            </a:endParaRPr>
          </a:p>
        </p:txBody>
      </p:sp>
      <p:sp>
        <p:nvSpPr>
          <p:cNvPr id="5"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5CABF77A-3FA4-431A-8F44-D1EC9525D149}"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10</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
        <p:nvSpPr>
          <p:cNvPr id="22534" name="Rectangle 6"/>
          <p:cNvSpPr>
            <a:spLocks noChangeArrowheads="1"/>
          </p:cNvSpPr>
          <p:nvPr/>
        </p:nvSpPr>
        <p:spPr bwMode="auto">
          <a:xfrm>
            <a:off x="554038" y="1519238"/>
            <a:ext cx="83820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685800" indent="-22860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marL="457200" indent="-457200">
              <a:spcBef>
                <a:spcPct val="20000"/>
              </a:spcBef>
              <a:buClr>
                <a:srgbClr val="CC0000"/>
              </a:buClr>
            </a:pPr>
            <a:r>
              <a:rPr lang="en-US" altLang="en-US" sz="2700" dirty="0" smtClean="0">
                <a:solidFill>
                  <a:srgbClr val="002060"/>
                </a:solidFill>
                <a:latin typeface="Times New Roman" panose="02020603050405020304" pitchFamily="18" charset="0"/>
                <a:cs typeface="Times New Roman" panose="02020603050405020304" pitchFamily="18" charset="0"/>
              </a:rPr>
              <a:t>Veterans who left active duty before January 1, 2013, have 15 years from the date of release to use benefits.</a:t>
            </a:r>
          </a:p>
          <a:p>
            <a:pPr marL="457200" indent="-457200">
              <a:spcBef>
                <a:spcPct val="20000"/>
              </a:spcBef>
              <a:buClr>
                <a:srgbClr val="CC0000"/>
              </a:buClr>
            </a:pPr>
            <a:r>
              <a:rPr lang="en-US" altLang="en-US" sz="2700" dirty="0" smtClean="0">
                <a:solidFill>
                  <a:srgbClr val="002060"/>
                </a:solidFill>
                <a:latin typeface="Times New Roman" panose="02020603050405020304" pitchFamily="18" charset="0"/>
                <a:cs typeface="Times New Roman" panose="02020603050405020304" pitchFamily="18" charset="0"/>
              </a:rPr>
              <a:t>If you are a spouse using transferred benefits and your spouse left active duty before January 1, 213, you have 15 years from your spouse’s date of release to use your benefits.</a:t>
            </a:r>
          </a:p>
          <a:p>
            <a:pPr marL="457200" indent="-457200">
              <a:spcBef>
                <a:spcPct val="20000"/>
              </a:spcBef>
              <a:buClr>
                <a:srgbClr val="CC0000"/>
              </a:buClr>
            </a:pPr>
            <a:r>
              <a:rPr lang="en-US" altLang="en-US" sz="2700" dirty="0" smtClean="0">
                <a:solidFill>
                  <a:srgbClr val="002060"/>
                </a:solidFill>
                <a:latin typeface="Times New Roman" panose="02020603050405020304" pitchFamily="18" charset="0"/>
                <a:cs typeface="Times New Roman" panose="02020603050405020304" pitchFamily="18" charset="0"/>
              </a:rPr>
              <a:t>If you are a Fry Scholarship recipient and the parent’s death occurred before January 1, 2013, you have until age 33 to use your benefits.  (There is no time limit for Fry Spouses)</a:t>
            </a:r>
            <a:endParaRPr lang="en-US" altLang="en-US" sz="2400" dirty="0">
              <a:solidFill>
                <a:srgbClr val="002060"/>
              </a:solidFill>
              <a:latin typeface="Times New Roman" panose="02020603050405020304" pitchFamily="18" charset="0"/>
              <a:cs typeface="Times New Roman" panose="02020603050405020304" pitchFamily="18" charset="0"/>
            </a:endParaRPr>
          </a:p>
          <a:p>
            <a:pPr lvl="1">
              <a:spcBef>
                <a:spcPct val="20000"/>
              </a:spcBef>
              <a:buClr>
                <a:srgbClr val="CC0000"/>
              </a:buClr>
            </a:pPr>
            <a:endParaRPr lang="en-US" altLang="en-US" sz="2700" dirty="0">
              <a:solidFill>
                <a:srgbClr val="002060"/>
              </a:solidFill>
              <a:latin typeface="Bookman Old Style" panose="02050604050505020204" pitchFamily="18" charset="0"/>
            </a:endParaRPr>
          </a:p>
          <a:p>
            <a:pPr marL="457200" indent="-457200">
              <a:spcBef>
                <a:spcPct val="20000"/>
              </a:spcBef>
              <a:buClr>
                <a:srgbClr val="CC0000"/>
              </a:buClr>
            </a:pPr>
            <a:endParaRPr lang="en-US" altLang="en-US" sz="2700" dirty="0">
              <a:solidFill>
                <a:srgbClr val="000066"/>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Period of Eligibility (</a:t>
            </a:r>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anose="02020603050405020304" pitchFamily="18" charset="0"/>
              </a:rPr>
              <a:t>If a veteran was discharged on or after January 1, 2013, then there is no longer any time limit to use benefits.</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Benefits are still capped at 36 months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11</a:t>
            </a:fld>
            <a:endParaRPr lang="en-US" altLang="en-US"/>
          </a:p>
        </p:txBody>
      </p:sp>
    </p:spTree>
    <p:extLst>
      <p:ext uri="{BB962C8B-B14F-4D97-AF65-F5344CB8AC3E}">
        <p14:creationId xmlns:p14="http://schemas.microsoft.com/office/powerpoint/2010/main" val="1993430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title"/>
          </p:nvPr>
        </p:nvSpPr>
        <p:spPr>
          <a:xfrm>
            <a:off x="341602" y="502444"/>
            <a:ext cx="8229600" cy="1069975"/>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Entitlement</a:t>
            </a:r>
          </a:p>
        </p:txBody>
      </p:sp>
      <p:sp>
        <p:nvSpPr>
          <p:cNvPr id="24579"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2F82E309-E262-4F65-8098-D1B604B693A4}" type="slidenum">
              <a:rPr lang="en-US" altLang="en-US" sz="1800" smtClean="0">
                <a:solidFill>
                  <a:srgbClr val="FFFFFF"/>
                </a:solidFill>
                <a:latin typeface="Bookman Old Style" panose="02050604050505020204" pitchFamily="18" charset="0"/>
              </a:rPr>
              <a:pPr>
                <a:spcBef>
                  <a:spcPct val="0"/>
                </a:spcBef>
                <a:buClrTx/>
                <a:buFontTx/>
                <a:buNone/>
              </a:pPr>
              <a:t>12</a:t>
            </a:fld>
            <a:endParaRPr lang="en-US" altLang="en-US" sz="1800" smtClean="0">
              <a:solidFill>
                <a:srgbClr val="FFFFFF"/>
              </a:solidFill>
              <a:latin typeface="Bookman Old Style" panose="02050604050505020204" pitchFamily="18" charset="0"/>
            </a:endParaRPr>
          </a:p>
        </p:txBody>
      </p:sp>
      <p:sp>
        <p:nvSpPr>
          <p:cNvPr id="6" name="Slide Number Placeholder 2"/>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56D042C5-11D8-4C81-B202-45887445E955}"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12</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
        <p:nvSpPr>
          <p:cNvPr id="24581" name="Rectangle 2"/>
          <p:cNvSpPr>
            <a:spLocks noChangeArrowheads="1"/>
          </p:cNvSpPr>
          <p:nvPr/>
        </p:nvSpPr>
        <p:spPr bwMode="auto">
          <a:xfrm>
            <a:off x="2190750" y="1468438"/>
            <a:ext cx="685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24582" name="Rectangle 3"/>
          <p:cNvSpPr>
            <a:spLocks noChangeArrowheads="1"/>
          </p:cNvSpPr>
          <p:nvPr/>
        </p:nvSpPr>
        <p:spPr bwMode="auto">
          <a:xfrm>
            <a:off x="3790950" y="2003425"/>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24583" name="Rectangle 4"/>
          <p:cNvSpPr>
            <a:spLocks noChangeArrowheads="1"/>
          </p:cNvSpPr>
          <p:nvPr/>
        </p:nvSpPr>
        <p:spPr bwMode="auto">
          <a:xfrm>
            <a:off x="609600" y="1676400"/>
            <a:ext cx="8305800" cy="404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nSpc>
                <a:spcPct val="90000"/>
              </a:lnSpc>
              <a:spcBef>
                <a:spcPct val="20000"/>
              </a:spcBef>
              <a:buClr>
                <a:srgbClr val="CC0000"/>
              </a:buClr>
              <a:buFont typeface="Wingdings" panose="05000000000000000000" pitchFamily="2" charset="2"/>
              <a:buNone/>
            </a:pPr>
            <a:r>
              <a:rPr lang="en-US" altLang="en-US" sz="2400" dirty="0">
                <a:solidFill>
                  <a:srgbClr val="002060"/>
                </a:solidFill>
                <a:latin typeface="Times New Roman" panose="02020603050405020304" pitchFamily="18" charset="0"/>
                <a:cs typeface="Times New Roman" panose="02020603050405020304" pitchFamily="18" charset="0"/>
              </a:rPr>
              <a:t>Generally, entitlement provisions under </a:t>
            </a:r>
            <a:r>
              <a:rPr lang="en-US" altLang="en-US" sz="2400" dirty="0" smtClean="0">
                <a:solidFill>
                  <a:srgbClr val="002060"/>
                </a:solidFill>
                <a:latin typeface="Times New Roman" panose="02020603050405020304" pitchFamily="18" charset="0"/>
                <a:cs typeface="Times New Roman" panose="02020603050405020304" pitchFamily="18" charset="0"/>
              </a:rPr>
              <a:t>the </a:t>
            </a:r>
            <a:r>
              <a:rPr lang="en-US" altLang="en-US" sz="2400" dirty="0">
                <a:solidFill>
                  <a:srgbClr val="002060"/>
                </a:solidFill>
                <a:latin typeface="Times New Roman" panose="02020603050405020304" pitchFamily="18" charset="0"/>
                <a:cs typeface="Times New Roman" panose="02020603050405020304" pitchFamily="18" charset="0"/>
              </a:rPr>
              <a:t>Post-9/11 GI </a:t>
            </a:r>
            <a:r>
              <a:rPr lang="en-US" altLang="en-US" sz="2400" dirty="0" smtClean="0">
                <a:solidFill>
                  <a:srgbClr val="002060"/>
                </a:solidFill>
                <a:latin typeface="Times New Roman" panose="02020603050405020304" pitchFamily="18" charset="0"/>
                <a:cs typeface="Times New Roman" panose="02020603050405020304" pitchFamily="18" charset="0"/>
              </a:rPr>
              <a:t>Bill® </a:t>
            </a:r>
            <a:r>
              <a:rPr lang="en-US" altLang="en-US" sz="2400" dirty="0">
                <a:solidFill>
                  <a:srgbClr val="002060"/>
                </a:solidFill>
                <a:latin typeface="Times New Roman" panose="02020603050405020304" pitchFamily="18" charset="0"/>
                <a:cs typeface="Times New Roman" panose="02020603050405020304" pitchFamily="18" charset="0"/>
              </a:rPr>
              <a:t>are similar to those under other education benefit programs:</a:t>
            </a:r>
          </a:p>
          <a:p>
            <a:pPr lvl="1">
              <a:lnSpc>
                <a:spcPct val="90000"/>
              </a:lnSpc>
              <a:spcBef>
                <a:spcPct val="50000"/>
              </a:spcBef>
              <a:buClr>
                <a:srgbClr val="CC0000"/>
              </a:buClr>
              <a:buFont typeface="Wingdings" panose="05000000000000000000" pitchFamily="2" charset="2"/>
              <a:buChar char="§"/>
            </a:pPr>
            <a:r>
              <a:rPr lang="en-US" altLang="en-US" sz="2400" dirty="0">
                <a:solidFill>
                  <a:srgbClr val="002060"/>
                </a:solidFill>
                <a:latin typeface="Times New Roman" panose="02020603050405020304" pitchFamily="18" charset="0"/>
                <a:cs typeface="Times New Roman" panose="02020603050405020304" pitchFamily="18" charset="0"/>
              </a:rPr>
              <a:t>Individuals may receive up to 36 months of benefits;</a:t>
            </a:r>
          </a:p>
          <a:p>
            <a:pPr lvl="1">
              <a:lnSpc>
                <a:spcPct val="90000"/>
              </a:lnSpc>
              <a:spcBef>
                <a:spcPct val="50000"/>
              </a:spcBef>
              <a:buClr>
                <a:srgbClr val="CC0000"/>
              </a:buClr>
              <a:buFont typeface="Wingdings" panose="05000000000000000000" pitchFamily="2" charset="2"/>
              <a:buChar char="§"/>
            </a:pPr>
            <a:r>
              <a:rPr lang="en-US" altLang="en-US" sz="2400" dirty="0">
                <a:solidFill>
                  <a:srgbClr val="002060"/>
                </a:solidFill>
                <a:latin typeface="Times New Roman" panose="02020603050405020304" pitchFamily="18" charset="0"/>
                <a:cs typeface="Times New Roman" panose="02020603050405020304" pitchFamily="18" charset="0"/>
              </a:rPr>
              <a:t>If an individual’s entitlement exhausts during a quarter or semester, benefits may be extended until the end of the term (except for dependents using TOE);</a:t>
            </a:r>
          </a:p>
          <a:p>
            <a:pPr lvl="1">
              <a:lnSpc>
                <a:spcPct val="90000"/>
              </a:lnSpc>
              <a:spcBef>
                <a:spcPct val="50000"/>
              </a:spcBef>
              <a:buClr>
                <a:srgbClr val="CC0000"/>
              </a:buClr>
              <a:buFont typeface="Wingdings" panose="05000000000000000000" pitchFamily="2" charset="2"/>
              <a:buChar char="§"/>
            </a:pPr>
            <a:r>
              <a:rPr lang="en-US" altLang="en-US" sz="2400" dirty="0">
                <a:solidFill>
                  <a:srgbClr val="002060"/>
                </a:solidFill>
                <a:latin typeface="Times New Roman" panose="02020603050405020304" pitchFamily="18" charset="0"/>
                <a:cs typeface="Times New Roman" panose="02020603050405020304" pitchFamily="18" charset="0"/>
              </a:rPr>
              <a:t>Individuals eligible for more than one program administered by VA are limited to 48 months of benefits using a combination of programs. </a:t>
            </a:r>
          </a:p>
          <a:p>
            <a:pPr>
              <a:lnSpc>
                <a:spcPct val="90000"/>
              </a:lnSpc>
              <a:spcBef>
                <a:spcPct val="20000"/>
              </a:spcBef>
              <a:buClr>
                <a:srgbClr val="CC0000"/>
              </a:buClr>
              <a:buFont typeface="Wingdings" panose="05000000000000000000" pitchFamily="2" charset="2"/>
              <a:buNone/>
            </a:pPr>
            <a:endParaRPr lang="en-US" altLang="en-US" sz="2400" dirty="0">
              <a:solidFill>
                <a:srgbClr val="000066"/>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Transfer of Entitlement (TOE) Post 9/11 GI Bill® (Chapter 33) only</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667000"/>
            <a:ext cx="8229600" cy="3906838"/>
          </a:xfrm>
        </p:spPr>
        <p:txBody>
          <a:bodyPr/>
          <a:lstStyle/>
          <a:p>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The Department of Defense offers members of the Armed Forces the opportunity to transfer Chapter 33 benefits to their spouse or dependent children.</a:t>
            </a:r>
          </a:p>
          <a:p>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A member of the Armed Forces must have served at least six years and agree to enlist for four more years, then TOE is possible.</a:t>
            </a:r>
          </a:p>
          <a:p>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A service member can split his/her 36 months up between eligible persons.</a:t>
            </a:r>
          </a:p>
          <a:p>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Effective 7/12/19 eligibility to transfer benefits will be limited to service members with at least 6 years but nor more than 16 years of active duty or selected reserve service.</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13</a:t>
            </a:fld>
            <a:endParaRPr lang="en-US" altLang="en-US"/>
          </a:p>
        </p:txBody>
      </p:sp>
    </p:spTree>
    <p:extLst>
      <p:ext uri="{BB962C8B-B14F-4D97-AF65-F5344CB8AC3E}">
        <p14:creationId xmlns:p14="http://schemas.microsoft.com/office/powerpoint/2010/main" val="3086846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Key TOE </a:t>
            </a:r>
            <a:r>
              <a:rPr lang="en-US" dirty="0" err="1" smtClean="0">
                <a:latin typeface="Times New Roman" panose="02020603050405020304" pitchFamily="18" charset="0"/>
                <a:cs typeface="Times New Roman" panose="02020603050405020304" pitchFamily="18" charset="0"/>
              </a:rPr>
              <a:t>takeways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A service member must be on active duty status to transfer benefits to eligible dependents!</a:t>
            </a:r>
          </a:p>
          <a:p>
            <a:endParaRPr lang="en-US" dirty="0" smtClean="0"/>
          </a:p>
          <a:p>
            <a:r>
              <a:rPr lang="en-US" dirty="0" smtClean="0"/>
              <a:t>A service member or veteran retains the right o revoke or modify the transfer at any time.</a:t>
            </a:r>
            <a:endParaRPr lang="en-US" dirty="0"/>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14</a:t>
            </a:fld>
            <a:endParaRPr lang="en-US" altLang="en-US"/>
          </a:p>
        </p:txBody>
      </p:sp>
    </p:spTree>
    <p:extLst>
      <p:ext uri="{BB962C8B-B14F-4D97-AF65-F5344CB8AC3E}">
        <p14:creationId xmlns:p14="http://schemas.microsoft.com/office/powerpoint/2010/main" val="251312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28600" y="533400"/>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Chapter 33 Benefit Payments</a:t>
            </a:r>
          </a:p>
        </p:txBody>
      </p:sp>
      <p:sp>
        <p:nvSpPr>
          <p:cNvPr id="26627" name="Rectangle 3"/>
          <p:cNvSpPr>
            <a:spLocks noGrp="1" noChangeArrowheads="1"/>
          </p:cNvSpPr>
          <p:nvPr>
            <p:ph idx="1"/>
          </p:nvPr>
        </p:nvSpPr>
        <p:spPr>
          <a:xfrm>
            <a:off x="1447800" y="1828800"/>
            <a:ext cx="7086600" cy="4267200"/>
          </a:xfrm>
        </p:spPr>
        <p:txBody>
          <a:bodyPr/>
          <a:lstStyle/>
          <a:p>
            <a:pPr eaLnBrk="1" hangingPunct="1"/>
            <a:r>
              <a:rPr lang="en-US" altLang="en-US" sz="3200" dirty="0" smtClean="0">
                <a:solidFill>
                  <a:srgbClr val="002060"/>
                </a:solidFill>
                <a:latin typeface="Times New Roman" panose="02020603050405020304" pitchFamily="18" charset="0"/>
                <a:cs typeface="Times New Roman" panose="02020603050405020304" pitchFamily="18" charset="0"/>
              </a:rPr>
              <a:t>Tuition and Fees (in state rates for public schools)</a:t>
            </a:r>
          </a:p>
          <a:p>
            <a:pPr eaLnBrk="1" hangingPunct="1">
              <a:spcBef>
                <a:spcPct val="40000"/>
              </a:spcBef>
            </a:pPr>
            <a:r>
              <a:rPr lang="en-US" altLang="en-US" sz="3200" dirty="0" smtClean="0">
                <a:solidFill>
                  <a:srgbClr val="002060"/>
                </a:solidFill>
                <a:latin typeface="Times New Roman" panose="02020603050405020304" pitchFamily="18" charset="0"/>
                <a:cs typeface="Times New Roman" panose="02020603050405020304" pitchFamily="18" charset="0"/>
              </a:rPr>
              <a:t>Monthly Housing Allowance</a:t>
            </a:r>
          </a:p>
          <a:p>
            <a:pPr eaLnBrk="1" hangingPunct="1">
              <a:spcBef>
                <a:spcPct val="40000"/>
              </a:spcBef>
            </a:pPr>
            <a:r>
              <a:rPr lang="en-US" altLang="en-US" sz="3200" dirty="0" smtClean="0">
                <a:solidFill>
                  <a:srgbClr val="002060"/>
                </a:solidFill>
                <a:latin typeface="Times New Roman" panose="02020603050405020304" pitchFamily="18" charset="0"/>
                <a:cs typeface="Times New Roman" panose="02020603050405020304" pitchFamily="18" charset="0"/>
              </a:rPr>
              <a:t>Books and Supplies Stipend</a:t>
            </a:r>
          </a:p>
          <a:p>
            <a:pPr eaLnBrk="1" hangingPunct="1">
              <a:spcBef>
                <a:spcPct val="40000"/>
              </a:spcBef>
            </a:pPr>
            <a:r>
              <a:rPr lang="en-US" altLang="en-US" sz="3200" dirty="0" smtClean="0">
                <a:solidFill>
                  <a:srgbClr val="002060"/>
                </a:solidFill>
                <a:latin typeface="Times New Roman" panose="02020603050405020304" pitchFamily="18" charset="0"/>
                <a:cs typeface="Times New Roman" panose="02020603050405020304" pitchFamily="18" charset="0"/>
              </a:rPr>
              <a:t>Kickers/College Fund/”Buy-Up”</a:t>
            </a:r>
          </a:p>
          <a:p>
            <a:pPr eaLnBrk="1" hangingPunct="1">
              <a:spcBef>
                <a:spcPct val="40000"/>
              </a:spcBef>
            </a:pPr>
            <a:r>
              <a:rPr lang="en-US" altLang="en-US" sz="3200" dirty="0" smtClean="0">
                <a:solidFill>
                  <a:srgbClr val="002060"/>
                </a:solidFill>
                <a:latin typeface="Times New Roman" panose="02020603050405020304" pitchFamily="18" charset="0"/>
                <a:cs typeface="Times New Roman" panose="02020603050405020304" pitchFamily="18" charset="0"/>
              </a:rPr>
              <a:t>Yellow Ribbon Program</a:t>
            </a:r>
          </a:p>
          <a:p>
            <a:pPr eaLnBrk="1" hangingPunct="1">
              <a:spcBef>
                <a:spcPct val="40000"/>
              </a:spcBef>
            </a:pPr>
            <a:r>
              <a:rPr lang="en-US" altLang="en-US" sz="3200" dirty="0" smtClean="0">
                <a:solidFill>
                  <a:srgbClr val="002060"/>
                </a:solidFill>
                <a:latin typeface="Times New Roman" panose="02020603050405020304" pitchFamily="18" charset="0"/>
                <a:cs typeface="Times New Roman" panose="02020603050405020304" pitchFamily="18" charset="0"/>
              </a:rPr>
              <a:t>Miscellaneous Payments</a:t>
            </a:r>
          </a:p>
        </p:txBody>
      </p:sp>
      <p:sp>
        <p:nvSpPr>
          <p:cNvPr id="26628"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DD4EC69E-6D3A-4D86-96FE-E72A4F8C7A0C}" type="slidenum">
              <a:rPr lang="en-US" altLang="en-US" sz="1800" smtClean="0">
                <a:solidFill>
                  <a:srgbClr val="FFFFFF"/>
                </a:solidFill>
                <a:latin typeface="Bookman Old Style" panose="02050604050505020204" pitchFamily="18" charset="0"/>
              </a:rPr>
              <a:pPr>
                <a:spcBef>
                  <a:spcPct val="0"/>
                </a:spcBef>
                <a:buClrTx/>
                <a:buFontTx/>
                <a:buNone/>
              </a:pPr>
              <a:t>15</a:t>
            </a:fld>
            <a:endParaRPr lang="en-US" altLang="en-US" sz="1800" smtClean="0">
              <a:solidFill>
                <a:srgbClr val="FFFFFF"/>
              </a:solidFill>
              <a:latin typeface="Bookman Old Style" panose="02050604050505020204" pitchFamily="18" charset="0"/>
            </a:endParaRPr>
          </a:p>
        </p:txBody>
      </p:sp>
      <p:sp>
        <p:nvSpPr>
          <p:cNvPr id="4"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D8F8C1BF-C791-4386-A27B-BCE527CFC722}"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15</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8" y="775494"/>
            <a:ext cx="8229600" cy="1066800"/>
          </a:xfrm>
        </p:spPr>
        <p:txBody>
          <a:bodyPr/>
          <a:lstStyle/>
          <a:p>
            <a:r>
              <a:rPr lang="en-US" dirty="0" smtClean="0">
                <a:latin typeface="Times New Roman" panose="02020603050405020304" pitchFamily="18" charset="0"/>
                <a:cs typeface="Times New Roman" panose="02020603050405020304" pitchFamily="18" charset="0"/>
              </a:rPr>
              <a:t>Tuition and Fees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438400"/>
            <a:ext cx="8229600" cy="4135438"/>
          </a:xfrm>
        </p:spPr>
        <p:txBody>
          <a:bodyPr/>
          <a:lstStyle/>
          <a:p>
            <a:r>
              <a:rPr lang="en-US" sz="2600" dirty="0" smtClean="0">
                <a:solidFill>
                  <a:schemeClr val="accent1">
                    <a:lumMod val="50000"/>
                  </a:schemeClr>
                </a:solidFill>
                <a:latin typeface="Times New Roman" panose="02020603050405020304" pitchFamily="18" charset="0"/>
                <a:cs typeface="Times New Roman" panose="02020603050405020304" pitchFamily="18" charset="0"/>
              </a:rPr>
              <a:t>Public Schools – The actual net cost for in-state tuition and fees after the application of any waiver, scholarship, aid or assistance (other than loans and funds provided under section 401(b) of the Higher Education Act of </a:t>
            </a:r>
            <a:r>
              <a:rPr lang="en-US" dirty="0" smtClean="0">
                <a:solidFill>
                  <a:schemeClr val="accent1">
                    <a:lumMod val="50000"/>
                  </a:schemeClr>
                </a:solidFill>
                <a:latin typeface="Times New Roman" panose="02020603050405020304" pitchFamily="18" charset="0"/>
                <a:cs typeface="Times New Roman" panose="02020603050405020304" pitchFamily="18" charset="0"/>
              </a:rPr>
              <a:t>1965</a:t>
            </a:r>
            <a:r>
              <a:rPr lang="en-US" sz="2600" dirty="0" smtClean="0">
                <a:solidFill>
                  <a:schemeClr val="accent1">
                    <a:lumMod val="50000"/>
                  </a:schemeClr>
                </a:solidFill>
                <a:latin typeface="Times New Roman" panose="02020603050405020304" pitchFamily="18" charset="0"/>
                <a:cs typeface="Times New Roman" panose="02020603050405020304" pitchFamily="18" charset="0"/>
              </a:rPr>
              <a:t>) provided to the institution and specifically designated for the sole purpose of defraying tuition and fees.  No annual cap.</a:t>
            </a: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16</a:t>
            </a:fld>
            <a:endParaRPr lang="en-US" altLang="en-US"/>
          </a:p>
        </p:txBody>
      </p:sp>
    </p:spTree>
    <p:extLst>
      <p:ext uri="{BB962C8B-B14F-4D97-AF65-F5344CB8AC3E}">
        <p14:creationId xmlns:p14="http://schemas.microsoft.com/office/powerpoint/2010/main" val="2879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Residency Issues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altLang="en-US" dirty="0">
                <a:latin typeface="Times New Roman" panose="02020603050405020304" pitchFamily="18" charset="0"/>
                <a:cs typeface="Times New Roman" panose="02020603050405020304" pitchFamily="18" charset="0"/>
              </a:rPr>
              <a:t>The Yellow Ribbon program is still in effect for out of state tuition, and those institutions that exceed the cap. </a:t>
            </a:r>
            <a:endParaRPr lang="en-US" altLang="en-US" dirty="0" smtClean="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I</a:t>
            </a:r>
            <a:r>
              <a:rPr lang="en-US" altLang="en-US" dirty="0" smtClean="0">
                <a:latin typeface="Times New Roman" panose="02020603050405020304" pitchFamily="18" charset="0"/>
                <a:cs typeface="Times New Roman" panose="02020603050405020304" pitchFamily="18" charset="0"/>
              </a:rPr>
              <a:t>n </a:t>
            </a:r>
            <a:r>
              <a:rPr lang="en-US" altLang="en-US" dirty="0">
                <a:latin typeface="Times New Roman" panose="02020603050405020304" pitchFamily="18" charset="0"/>
                <a:cs typeface="Times New Roman" panose="02020603050405020304" pitchFamily="18" charset="0"/>
              </a:rPr>
              <a:t>accordance with Section 702 of the Veterans Choice Act of 2014, public IHL will charge the in-state tuition rate, regardless of residency status, as long as the Veteran lives in the state, enrolls within three years of separation from active duty service of 90 or more </a:t>
            </a:r>
            <a:r>
              <a:rPr lang="en-US" altLang="en-US" dirty="0" smtClean="0">
                <a:latin typeface="Times New Roman" panose="02020603050405020304" pitchFamily="18" charset="0"/>
                <a:cs typeface="Times New Roman" panose="02020603050405020304" pitchFamily="18" charset="0"/>
              </a:rPr>
              <a:t>days</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or they are in receipt of CH 31 benefits.</a:t>
            </a: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17</a:t>
            </a:fld>
            <a:endParaRPr lang="en-US" altLang="en-US"/>
          </a:p>
        </p:txBody>
      </p:sp>
    </p:spTree>
    <p:extLst>
      <p:ext uri="{BB962C8B-B14F-4D97-AF65-F5344CB8AC3E}">
        <p14:creationId xmlns:p14="http://schemas.microsoft.com/office/powerpoint/2010/main" val="1262266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Tuition and Fees (continued)</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590800"/>
            <a:ext cx="8229600" cy="3983038"/>
          </a:xfrm>
        </p:spPr>
        <p:txBody>
          <a:bodyPr/>
          <a:lstStyle/>
          <a:p>
            <a:r>
              <a:rPr lang="en-US" dirty="0">
                <a:solidFill>
                  <a:schemeClr val="accent1">
                    <a:lumMod val="50000"/>
                  </a:schemeClr>
                </a:solidFill>
                <a:latin typeface="Times New Roman" panose="02020603050405020304" pitchFamily="18" charset="0"/>
                <a:cs typeface="Times New Roman" panose="02020603050405020304" pitchFamily="18" charset="0"/>
              </a:rPr>
              <a:t>Private Schools -  Same as </a:t>
            </a:r>
            <a:r>
              <a:rPr lang="en-US" dirty="0" smtClean="0">
                <a:solidFill>
                  <a:schemeClr val="accent1">
                    <a:lumMod val="50000"/>
                  </a:schemeClr>
                </a:solidFill>
                <a:latin typeface="Times New Roman" panose="02020603050405020304" pitchFamily="18" charset="0"/>
                <a:cs typeface="Times New Roman" panose="02020603050405020304" pitchFamily="18" charset="0"/>
              </a:rPr>
              <a:t>public, </a:t>
            </a:r>
            <a:r>
              <a:rPr lang="en-US" dirty="0">
                <a:solidFill>
                  <a:schemeClr val="accent1">
                    <a:lumMod val="50000"/>
                  </a:schemeClr>
                </a:solidFill>
                <a:latin typeface="Times New Roman" panose="02020603050405020304" pitchFamily="18" charset="0"/>
                <a:cs typeface="Times New Roman" panose="02020603050405020304" pitchFamily="18" charset="0"/>
              </a:rPr>
              <a:t>with an annual cap.  Current </a:t>
            </a:r>
            <a:r>
              <a:rPr lang="en-US" dirty="0" smtClean="0">
                <a:solidFill>
                  <a:schemeClr val="accent1">
                    <a:lumMod val="50000"/>
                  </a:schemeClr>
                </a:solidFill>
                <a:latin typeface="Times New Roman" panose="02020603050405020304" pitchFamily="18" charset="0"/>
                <a:cs typeface="Times New Roman" panose="02020603050405020304" pitchFamily="18" charset="0"/>
              </a:rPr>
              <a:t>cap </a:t>
            </a:r>
            <a:r>
              <a:rPr lang="en-US" dirty="0">
                <a:solidFill>
                  <a:schemeClr val="accent1">
                    <a:lumMod val="50000"/>
                  </a:schemeClr>
                </a:solidFill>
                <a:latin typeface="Times New Roman" panose="02020603050405020304" pitchFamily="18" charset="0"/>
                <a:cs typeface="Times New Roman" panose="02020603050405020304" pitchFamily="18" charset="0"/>
              </a:rPr>
              <a:t>(as of August 1, </a:t>
            </a:r>
            <a:r>
              <a:rPr lang="en-US" dirty="0" smtClean="0">
                <a:solidFill>
                  <a:schemeClr val="accent1">
                    <a:lumMod val="50000"/>
                  </a:schemeClr>
                </a:solidFill>
                <a:latin typeface="Times New Roman" panose="02020603050405020304" pitchFamily="18" charset="0"/>
                <a:cs typeface="Times New Roman" panose="02020603050405020304" pitchFamily="18" charset="0"/>
              </a:rPr>
              <a:t>2018) </a:t>
            </a:r>
            <a:r>
              <a:rPr lang="en-US" dirty="0">
                <a:solidFill>
                  <a:schemeClr val="accent1">
                    <a:lumMod val="50000"/>
                  </a:schemeClr>
                </a:solidFill>
                <a:latin typeface="Times New Roman" panose="02020603050405020304" pitchFamily="18" charset="0"/>
                <a:cs typeface="Times New Roman" panose="02020603050405020304" pitchFamily="18" charset="0"/>
              </a:rPr>
              <a:t>is $</a:t>
            </a:r>
            <a:r>
              <a:rPr lang="en-US" dirty="0" smtClean="0">
                <a:solidFill>
                  <a:schemeClr val="accent1">
                    <a:lumMod val="50000"/>
                  </a:schemeClr>
                </a:solidFill>
                <a:latin typeface="Times New Roman" panose="02020603050405020304" pitchFamily="18" charset="0"/>
                <a:cs typeface="Times New Roman" panose="02020603050405020304" pitchFamily="18" charset="0"/>
              </a:rPr>
              <a:t>23,671.94 </a:t>
            </a:r>
            <a:r>
              <a:rPr lang="en-US" dirty="0">
                <a:solidFill>
                  <a:schemeClr val="accent1">
                    <a:lumMod val="50000"/>
                  </a:schemeClr>
                </a:solidFill>
                <a:latin typeface="Times New Roman" panose="02020603050405020304" pitchFamily="18" charset="0"/>
                <a:cs typeface="Times New Roman" panose="02020603050405020304" pitchFamily="18" charset="0"/>
              </a:rPr>
              <a:t>per year</a:t>
            </a:r>
            <a:r>
              <a:rPr lang="en-US" dirty="0" smtClean="0">
                <a:solidFill>
                  <a:schemeClr val="accent1">
                    <a:lumMod val="50000"/>
                  </a:schemeClr>
                </a:solidFill>
                <a:latin typeface="Times New Roman" panose="02020603050405020304" pitchFamily="18" charset="0"/>
                <a:cs typeface="Times New Roman" panose="02020603050405020304" pitchFamily="18" charset="0"/>
              </a:rPr>
              <a:t>.</a:t>
            </a:r>
          </a:p>
          <a:p>
            <a:endParaRPr lang="en-US" dirty="0">
              <a:solidFill>
                <a:schemeClr val="accent1">
                  <a:lumMod val="50000"/>
                </a:schemeClr>
              </a:solidFill>
              <a:latin typeface="Times New Roman" panose="02020603050405020304" pitchFamily="18" charset="0"/>
              <a:cs typeface="Times New Roman" panose="02020603050405020304" pitchFamily="18" charset="0"/>
            </a:endParaRPr>
          </a:p>
          <a:p>
            <a:r>
              <a:rPr lang="en-US" dirty="0">
                <a:solidFill>
                  <a:schemeClr val="accent1">
                    <a:lumMod val="50000"/>
                  </a:schemeClr>
                </a:solidFill>
                <a:latin typeface="Times New Roman" panose="02020603050405020304" pitchFamily="18" charset="0"/>
                <a:cs typeface="Times New Roman" panose="02020603050405020304" pitchFamily="18" charset="0"/>
              </a:rPr>
              <a:t>Tuition and Fees are paid directly to the school for CH 33 students.</a:t>
            </a:r>
          </a:p>
          <a:p>
            <a:endParaRPr lang="en-US" dirty="0"/>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18</a:t>
            </a:fld>
            <a:endParaRPr lang="en-US" altLang="en-US"/>
          </a:p>
        </p:txBody>
      </p:sp>
    </p:spTree>
    <p:extLst>
      <p:ext uri="{BB962C8B-B14F-4D97-AF65-F5344CB8AC3E}">
        <p14:creationId xmlns:p14="http://schemas.microsoft.com/office/powerpoint/2010/main" val="2061628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758212"/>
            <a:ext cx="8229600" cy="1066800"/>
          </a:xfrm>
        </p:spPr>
        <p:txBody>
          <a:bodyPr/>
          <a:lstStyle/>
          <a:p>
            <a:r>
              <a:rPr lang="en-US" dirty="0" smtClean="0">
                <a:latin typeface="Times New Roman" panose="02020603050405020304" pitchFamily="18" charset="0"/>
                <a:cs typeface="Times New Roman" panose="02020603050405020304" pitchFamily="18" charset="0"/>
              </a:rPr>
              <a:t>What exactly will GI Bill</a:t>
            </a:r>
            <a:r>
              <a:rPr lang="en-US" baseline="40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pay for?</a:t>
            </a:r>
            <a:endParaRPr lang="en-US" baseline="40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76400"/>
            <a:ext cx="8229600" cy="4897438"/>
          </a:xfrm>
        </p:spPr>
        <p:txBody>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Course to Program Applicability</a:t>
            </a:r>
          </a:p>
          <a:p>
            <a:pPr lvl="1"/>
            <a:r>
              <a:rPr lang="en-US" sz="2400" dirty="0">
                <a:solidFill>
                  <a:schemeClr val="accent1">
                    <a:lumMod val="50000"/>
                  </a:schemeClr>
                </a:solidFill>
                <a:latin typeface="Times New Roman" panose="02020603050405020304" pitchFamily="18" charset="0"/>
                <a:cs typeface="Times New Roman" panose="02020603050405020304" pitchFamily="18" charset="0"/>
              </a:rPr>
              <a:t>Only courses that satisfy degree requirements outlined by the curriculum guide or graduation evaluation form can be certified for VA purposes</a:t>
            </a:r>
          </a:p>
          <a:p>
            <a:pPr lvl="1"/>
            <a:r>
              <a:rPr lang="en-US" sz="2400" dirty="0">
                <a:solidFill>
                  <a:schemeClr val="accent1">
                    <a:lumMod val="50000"/>
                  </a:schemeClr>
                </a:solidFill>
                <a:latin typeface="Times New Roman" panose="02020603050405020304" pitchFamily="18" charset="0"/>
                <a:cs typeface="Times New Roman" panose="02020603050405020304" pitchFamily="18" charset="0"/>
              </a:rPr>
              <a:t>If a student takes a course that does not fulfill a program requirement, it cannot be certified for VA purposes</a:t>
            </a:r>
          </a:p>
          <a:p>
            <a:pPr lvl="1"/>
            <a:r>
              <a:rPr lang="en-US" sz="2400" dirty="0">
                <a:solidFill>
                  <a:schemeClr val="accent1">
                    <a:lumMod val="50000"/>
                  </a:schemeClr>
                </a:solidFill>
                <a:latin typeface="Times New Roman" panose="02020603050405020304" pitchFamily="18" charset="0"/>
                <a:cs typeface="Times New Roman" panose="02020603050405020304" pitchFamily="18" charset="0"/>
              </a:rPr>
              <a:t>A program requirement may be a pre-requisite to a higher level required course.</a:t>
            </a:r>
          </a:p>
          <a:p>
            <a:pPr lvl="1"/>
            <a:r>
              <a:rPr lang="en-US" sz="2400" dirty="0">
                <a:solidFill>
                  <a:schemeClr val="accent1">
                    <a:lumMod val="50000"/>
                  </a:schemeClr>
                </a:solidFill>
                <a:latin typeface="Times New Roman" panose="02020603050405020304" pitchFamily="18" charset="0"/>
                <a:cs typeface="Times New Roman" panose="02020603050405020304" pitchFamily="18" charset="0"/>
              </a:rPr>
              <a:t>Excessive free electives, for example, cannot be </a:t>
            </a:r>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certified</a:t>
            </a:r>
          </a:p>
          <a:p>
            <a:pPr lvl="1"/>
            <a:r>
              <a:rPr lang="en-US" sz="2400" dirty="0" smtClean="0">
                <a:solidFill>
                  <a:schemeClr val="accent1">
                    <a:lumMod val="50000"/>
                  </a:schemeClr>
                </a:solidFill>
                <a:latin typeface="Times New Roman" panose="02020603050405020304" pitchFamily="18" charset="0"/>
                <a:cs typeface="Times New Roman" panose="02020603050405020304" pitchFamily="18" charset="0"/>
              </a:rPr>
              <a:t>All prior credit must be evaluated, and if applicable, applied toward the student’s degree program</a:t>
            </a:r>
            <a:endParaRPr lang="en-US" sz="2400" dirty="0">
              <a:solidFill>
                <a:schemeClr val="accent1">
                  <a:lumMod val="50000"/>
                </a:schemeClr>
              </a:solidFill>
              <a:latin typeface="Times New Roman" panose="02020603050405020304" pitchFamily="18" charset="0"/>
              <a:cs typeface="Times New Roman" panose="02020603050405020304" pitchFamily="18" charset="0"/>
            </a:endParaRPr>
          </a:p>
          <a:p>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19</a:t>
            </a:fld>
            <a:endParaRPr lang="en-US" altLang="en-US"/>
          </a:p>
        </p:txBody>
      </p:sp>
    </p:spTree>
    <p:extLst>
      <p:ext uri="{BB962C8B-B14F-4D97-AF65-F5344CB8AC3E}">
        <p14:creationId xmlns:p14="http://schemas.microsoft.com/office/powerpoint/2010/main" val="719606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455" y="1031082"/>
            <a:ext cx="8229600" cy="1066800"/>
          </a:xfrm>
        </p:spPr>
        <p:txBody>
          <a:bodyPr/>
          <a:lstStyle/>
          <a:p>
            <a:r>
              <a:rPr lang="en-US" sz="3200" dirty="0" smtClean="0"/>
              <a:t>Happy Anniversary GI Bill®!</a:t>
            </a:r>
            <a:endParaRPr lang="en-US" sz="3200" dirty="0"/>
          </a:p>
        </p:txBody>
      </p:sp>
      <p:sp>
        <p:nvSpPr>
          <p:cNvPr id="3" name="Content Placeholder 2"/>
          <p:cNvSpPr>
            <a:spLocks noGrp="1"/>
          </p:cNvSpPr>
          <p:nvPr>
            <p:ph idx="1"/>
          </p:nvPr>
        </p:nvSpPr>
        <p:spPr/>
        <p:txBody>
          <a:bodyPr/>
          <a:lstStyle/>
          <a:p>
            <a:endParaRPr lang="en-US" sz="2400" dirty="0" smtClean="0"/>
          </a:p>
          <a:p>
            <a:endParaRPr lang="en-US" sz="2400" dirty="0"/>
          </a:p>
          <a:p>
            <a:r>
              <a:rPr lang="en-US" sz="2400" dirty="0" smtClean="0"/>
              <a:t>Saturday</a:t>
            </a:r>
            <a:r>
              <a:rPr lang="en-US" sz="2400" dirty="0"/>
              <a:t>, June 22, 2019, </a:t>
            </a:r>
            <a:r>
              <a:rPr lang="en-US" sz="2400" dirty="0" smtClean="0"/>
              <a:t>marked </a:t>
            </a:r>
            <a:r>
              <a:rPr lang="en-US" sz="2400" dirty="0"/>
              <a:t>the 75th anniversary of the Servicemen's Readjustment Act of 1944, better known as the GI Bill. This landmark law provided college tuition assistance to a generation of veterans and was a major contributor to America's economic prosperity in the years following the World War II.</a:t>
            </a:r>
          </a:p>
          <a:p>
            <a:pPr marL="0" indent="0">
              <a:buNone/>
            </a:pPr>
            <a:r>
              <a:rPr lang="en-US" sz="2400" dirty="0"/>
              <a:t> </a:t>
            </a:r>
          </a:p>
          <a:p>
            <a:r>
              <a:rPr lang="en-US" sz="2400" dirty="0"/>
              <a:t>It is an honor and privilege to be part of this most successful program and the legacy of creating success for our veterans and their families. </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2</a:t>
            </a:fld>
            <a:endParaRPr lang="en-US" altLang="en-US"/>
          </a:p>
        </p:txBody>
      </p:sp>
      <p:pic>
        <p:nvPicPr>
          <p:cNvPr id="6" name="Picture 5"/>
          <p:cNvPicPr>
            <a:picLocks noChangeAspect="1"/>
          </p:cNvPicPr>
          <p:nvPr/>
        </p:nvPicPr>
        <p:blipFill>
          <a:blip r:embed="rId2"/>
          <a:stretch>
            <a:fillRect/>
          </a:stretch>
        </p:blipFill>
        <p:spPr>
          <a:xfrm>
            <a:off x="5966889" y="762000"/>
            <a:ext cx="2719911" cy="2286866"/>
          </a:xfrm>
          <a:prstGeom prst="rect">
            <a:avLst/>
          </a:prstGeom>
        </p:spPr>
      </p:pic>
    </p:spTree>
    <p:extLst>
      <p:ext uri="{BB962C8B-B14F-4D97-AF65-F5344CB8AC3E}">
        <p14:creationId xmlns:p14="http://schemas.microsoft.com/office/powerpoint/2010/main" val="1790327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What if someone else paid for the prior credit?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590800"/>
            <a:ext cx="8229600" cy="3983038"/>
          </a:xfrm>
        </p:spPr>
        <p:txBody>
          <a:bodyPr/>
          <a:lstStyle/>
          <a:p>
            <a:r>
              <a:rPr lang="en-US" sz="2400" dirty="0">
                <a:solidFill>
                  <a:schemeClr val="accent1">
                    <a:lumMod val="50000"/>
                  </a:schemeClr>
                </a:solidFill>
                <a:latin typeface="Times New Roman" panose="02020603050405020304" pitchFamily="18" charset="0"/>
                <a:cs typeface="Times New Roman" panose="02020603050405020304" pitchFamily="18" charset="0"/>
              </a:rPr>
              <a:t>It does not matter who paid for the student’s prior credit.  </a:t>
            </a:r>
          </a:p>
          <a:p>
            <a:r>
              <a:rPr lang="en-US" sz="2400" dirty="0">
                <a:solidFill>
                  <a:schemeClr val="accent1">
                    <a:lumMod val="50000"/>
                  </a:schemeClr>
                </a:solidFill>
                <a:latin typeface="Times New Roman" panose="02020603050405020304" pitchFamily="18" charset="0"/>
                <a:cs typeface="Times New Roman" panose="02020603050405020304" pitchFamily="18" charset="0"/>
              </a:rPr>
              <a:t>It could have been the VA, Military Tuition Assistance, Federal Financial Aid, Scholarship funding, Mom and Dad, the student etc...</a:t>
            </a:r>
          </a:p>
          <a:p>
            <a:r>
              <a:rPr lang="en-US" sz="2400" dirty="0">
                <a:solidFill>
                  <a:schemeClr val="accent1">
                    <a:lumMod val="50000"/>
                  </a:schemeClr>
                </a:solidFill>
                <a:latin typeface="Times New Roman" panose="02020603050405020304" pitchFamily="18" charset="0"/>
                <a:cs typeface="Times New Roman" panose="02020603050405020304" pitchFamily="18" charset="0"/>
              </a:rPr>
              <a:t>If the degree requirement (General Education, Major required or General Elective) is already satisfied by a student’s prior credit, it may not be certified to the VA.</a:t>
            </a:r>
          </a:p>
          <a:p>
            <a:r>
              <a:rPr lang="en-US" sz="2400" dirty="0">
                <a:solidFill>
                  <a:schemeClr val="accent1">
                    <a:lumMod val="50000"/>
                  </a:schemeClr>
                </a:solidFill>
                <a:latin typeface="Times New Roman" panose="02020603050405020304" pitchFamily="18" charset="0"/>
                <a:cs typeface="Times New Roman" panose="02020603050405020304" pitchFamily="18" charset="0"/>
              </a:rPr>
              <a:t>The student may choose to re-take a course, but if the degree requirement was previously satisfied, it may not be certified to the VA for payment.</a:t>
            </a:r>
          </a:p>
          <a:p>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20</a:t>
            </a:fld>
            <a:endParaRPr lang="en-US" altLang="en-US"/>
          </a:p>
        </p:txBody>
      </p:sp>
    </p:spTree>
    <p:extLst>
      <p:ext uri="{BB962C8B-B14F-4D97-AF65-F5344CB8AC3E}">
        <p14:creationId xmlns:p14="http://schemas.microsoft.com/office/powerpoint/2010/main" val="2564443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533400"/>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Monthly Housing Allowance</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(in residence)</a:t>
            </a:r>
          </a:p>
        </p:txBody>
      </p:sp>
      <p:sp>
        <p:nvSpPr>
          <p:cNvPr id="30723" name="Rectangle 3"/>
          <p:cNvSpPr>
            <a:spLocks noGrp="1" noChangeArrowheads="1"/>
          </p:cNvSpPr>
          <p:nvPr>
            <p:ph idx="1"/>
          </p:nvPr>
        </p:nvSpPr>
        <p:spPr>
          <a:xfrm>
            <a:off x="457200" y="1676400"/>
            <a:ext cx="8305800" cy="4338638"/>
          </a:xfrm>
        </p:spPr>
        <p:txBody>
          <a:bodyPr/>
          <a:lstStyle/>
          <a:p>
            <a:pPr eaLnBrk="1" hangingPunct="1"/>
            <a:r>
              <a:rPr lang="en-US" altLang="en-US" sz="2400" dirty="0" smtClean="0">
                <a:solidFill>
                  <a:srgbClr val="002060"/>
                </a:solidFill>
                <a:latin typeface="Times New Roman" panose="02020603050405020304" pitchFamily="18" charset="0"/>
                <a:cs typeface="Times New Roman" panose="02020603050405020304" pitchFamily="18" charset="0"/>
              </a:rPr>
              <a:t>Equivalent to the Basic Allowance for Housing (BAH) for an E-5 with dependents.</a:t>
            </a:r>
          </a:p>
          <a:p>
            <a:pPr eaLnBrk="1" hangingPunct="1"/>
            <a:r>
              <a:rPr lang="en-US" altLang="en-US" sz="2400" dirty="0" smtClean="0">
                <a:solidFill>
                  <a:srgbClr val="002060"/>
                </a:solidFill>
                <a:latin typeface="Times New Roman" panose="02020603050405020304" pitchFamily="18" charset="0"/>
                <a:cs typeface="Times New Roman" panose="02020603050405020304" pitchFamily="18" charset="0"/>
              </a:rPr>
              <a:t>Amount determined by ZIP code of the IHL where the student is enrolled (Student does not have to live in same ZIP code)</a:t>
            </a:r>
          </a:p>
          <a:p>
            <a:pPr lvl="1" eaLnBrk="1" hangingPunct="1"/>
            <a:r>
              <a:rPr lang="en-US" sz="2400" dirty="0">
                <a:latin typeface="Times New Roman" panose="02020603050405020304" pitchFamily="18" charset="0"/>
                <a:cs typeface="Times New Roman" panose="02020603050405020304" pitchFamily="18" charset="0"/>
                <a:hlinkClick r:id="rId3"/>
              </a:rPr>
              <a:t>https://</a:t>
            </a:r>
            <a:r>
              <a:rPr lang="en-US" sz="2400" dirty="0" smtClean="0">
                <a:latin typeface="Times New Roman" panose="02020603050405020304" pitchFamily="18" charset="0"/>
                <a:cs typeface="Times New Roman" panose="02020603050405020304" pitchFamily="18" charset="0"/>
                <a:hlinkClick r:id="rId3"/>
              </a:rPr>
              <a:t>www.va.gov/gi-bill-comparison-tool</a:t>
            </a:r>
            <a:endParaRPr lang="en-US" sz="2400" dirty="0" smtClean="0">
              <a:latin typeface="Times New Roman" panose="02020603050405020304" pitchFamily="18" charset="0"/>
              <a:cs typeface="Times New Roman" panose="02020603050405020304" pitchFamily="18" charset="0"/>
            </a:endParaRPr>
          </a:p>
          <a:p>
            <a:pPr lvl="1" eaLnBrk="1" hangingPunct="1"/>
            <a:r>
              <a:rPr lang="en-US" sz="2400" dirty="0" smtClean="0">
                <a:latin typeface="Times New Roman" panose="02020603050405020304" pitchFamily="18" charset="0"/>
                <a:cs typeface="Times New Roman" panose="02020603050405020304" pitchFamily="18" charset="0"/>
              </a:rPr>
              <a:t>The Colmery Act changes this payment to the zip code where the student takes the majority of their courses, effective August 1, 2018.  However – this provision has not been enacted yet.  VA is working on an IT solution and underpayments will be paid retroactively in 2020.</a:t>
            </a:r>
          </a:p>
          <a:p>
            <a:pPr marL="411162" lvl="1" indent="0" eaLnBrk="1" hangingPunct="1">
              <a:buNone/>
            </a:pPr>
            <a:endParaRPr lang="en-US" altLang="en-US" sz="2000" dirty="0" smtClean="0">
              <a:solidFill>
                <a:srgbClr val="002060"/>
              </a:solidFill>
              <a:latin typeface="Times New Roman" panose="02020603050405020304" pitchFamily="18" charset="0"/>
              <a:cs typeface="Times New Roman" panose="02020603050405020304" pitchFamily="18" charset="0"/>
            </a:endParaRPr>
          </a:p>
        </p:txBody>
      </p:sp>
      <p:sp>
        <p:nvSpPr>
          <p:cNvPr id="30724"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85E56173-4CE4-448E-A68E-8D6D77BF63C2}" type="slidenum">
              <a:rPr lang="en-US" altLang="en-US" sz="1800" smtClean="0">
                <a:solidFill>
                  <a:srgbClr val="FFFFFF"/>
                </a:solidFill>
                <a:latin typeface="Bookman Old Style" panose="02050604050505020204" pitchFamily="18" charset="0"/>
              </a:rPr>
              <a:pPr>
                <a:spcBef>
                  <a:spcPct val="0"/>
                </a:spcBef>
                <a:buClrTx/>
                <a:buFontTx/>
                <a:buNone/>
              </a:pPr>
              <a:t>21</a:t>
            </a:fld>
            <a:endParaRPr lang="en-US" altLang="en-US" sz="1800" smtClean="0">
              <a:solidFill>
                <a:srgbClr val="FFFFFF"/>
              </a:solidFill>
              <a:latin typeface="Bookman Old Style" panose="02050604050505020204" pitchFamily="18" charset="0"/>
            </a:endParaRPr>
          </a:p>
        </p:txBody>
      </p:sp>
      <p:sp>
        <p:nvSpPr>
          <p:cNvPr id="4"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CB52CED6-2FD1-478C-9421-C43C9983B915}"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21</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
        <p:nvSpPr>
          <p:cNvPr id="30726" name="Text Box 5"/>
          <p:cNvSpPr txBox="1">
            <a:spLocks noChangeArrowheads="1"/>
          </p:cNvSpPr>
          <p:nvPr/>
        </p:nvSpPr>
        <p:spPr bwMode="auto">
          <a:xfrm>
            <a:off x="3908425" y="6088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eaLnBrk="1" hangingPunct="1">
              <a:spcBef>
                <a:spcPct val="50000"/>
              </a:spcBef>
              <a:buClrTx/>
              <a:buFontTx/>
              <a:buNone/>
            </a:pPr>
            <a:endParaRPr lang="en-US" altLang="en-US" sz="1800">
              <a:latin typeface="Bookman Old Style" panose="02050604050505020204" pitchFamily="18" charset="0"/>
            </a:endParaRPr>
          </a:p>
        </p:txBody>
      </p:sp>
      <p:sp>
        <p:nvSpPr>
          <p:cNvPr id="30727" name="Text Box 6"/>
          <p:cNvSpPr txBox="1">
            <a:spLocks noChangeArrowheads="1"/>
          </p:cNvSpPr>
          <p:nvPr/>
        </p:nvSpPr>
        <p:spPr bwMode="auto">
          <a:xfrm>
            <a:off x="1295400" y="5715000"/>
            <a:ext cx="3216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eaLnBrk="1" hangingPunct="1">
              <a:spcBef>
                <a:spcPct val="0"/>
              </a:spcBef>
              <a:buClrTx/>
              <a:buFontTx/>
              <a:buNone/>
            </a:pPr>
            <a:endParaRPr lang="en-US" altLang="en-US" sz="320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Monthly Housing Allowance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22</a:t>
            </a:fld>
            <a:endParaRPr lang="en-US" altLang="en-US"/>
          </a:p>
        </p:txBody>
      </p:sp>
      <p:sp>
        <p:nvSpPr>
          <p:cNvPr id="5" name="Text Box 9"/>
          <p:cNvSpPr txBox="1">
            <a:spLocks noGrp="1" noChangeArrowheads="1"/>
          </p:cNvSpPr>
          <p:nvPr>
            <p:ph idx="1"/>
          </p:nvPr>
        </p:nvSpPr>
        <p:spPr bwMode="auto">
          <a:xfrm>
            <a:off x="457200" y="2249488"/>
            <a:ext cx="8229600" cy="423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eaLnBrk="1" hangingPunct="1">
              <a:buFont typeface="Arial" panose="020B0604020202020204" pitchFamily="34" charset="0"/>
              <a:buChar char="•"/>
            </a:pPr>
            <a:r>
              <a:rPr lang="en-US" altLang="en-US" sz="2400" dirty="0">
                <a:solidFill>
                  <a:srgbClr val="002060"/>
                </a:solidFill>
                <a:latin typeface="Times New Roman" panose="02020603050405020304" pitchFamily="18" charset="0"/>
                <a:cs typeface="Times New Roman" panose="02020603050405020304" pitchFamily="18" charset="0"/>
              </a:rPr>
              <a:t>Prorated based on the percentage of the individual’s payment tier (i.e.: 40% to 100%).</a:t>
            </a:r>
          </a:p>
          <a:p>
            <a:pPr eaLnBrk="1" hangingPunct="1"/>
            <a:r>
              <a:rPr lang="en-US" altLang="en-US" sz="2400" dirty="0">
                <a:solidFill>
                  <a:srgbClr val="002060"/>
                </a:solidFill>
                <a:latin typeface="Times New Roman" panose="02020603050405020304" pitchFamily="18" charset="0"/>
                <a:cs typeface="Times New Roman" panose="02020603050405020304" pitchFamily="18" charset="0"/>
              </a:rPr>
              <a:t>Active duty members, spouses of active duty members, and anyone training at ½ time or less, are </a:t>
            </a:r>
            <a:r>
              <a:rPr lang="en-US" altLang="en-US" sz="2400" b="1" dirty="0">
                <a:solidFill>
                  <a:srgbClr val="002060"/>
                </a:solidFill>
                <a:latin typeface="Times New Roman" panose="02020603050405020304" pitchFamily="18" charset="0"/>
                <a:cs typeface="Times New Roman" panose="02020603050405020304" pitchFamily="18" charset="0"/>
              </a:rPr>
              <a:t>not</a:t>
            </a:r>
            <a:r>
              <a:rPr lang="en-US" altLang="en-US" sz="2400" dirty="0">
                <a:solidFill>
                  <a:srgbClr val="002060"/>
                </a:solidFill>
                <a:latin typeface="Times New Roman" panose="02020603050405020304" pitchFamily="18" charset="0"/>
                <a:cs typeface="Times New Roman" panose="02020603050405020304" pitchFamily="18" charset="0"/>
              </a:rPr>
              <a:t> eligible for the monthly housing allowance.</a:t>
            </a:r>
          </a:p>
          <a:p>
            <a:pPr eaLnBrk="1" hangingPunct="1"/>
            <a:r>
              <a:rPr lang="en-US" altLang="en-US" sz="2400" dirty="0">
                <a:solidFill>
                  <a:srgbClr val="002060"/>
                </a:solidFill>
                <a:latin typeface="Times New Roman" panose="02020603050405020304" pitchFamily="18" charset="0"/>
                <a:cs typeface="Times New Roman" panose="02020603050405020304" pitchFamily="18" charset="0"/>
              </a:rPr>
              <a:t>Students must have at least one class in residence to get full BAH rate</a:t>
            </a:r>
            <a:endParaRPr lang="en-US" altLang="en-US" sz="2400" b="1" dirty="0" smtClean="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n-US" altLang="en-US" sz="2400" b="1" dirty="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ClrTx/>
              <a:buFontTx/>
              <a:buNone/>
            </a:pPr>
            <a:endParaRPr lang="en-US" altLang="en-US" sz="2400" b="1" dirty="0" smtClean="0">
              <a:solidFill>
                <a:srgbClr val="002060"/>
              </a:solidFill>
              <a:latin typeface="Times New Roman" panose="02020603050405020304" pitchFamily="18" charset="0"/>
              <a:cs typeface="Times New Roman" panose="02020603050405020304" pitchFamily="18" charset="0"/>
            </a:endParaRPr>
          </a:p>
          <a:p>
            <a:pPr eaLnBrk="1" hangingPunct="1">
              <a:spcBef>
                <a:spcPct val="0"/>
              </a:spcBef>
              <a:buClrTx/>
              <a:buFontTx/>
              <a:buNone/>
            </a:pPr>
            <a:r>
              <a:rPr lang="en-US" altLang="en-US" sz="2400" b="1" dirty="0" smtClean="0">
                <a:solidFill>
                  <a:srgbClr val="002060"/>
                </a:solidFill>
                <a:latin typeface="Times New Roman" panose="02020603050405020304" pitchFamily="18" charset="0"/>
                <a:cs typeface="Times New Roman" panose="02020603050405020304" pitchFamily="18" charset="0"/>
              </a:rPr>
              <a:t>Note</a:t>
            </a:r>
            <a:r>
              <a:rPr lang="en-US" altLang="en-US" sz="2400" b="1" dirty="0">
                <a:solidFill>
                  <a:srgbClr val="002060"/>
                </a:solidFill>
                <a:latin typeface="Times New Roman" panose="02020603050405020304" pitchFamily="18" charset="0"/>
                <a:cs typeface="Times New Roman" panose="02020603050405020304" pitchFamily="18" charset="0"/>
              </a:rPr>
              <a:t>:</a:t>
            </a:r>
            <a:r>
              <a:rPr lang="en-US" altLang="en-US" sz="2400" dirty="0">
                <a:solidFill>
                  <a:srgbClr val="002060"/>
                </a:solidFill>
                <a:latin typeface="Times New Roman" panose="02020603050405020304" pitchFamily="18" charset="0"/>
                <a:cs typeface="Times New Roman" panose="02020603050405020304" pitchFamily="18" charset="0"/>
              </a:rPr>
              <a:t>  Housing allowance payments are paid directly to the eligible person on a monthly basis.</a:t>
            </a:r>
          </a:p>
        </p:txBody>
      </p:sp>
    </p:spTree>
    <p:extLst>
      <p:ext uri="{BB962C8B-B14F-4D97-AF65-F5344CB8AC3E}">
        <p14:creationId xmlns:p14="http://schemas.microsoft.com/office/powerpoint/2010/main" val="1529510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533400" y="685800"/>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Monthly Housing Allowance</a:t>
            </a:r>
          </a:p>
        </p:txBody>
      </p:sp>
      <p:sp>
        <p:nvSpPr>
          <p:cNvPr id="32771" name="Rectangle 3"/>
          <p:cNvSpPr>
            <a:spLocks noGrp="1" noChangeArrowheads="1"/>
          </p:cNvSpPr>
          <p:nvPr>
            <p:ph idx="1"/>
          </p:nvPr>
        </p:nvSpPr>
        <p:spPr>
          <a:xfrm>
            <a:off x="914400" y="1752600"/>
            <a:ext cx="7793038" cy="4419600"/>
          </a:xfrm>
        </p:spPr>
        <p:txBody>
          <a:bodyPr/>
          <a:lstStyle/>
          <a:p>
            <a:pPr eaLnBrk="1" hangingPunct="1">
              <a:lnSpc>
                <a:spcPct val="90000"/>
              </a:lnSpc>
            </a:pPr>
            <a:r>
              <a:rPr lang="en-US" altLang="en-US" dirty="0" smtClean="0">
                <a:solidFill>
                  <a:srgbClr val="002060"/>
                </a:solidFill>
                <a:latin typeface="Times New Roman" panose="02020603050405020304" pitchFamily="18" charset="0"/>
                <a:cs typeface="Times New Roman" panose="02020603050405020304" pitchFamily="18" charset="0"/>
              </a:rPr>
              <a:t>Individual does not have be paying rent, room and board, or mortgage to qualify</a:t>
            </a:r>
          </a:p>
          <a:p>
            <a:pPr eaLnBrk="1" hangingPunct="1">
              <a:lnSpc>
                <a:spcPct val="90000"/>
              </a:lnSpc>
              <a:spcBef>
                <a:spcPct val="60000"/>
              </a:spcBef>
            </a:pPr>
            <a:r>
              <a:rPr lang="en-US" altLang="en-US" dirty="0" smtClean="0">
                <a:solidFill>
                  <a:srgbClr val="002060"/>
                </a:solidFill>
                <a:latin typeface="Times New Roman" panose="02020603050405020304" pitchFamily="18" charset="0"/>
                <a:cs typeface="Times New Roman" panose="02020603050405020304" pitchFamily="18" charset="0"/>
              </a:rPr>
              <a:t>If a husband and wife are each eligible for chapter 33 and attending school more than ½ time, then each of them may be paid a separate monthly housing allowance</a:t>
            </a:r>
          </a:p>
          <a:p>
            <a:pPr eaLnBrk="1" hangingPunct="1">
              <a:lnSpc>
                <a:spcPct val="90000"/>
              </a:lnSpc>
              <a:spcBef>
                <a:spcPct val="60000"/>
              </a:spcBef>
            </a:pPr>
            <a:r>
              <a:rPr lang="en-US" altLang="en-US" dirty="0" smtClean="0">
                <a:solidFill>
                  <a:srgbClr val="002060"/>
                </a:solidFill>
                <a:latin typeface="Times New Roman" panose="02020603050405020304" pitchFamily="18" charset="0"/>
                <a:cs typeface="Times New Roman" panose="02020603050405020304" pitchFamily="18" charset="0"/>
              </a:rPr>
              <a:t>Three children living at home using transferred benefits could also each receive a monthly housing allowance</a:t>
            </a:r>
          </a:p>
        </p:txBody>
      </p:sp>
      <p:sp>
        <p:nvSpPr>
          <p:cNvPr id="32772"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B9B9DD54-B5E3-4E80-A40F-E6D709CD7AAC}" type="slidenum">
              <a:rPr lang="en-US" altLang="en-US" sz="1800" smtClean="0">
                <a:solidFill>
                  <a:srgbClr val="FFFFFF"/>
                </a:solidFill>
                <a:latin typeface="Bookman Old Style" panose="02050604050505020204" pitchFamily="18" charset="0"/>
              </a:rPr>
              <a:pPr>
                <a:spcBef>
                  <a:spcPct val="0"/>
                </a:spcBef>
                <a:buClrTx/>
                <a:buFontTx/>
                <a:buNone/>
              </a:pPr>
              <a:t>23</a:t>
            </a:fld>
            <a:endParaRPr lang="en-US" altLang="en-US" sz="1800" smtClean="0">
              <a:solidFill>
                <a:srgbClr val="FFFFFF"/>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Examples of 2019 WA BAH Rates (Eff August 2018) per month for full time enrollment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62699" y="2209800"/>
            <a:ext cx="8229600" cy="4324350"/>
          </a:xfrm>
        </p:spPr>
        <p:txBody>
          <a:bodyPr/>
          <a:lstStyle/>
          <a:p>
            <a:endParaRPr lang="en-US" dirty="0" smtClean="0"/>
          </a:p>
          <a:p>
            <a:r>
              <a:rPr lang="en-US" dirty="0" smtClean="0">
                <a:solidFill>
                  <a:schemeClr val="accent1">
                    <a:lumMod val="50000"/>
                  </a:schemeClr>
                </a:solidFill>
                <a:latin typeface="Times New Roman" panose="02020603050405020304" pitchFamily="18" charset="0"/>
                <a:cs typeface="Times New Roman" panose="02020603050405020304" pitchFamily="18" charset="0"/>
              </a:rPr>
              <a:t>Seattle - $2,505.00</a:t>
            </a:r>
          </a:p>
          <a:p>
            <a:r>
              <a:rPr lang="en-US" dirty="0">
                <a:solidFill>
                  <a:schemeClr val="accent1">
                    <a:lumMod val="50000"/>
                  </a:schemeClr>
                </a:solidFill>
                <a:latin typeface="Times New Roman" panose="02020603050405020304" pitchFamily="18" charset="0"/>
                <a:cs typeface="Times New Roman" panose="02020603050405020304" pitchFamily="18" charset="0"/>
              </a:rPr>
              <a:t>Bellingham - $</a:t>
            </a:r>
            <a:r>
              <a:rPr lang="en-US" dirty="0" smtClean="0">
                <a:solidFill>
                  <a:schemeClr val="accent1">
                    <a:lumMod val="50000"/>
                  </a:schemeClr>
                </a:solidFill>
                <a:latin typeface="Times New Roman" panose="02020603050405020304" pitchFamily="18" charset="0"/>
                <a:cs typeface="Times New Roman" panose="02020603050405020304" pitchFamily="18" charset="0"/>
              </a:rPr>
              <a:t>1,647.00</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a:p>
            <a:r>
              <a:rPr lang="en-US" dirty="0">
                <a:solidFill>
                  <a:schemeClr val="accent1">
                    <a:lumMod val="50000"/>
                  </a:schemeClr>
                </a:solidFill>
                <a:latin typeface="Times New Roman" panose="02020603050405020304" pitchFamily="18" charset="0"/>
                <a:cs typeface="Times New Roman" panose="02020603050405020304" pitchFamily="18" charset="0"/>
              </a:rPr>
              <a:t>Vancouver - </a:t>
            </a:r>
            <a:r>
              <a:rPr lang="en-US" dirty="0" smtClean="0">
                <a:solidFill>
                  <a:schemeClr val="accent1">
                    <a:lumMod val="50000"/>
                  </a:schemeClr>
                </a:solidFill>
                <a:latin typeface="Times New Roman" panose="02020603050405020304" pitchFamily="18" charset="0"/>
                <a:cs typeface="Times New Roman" panose="02020603050405020304" pitchFamily="18" charset="0"/>
              </a:rPr>
              <a:t>$2,193.00</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Olympia - $1,824.00</a:t>
            </a:r>
          </a:p>
          <a:p>
            <a:r>
              <a:rPr lang="en-US" dirty="0">
                <a:solidFill>
                  <a:schemeClr val="accent1">
                    <a:lumMod val="50000"/>
                  </a:schemeClr>
                </a:solidFill>
                <a:latin typeface="Times New Roman" panose="02020603050405020304" pitchFamily="18" charset="0"/>
                <a:cs typeface="Times New Roman" panose="02020603050405020304" pitchFamily="18" charset="0"/>
              </a:rPr>
              <a:t>Pullman - $</a:t>
            </a:r>
            <a:r>
              <a:rPr lang="en-US" dirty="0" smtClean="0">
                <a:solidFill>
                  <a:schemeClr val="accent1">
                    <a:lumMod val="50000"/>
                  </a:schemeClr>
                </a:solidFill>
                <a:latin typeface="Times New Roman" panose="02020603050405020304" pitchFamily="18" charset="0"/>
                <a:cs typeface="Times New Roman" panose="02020603050405020304" pitchFamily="18" charset="0"/>
              </a:rPr>
              <a:t>1,326.00</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Spokane - $1,257.00</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Yakima - $1,116.00</a:t>
            </a:r>
          </a:p>
          <a:p>
            <a:endParaRPr lang="en-US" dirty="0"/>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24</a:t>
            </a:fld>
            <a:endParaRPr lang="en-US" altLang="en-US"/>
          </a:p>
        </p:txBody>
      </p:sp>
    </p:spTree>
    <p:extLst>
      <p:ext uri="{BB962C8B-B14F-4D97-AF65-F5344CB8AC3E}">
        <p14:creationId xmlns:p14="http://schemas.microsoft.com/office/powerpoint/2010/main" val="40913902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5638800" y="3429000"/>
            <a:ext cx="3382963" cy="877888"/>
          </a:xfrm>
        </p:spPr>
        <p:txBody>
          <a:bodyPr/>
          <a:lstStyle/>
          <a:p>
            <a:pPr eaLnBrk="1" hangingPunct="1"/>
            <a:r>
              <a:rPr lang="en-US" altLang="en-US" sz="2400" dirty="0" smtClean="0">
                <a:latin typeface="Times New Roman" panose="02020603050405020304" pitchFamily="18" charset="0"/>
                <a:cs typeface="Times New Roman" panose="02020603050405020304" pitchFamily="18" charset="0"/>
              </a:rPr>
              <a:t>Distance</a:t>
            </a:r>
            <a:r>
              <a:rPr lang="en-US" altLang="en-US" sz="2400" dirty="0" smtClean="0"/>
              <a:t> Education</a:t>
            </a:r>
          </a:p>
        </p:txBody>
      </p:sp>
      <p:sp>
        <p:nvSpPr>
          <p:cNvPr id="63491" name="Text Placeholder 3"/>
          <p:cNvSpPr>
            <a:spLocks noGrp="1"/>
          </p:cNvSpPr>
          <p:nvPr>
            <p:ph type="body" idx="2"/>
          </p:nvPr>
        </p:nvSpPr>
        <p:spPr>
          <a:xfrm>
            <a:off x="2286000" y="4572000"/>
            <a:ext cx="6450013" cy="2055813"/>
          </a:xfrm>
        </p:spPr>
        <p:txBody>
          <a:bodyPr/>
          <a:lstStyle/>
          <a:p>
            <a:pPr marL="7938" eaLnBrk="1" hangingPunct="1"/>
            <a:r>
              <a:rPr lang="en-US" altLang="en-US" sz="2000" dirty="0" smtClean="0">
                <a:latin typeface="Times New Roman" panose="02020603050405020304" pitchFamily="18" charset="0"/>
                <a:cs typeface="Times New Roman" panose="02020603050405020304" pitchFamily="18" charset="0"/>
              </a:rPr>
              <a:t>The Veteran will receive one half of the national average for BAH rate when enrolled totally on-line, currently $825.00 per month. </a:t>
            </a:r>
          </a:p>
          <a:p>
            <a:pPr marL="7938" eaLnBrk="1" hangingPunct="1"/>
            <a:r>
              <a:rPr lang="en-US" altLang="en-US" sz="2000" dirty="0" smtClean="0">
                <a:latin typeface="Times New Roman" panose="02020603050405020304" pitchFamily="18" charset="0"/>
                <a:cs typeface="Times New Roman" panose="02020603050405020304" pitchFamily="18" charset="0"/>
              </a:rPr>
              <a:t>However, if one class is taken physically on the facility’s campus, then the MHA will be the same as if attending the institution based on the student’s rate of pursuit. </a:t>
            </a:r>
          </a:p>
        </p:txBody>
      </p:sp>
      <p:pic>
        <p:nvPicPr>
          <p:cNvPr id="5" name="Picture 30" descr="abrams tank photo: M1A3 Abrams [Minecraft] 2013-08-22_130039_zps9325003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5005608"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8620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Times New Roman" panose="02020603050405020304" pitchFamily="18" charset="0"/>
                <a:cs typeface="Times New Roman" panose="02020603050405020304" pitchFamily="18" charset="0"/>
              </a:rPr>
              <a:t>What about “Hybrid” or “Blended” Classes?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0" y="2133600"/>
            <a:ext cx="8229600" cy="4324350"/>
          </a:xfrm>
        </p:spPr>
        <p:txBody>
          <a:bodyPr/>
          <a:lstStyle/>
          <a:p>
            <a:pPr marL="0" indent="0">
              <a:buNone/>
            </a:pPr>
            <a:r>
              <a:rPr lang="en-US" sz="2000" dirty="0"/>
              <a:t>VA does not recognize the term “HYBRID” or “Blended”!</a:t>
            </a:r>
          </a:p>
          <a:p>
            <a:pPr marL="0" indent="0">
              <a:buNone/>
            </a:pPr>
            <a:r>
              <a:rPr lang="en-US" sz="2000" dirty="0"/>
              <a:t>For VA certification purposes a course is either “In Residence” or “Distance Learning</a:t>
            </a:r>
            <a:r>
              <a:rPr lang="en-US" sz="2000" dirty="0" smtClean="0"/>
              <a:t>”</a:t>
            </a:r>
          </a:p>
          <a:p>
            <a:pPr marL="0" indent="0">
              <a:buNone/>
            </a:pPr>
            <a:endParaRPr lang="en-US" sz="2000" dirty="0"/>
          </a:p>
          <a:p>
            <a:r>
              <a:rPr lang="en-US" sz="2000" b="1" dirty="0"/>
              <a:t>In-residence</a:t>
            </a:r>
            <a:r>
              <a:rPr lang="en-US" sz="2000" dirty="0"/>
              <a:t> training for undergraduate students consists of regularly scheduled standard class sessions (at least once every two weeks).  The total number of hours of classroom instruction (based on 50 minutes of instruction per hour) must equal, or be greater than, the number of credit hours awarded for the course multiplied by the number of weeks in the term.</a:t>
            </a:r>
          </a:p>
          <a:p>
            <a:r>
              <a:rPr lang="en-US" sz="2000" b="1" dirty="0" smtClean="0"/>
              <a:t>In-residence</a:t>
            </a:r>
            <a:r>
              <a:rPr lang="en-US" sz="2000" dirty="0" smtClean="0"/>
              <a:t> </a:t>
            </a:r>
            <a:r>
              <a:rPr lang="en-US" sz="2000" dirty="0"/>
              <a:t>training for </a:t>
            </a:r>
            <a:r>
              <a:rPr lang="en-US" sz="2000" u="sng" dirty="0"/>
              <a:t>graduate</a:t>
            </a:r>
            <a:r>
              <a:rPr lang="en-US" sz="2000" dirty="0"/>
              <a:t> students consists of at least two regularly scheduled standard class sessions, research (either on or off campus), or a combination of both.</a:t>
            </a: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26</a:t>
            </a:fld>
            <a:endParaRPr lang="en-US" altLang="en-US"/>
          </a:p>
        </p:txBody>
      </p:sp>
    </p:spTree>
    <p:extLst>
      <p:ext uri="{BB962C8B-B14F-4D97-AF65-F5344CB8AC3E}">
        <p14:creationId xmlns:p14="http://schemas.microsoft.com/office/powerpoint/2010/main" val="2461678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Examples of in-residence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sz="2400" i="1" u="sng" dirty="0">
                <a:latin typeface="Times New Roman" panose="02020603050405020304" pitchFamily="18" charset="0"/>
                <a:cs typeface="Times New Roman" panose="02020603050405020304" pitchFamily="18" charset="0"/>
              </a:rPr>
              <a:t>EXAMPLE:</a:t>
            </a:r>
            <a:r>
              <a:rPr lang="en-US" sz="2400" i="1" dirty="0">
                <a:latin typeface="Times New Roman" panose="02020603050405020304" pitchFamily="18" charset="0"/>
                <a:cs typeface="Times New Roman" panose="02020603050405020304" pitchFamily="18" charset="0"/>
              </a:rPr>
              <a:t> A student is enrolled in a 3-credit course over a 16 week semester.  The course must be scheduled for a total of </a:t>
            </a:r>
            <a:r>
              <a:rPr lang="en-US" sz="2400" i="1" dirty="0" smtClean="0">
                <a:latin typeface="Times New Roman" panose="02020603050405020304" pitchFamily="18" charset="0"/>
                <a:cs typeface="Times New Roman" panose="02020603050405020304" pitchFamily="18" charset="0"/>
              </a:rPr>
              <a:t>48 </a:t>
            </a:r>
            <a:r>
              <a:rPr lang="en-US" sz="2400" i="1" dirty="0">
                <a:latin typeface="Times New Roman" panose="02020603050405020304" pitchFamily="18" charset="0"/>
                <a:cs typeface="Times New Roman" panose="02020603050405020304" pitchFamily="18" charset="0"/>
              </a:rPr>
              <a:t>hours of class sessions and meet at least every other week</a:t>
            </a:r>
            <a:r>
              <a:rPr lang="en-US" sz="2400" dirty="0">
                <a:latin typeface="Times New Roman" panose="02020603050405020304" pitchFamily="18" charset="0"/>
                <a:cs typeface="Times New Roman" panose="02020603050405020304" pitchFamily="18" charset="0"/>
              </a:rPr>
              <a:t>.</a:t>
            </a:r>
          </a:p>
          <a:p>
            <a:endParaRPr lang="en-US" sz="2400" i="1" u="sng" dirty="0" smtClean="0">
              <a:latin typeface="Times New Roman" panose="02020603050405020304" pitchFamily="18" charset="0"/>
              <a:cs typeface="Times New Roman" panose="02020603050405020304" pitchFamily="18" charset="0"/>
            </a:endParaRPr>
          </a:p>
          <a:p>
            <a:endParaRPr lang="en-US" sz="2400" i="1" u="sng" dirty="0">
              <a:latin typeface="Times New Roman" panose="02020603050405020304" pitchFamily="18" charset="0"/>
              <a:cs typeface="Times New Roman" panose="02020603050405020304" pitchFamily="18" charset="0"/>
            </a:endParaRPr>
          </a:p>
          <a:p>
            <a:r>
              <a:rPr lang="en-US" sz="2400" i="1" u="sng" dirty="0" smtClean="0">
                <a:latin typeface="Times New Roman" panose="02020603050405020304" pitchFamily="18" charset="0"/>
                <a:cs typeface="Times New Roman" panose="02020603050405020304" pitchFamily="18" charset="0"/>
              </a:rPr>
              <a:t>EXAMPLE</a:t>
            </a:r>
            <a:r>
              <a:rPr lang="en-US" sz="2400" i="1" u="sng"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 A student is enrolled in a 3-credit course over a 5 week term.  The course must be scheduled for a total of 15 hours of class sessions and meet at least every other week</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27</a:t>
            </a:fld>
            <a:endParaRPr lang="en-US" altLang="en-US"/>
          </a:p>
        </p:txBody>
      </p:sp>
    </p:spTree>
    <p:extLst>
      <p:ext uri="{BB962C8B-B14F-4D97-AF65-F5344CB8AC3E}">
        <p14:creationId xmlns:p14="http://schemas.microsoft.com/office/powerpoint/2010/main" val="3819335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609600"/>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Books and Supplies Stipend</a:t>
            </a:r>
          </a:p>
        </p:txBody>
      </p:sp>
      <p:sp>
        <p:nvSpPr>
          <p:cNvPr id="34819" name="Rectangle 3"/>
          <p:cNvSpPr>
            <a:spLocks noGrp="1" noChangeArrowheads="1"/>
          </p:cNvSpPr>
          <p:nvPr>
            <p:ph idx="1"/>
          </p:nvPr>
        </p:nvSpPr>
        <p:spPr>
          <a:xfrm>
            <a:off x="838200" y="1828800"/>
            <a:ext cx="8089900" cy="4459288"/>
          </a:xfrm>
        </p:spPr>
        <p:txBody>
          <a:bodyPr/>
          <a:lstStyle/>
          <a:p>
            <a:pPr eaLnBrk="1" hangingPunct="1"/>
            <a:r>
              <a:rPr lang="en-US" altLang="en-US" dirty="0" smtClean="0">
                <a:solidFill>
                  <a:srgbClr val="002060"/>
                </a:solidFill>
                <a:latin typeface="Times New Roman" panose="02020603050405020304" pitchFamily="18" charset="0"/>
                <a:cs typeface="Times New Roman" panose="02020603050405020304" pitchFamily="18" charset="0"/>
              </a:rPr>
              <a:t>Up to $1,000 per academic year</a:t>
            </a:r>
          </a:p>
          <a:p>
            <a:pPr lvl="1" eaLnBrk="1" hangingPunct="1">
              <a:buClr>
                <a:srgbClr val="000066"/>
              </a:buClr>
            </a:pPr>
            <a:r>
              <a:rPr lang="en-US" altLang="en-US" dirty="0" smtClean="0">
                <a:solidFill>
                  <a:srgbClr val="002060"/>
                </a:solidFill>
                <a:latin typeface="Times New Roman" panose="02020603050405020304" pitchFamily="18" charset="0"/>
                <a:cs typeface="Times New Roman" panose="02020603050405020304" pitchFamily="18" charset="0"/>
              </a:rPr>
              <a:t>$41.67 per credit hour</a:t>
            </a:r>
          </a:p>
          <a:p>
            <a:pPr lvl="1" eaLnBrk="1" hangingPunct="1">
              <a:buClr>
                <a:srgbClr val="000066"/>
              </a:buClr>
            </a:pPr>
            <a:r>
              <a:rPr lang="en-US" altLang="en-US" dirty="0" smtClean="0">
                <a:solidFill>
                  <a:srgbClr val="002060"/>
                </a:solidFill>
                <a:latin typeface="Times New Roman" panose="02020603050405020304" pitchFamily="18" charset="0"/>
                <a:cs typeface="Times New Roman" panose="02020603050405020304" pitchFamily="18" charset="0"/>
              </a:rPr>
              <a:t>Up to 24 credit hours in a single academic year</a:t>
            </a:r>
          </a:p>
          <a:p>
            <a:pPr lvl="1" eaLnBrk="1" hangingPunct="1">
              <a:buClr>
                <a:srgbClr val="000066"/>
              </a:buClr>
            </a:pPr>
            <a:r>
              <a:rPr lang="en-US" altLang="en-US" dirty="0" smtClean="0">
                <a:solidFill>
                  <a:srgbClr val="002060"/>
                </a:solidFill>
                <a:latin typeface="Times New Roman" panose="02020603050405020304" pitchFamily="18" charset="0"/>
                <a:cs typeface="Times New Roman" panose="02020603050405020304" pitchFamily="18" charset="0"/>
              </a:rPr>
              <a:t>Lump sum payment (each quarter, semester or term attended) paid directly to the individual</a:t>
            </a:r>
          </a:p>
          <a:p>
            <a:pPr eaLnBrk="1" hangingPunct="1">
              <a:spcBef>
                <a:spcPct val="50000"/>
              </a:spcBef>
            </a:pPr>
            <a:r>
              <a:rPr lang="en-US" altLang="en-US" dirty="0" smtClean="0">
                <a:solidFill>
                  <a:srgbClr val="002060"/>
                </a:solidFill>
                <a:latin typeface="Times New Roman" panose="02020603050405020304" pitchFamily="18" charset="0"/>
                <a:cs typeface="Times New Roman" panose="02020603050405020304" pitchFamily="18" charset="0"/>
              </a:rPr>
              <a:t>Prorated based on the percentage of the maximum benefit payable</a:t>
            </a:r>
          </a:p>
          <a:p>
            <a:pPr eaLnBrk="1" hangingPunct="1">
              <a:spcBef>
                <a:spcPct val="50000"/>
              </a:spcBef>
            </a:pPr>
            <a:r>
              <a:rPr lang="en-US" altLang="en-US" dirty="0" smtClean="0">
                <a:solidFill>
                  <a:srgbClr val="002060"/>
                </a:solidFill>
                <a:latin typeface="Times New Roman" panose="02020603050405020304" pitchFamily="18" charset="0"/>
                <a:cs typeface="Times New Roman" panose="02020603050405020304" pitchFamily="18" charset="0"/>
              </a:rPr>
              <a:t>Active duty members are eligible</a:t>
            </a:r>
          </a:p>
        </p:txBody>
      </p:sp>
      <p:sp>
        <p:nvSpPr>
          <p:cNvPr id="34820"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E5CE020B-A003-4EB9-95A6-2C39951EE976}" type="slidenum">
              <a:rPr lang="en-US" altLang="en-US" sz="1800" smtClean="0">
                <a:solidFill>
                  <a:srgbClr val="FFFFFF"/>
                </a:solidFill>
                <a:latin typeface="Bookman Old Style" panose="02050604050505020204" pitchFamily="18" charset="0"/>
              </a:rPr>
              <a:pPr>
                <a:spcBef>
                  <a:spcPct val="0"/>
                </a:spcBef>
                <a:buClrTx/>
                <a:buFontTx/>
                <a:buNone/>
              </a:pPr>
              <a:t>28</a:t>
            </a:fld>
            <a:endParaRPr lang="en-US" altLang="en-US" sz="1800" smtClean="0">
              <a:solidFill>
                <a:srgbClr val="FFFFFF"/>
              </a:solidFill>
              <a:latin typeface="Bookman Old Style" panose="02050604050505020204" pitchFamily="18" charset="0"/>
            </a:endParaRPr>
          </a:p>
        </p:txBody>
      </p:sp>
      <p:sp>
        <p:nvSpPr>
          <p:cNvPr id="4"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09E3317D-8509-46DD-BD81-D1A29FC29F51}"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28</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
        <p:nvSpPr>
          <p:cNvPr id="34822" name="Text Box 5"/>
          <p:cNvSpPr txBox="1">
            <a:spLocks noChangeArrowheads="1"/>
          </p:cNvSpPr>
          <p:nvPr/>
        </p:nvSpPr>
        <p:spPr bwMode="auto">
          <a:xfrm>
            <a:off x="2057400" y="5868988"/>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eaLnBrk="1" hangingPunct="1">
              <a:spcBef>
                <a:spcPct val="0"/>
              </a:spcBef>
              <a:buClrTx/>
              <a:buFontTx/>
              <a:buNone/>
            </a:pPr>
            <a:endParaRPr lang="en-US" altLang="en-US" sz="1600">
              <a:solidFill>
                <a:srgbClr val="000066"/>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04800" y="609600"/>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Kickers/College Fund/”Buy-up”</a:t>
            </a:r>
          </a:p>
        </p:txBody>
      </p:sp>
      <p:sp>
        <p:nvSpPr>
          <p:cNvPr id="36867" name="Rectangle 3"/>
          <p:cNvSpPr>
            <a:spLocks noGrp="1" noChangeArrowheads="1"/>
          </p:cNvSpPr>
          <p:nvPr>
            <p:ph idx="1"/>
          </p:nvPr>
        </p:nvSpPr>
        <p:spPr>
          <a:xfrm>
            <a:off x="990600" y="1752600"/>
            <a:ext cx="7640638" cy="4262438"/>
          </a:xfrm>
        </p:spPr>
        <p:txBody>
          <a:bodyPr/>
          <a:lstStyle/>
          <a:p>
            <a:pPr eaLnBrk="1" hangingPunct="1"/>
            <a:r>
              <a:rPr lang="en-US" altLang="en-US" sz="2400" dirty="0" smtClean="0">
                <a:solidFill>
                  <a:srgbClr val="002060"/>
                </a:solidFill>
                <a:latin typeface="Times New Roman" panose="02020603050405020304" pitchFamily="18" charset="0"/>
                <a:cs typeface="Times New Roman" panose="02020603050405020304" pitchFamily="18" charset="0"/>
              </a:rPr>
              <a:t>MGIB (ch30) or MGIB-SR (ch1606) kickers</a:t>
            </a:r>
          </a:p>
          <a:p>
            <a:pPr lvl="1" eaLnBrk="1" hangingPunct="1">
              <a:spcBef>
                <a:spcPct val="30000"/>
              </a:spcBef>
            </a:pPr>
            <a:r>
              <a:rPr lang="en-US" altLang="en-US" sz="2200" dirty="0" smtClean="0">
                <a:solidFill>
                  <a:srgbClr val="002060"/>
                </a:solidFill>
                <a:latin typeface="Times New Roman" panose="02020603050405020304" pitchFamily="18" charset="0"/>
                <a:cs typeface="Times New Roman" panose="02020603050405020304" pitchFamily="18" charset="0"/>
              </a:rPr>
              <a:t>Paid in lump sum to student each enrollment period based on rate of pursuit</a:t>
            </a:r>
          </a:p>
          <a:p>
            <a:pPr lvl="1" eaLnBrk="1" hangingPunct="1">
              <a:spcBef>
                <a:spcPct val="30000"/>
              </a:spcBef>
            </a:pPr>
            <a:r>
              <a:rPr lang="en-US" altLang="en-US" sz="2200" dirty="0" smtClean="0">
                <a:solidFill>
                  <a:srgbClr val="002060"/>
                </a:solidFill>
                <a:latin typeface="Times New Roman" panose="02020603050405020304" pitchFamily="18" charset="0"/>
                <a:cs typeface="Times New Roman" panose="02020603050405020304" pitchFamily="18" charset="0"/>
              </a:rPr>
              <a:t>Paid to spouses/children if they are using transferred benefits</a:t>
            </a:r>
          </a:p>
          <a:p>
            <a:pPr lvl="1" eaLnBrk="1" hangingPunct="1">
              <a:spcBef>
                <a:spcPct val="30000"/>
              </a:spcBef>
            </a:pPr>
            <a:r>
              <a:rPr lang="en-US" altLang="en-US" sz="2200" dirty="0" smtClean="0">
                <a:solidFill>
                  <a:srgbClr val="002060"/>
                </a:solidFill>
                <a:latin typeface="Times New Roman" panose="02020603050405020304" pitchFamily="18" charset="0"/>
                <a:cs typeface="Times New Roman" panose="02020603050405020304" pitchFamily="18" charset="0"/>
              </a:rPr>
              <a:t>Will be paid with the monthly housing allowance</a:t>
            </a:r>
          </a:p>
          <a:p>
            <a:pPr eaLnBrk="1" hangingPunct="1">
              <a:spcBef>
                <a:spcPct val="70000"/>
              </a:spcBef>
            </a:pPr>
            <a:r>
              <a:rPr lang="en-US" altLang="en-US" sz="2400" dirty="0" smtClean="0">
                <a:solidFill>
                  <a:srgbClr val="002060"/>
                </a:solidFill>
                <a:latin typeface="Times New Roman" panose="02020603050405020304" pitchFamily="18" charset="0"/>
                <a:cs typeface="Times New Roman" panose="02020603050405020304" pitchFamily="18" charset="0"/>
              </a:rPr>
              <a:t>$600 buy-up does not transfer to Chapter 33</a:t>
            </a:r>
          </a:p>
        </p:txBody>
      </p:sp>
      <p:sp>
        <p:nvSpPr>
          <p:cNvPr id="36868"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92C8EF93-86E0-47F8-86FC-8C3AA886FA4D}" type="slidenum">
              <a:rPr lang="en-US" altLang="en-US" sz="1800" smtClean="0">
                <a:solidFill>
                  <a:srgbClr val="FFFFFF"/>
                </a:solidFill>
                <a:latin typeface="Bookman Old Style" panose="02050604050505020204" pitchFamily="18" charset="0"/>
              </a:rPr>
              <a:pPr>
                <a:spcBef>
                  <a:spcPct val="0"/>
                </a:spcBef>
                <a:buClrTx/>
                <a:buFontTx/>
                <a:buNone/>
              </a:pPr>
              <a:t>29</a:t>
            </a:fld>
            <a:endParaRPr lang="en-US" altLang="en-US" sz="1800" smtClean="0">
              <a:solidFill>
                <a:srgbClr val="FFFFFF"/>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438" y="1066800"/>
            <a:ext cx="8229600" cy="1066800"/>
          </a:xfrm>
        </p:spPr>
        <p:txBody>
          <a:bodyPr/>
          <a:lstStyle/>
          <a:p>
            <a:r>
              <a:rPr lang="en-US" dirty="0" smtClean="0">
                <a:latin typeface="Times New Roman" panose="02020603050405020304" pitchFamily="18" charset="0"/>
                <a:cs typeface="Times New Roman" panose="02020603050405020304" pitchFamily="18" charset="0"/>
              </a:rPr>
              <a:t>There are several versions of the GI Bill® currently in usage: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590800"/>
            <a:ext cx="8229600" cy="3983038"/>
          </a:xfrm>
        </p:spPr>
        <p:txBody>
          <a:bodyPr/>
          <a:lstStyle/>
          <a:p>
            <a:r>
              <a:rPr lang="en-US" dirty="0" smtClean="0">
                <a:solidFill>
                  <a:schemeClr val="accent1">
                    <a:lumMod val="50000"/>
                  </a:schemeClr>
                </a:solidFill>
                <a:latin typeface="Times New Roman" panose="02020603050405020304" pitchFamily="18" charset="0"/>
                <a:cs typeface="Times New Roman" panose="02020603050405020304" pitchFamily="18" charset="0"/>
              </a:rPr>
              <a:t>Chapter 33 – Post 9/11 GI Bill®</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Chapter 30 – Montgomery GI Bill®</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Chapter 35 – Survivors and Dependents</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Chapter 1606 – Montgomery GI Bill® Selected Reserve</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Chapter 31 – Vocational Rehabilitation</a:t>
            </a:r>
          </a:p>
          <a:p>
            <a:endParaRPr lang="en-US"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3</a:t>
            </a:fld>
            <a:endParaRPr lang="en-US" altLang="en-US"/>
          </a:p>
        </p:txBody>
      </p:sp>
      <p:graphicFrame>
        <p:nvGraphicFramePr>
          <p:cNvPr id="6" name="Table 5"/>
          <p:cNvGraphicFramePr>
            <a:graphicFrameLocks noGrp="1"/>
          </p:cNvGraphicFramePr>
          <p:nvPr>
            <p:extLst>
              <p:ext uri="{D42A27DB-BD31-4B8C-83A1-F6EECF244321}">
                <p14:modId xmlns:p14="http://schemas.microsoft.com/office/powerpoint/2010/main" val="4263801378"/>
              </p:ext>
            </p:extLst>
          </p:nvPr>
        </p:nvGraphicFramePr>
        <p:xfrm>
          <a:off x="533400" y="5715000"/>
          <a:ext cx="8305800" cy="944880"/>
        </p:xfrm>
        <a:graphic>
          <a:graphicData uri="http://schemas.openxmlformats.org/drawingml/2006/table">
            <a:tbl>
              <a:tblPr firstRow="1" bandRow="1">
                <a:tableStyleId>{5C22544A-7EE6-4342-B048-85BDC9FD1C3A}</a:tableStyleId>
              </a:tblPr>
              <a:tblGrid>
                <a:gridCol w="8305800">
                  <a:extLst>
                    <a:ext uri="{9D8B030D-6E8A-4147-A177-3AD203B41FA5}">
                      <a16:colId xmlns:a16="http://schemas.microsoft.com/office/drawing/2014/main" xmlns="" val="20000"/>
                    </a:ext>
                  </a:extLst>
                </a:gridCol>
              </a:tblGrid>
              <a:tr h="729509">
                <a:tc>
                  <a:txBody>
                    <a:bodyPr/>
                    <a:lstStyle/>
                    <a:p>
                      <a:pPr algn="l"/>
                      <a:r>
                        <a:rPr lang="en-US" sz="1400" dirty="0" smtClean="0"/>
                        <a:t>‘‘GI Bill® is a registered trademark of the U.S. Department of Veterans Affairs (VA). More information about education benefits offered by VA is available at the official U.S. government Web site at http://www.benefits.va.gov/gibill."</a:t>
                      </a:r>
                    </a:p>
                    <a:p>
                      <a:endParaRPr lang="en-US" sz="140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978422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609600"/>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Yellow Ribbon Program </a:t>
            </a:r>
          </a:p>
        </p:txBody>
      </p:sp>
      <p:sp>
        <p:nvSpPr>
          <p:cNvPr id="38915" name="Rectangle 3"/>
          <p:cNvSpPr>
            <a:spLocks noGrp="1" noChangeArrowheads="1"/>
          </p:cNvSpPr>
          <p:nvPr>
            <p:ph idx="1"/>
          </p:nvPr>
        </p:nvSpPr>
        <p:spPr>
          <a:xfrm>
            <a:off x="1143000" y="1905000"/>
            <a:ext cx="7315200" cy="3962400"/>
          </a:xfrm>
        </p:spPr>
        <p:txBody>
          <a:bodyPr/>
          <a:lstStyle/>
          <a:p>
            <a:pPr eaLnBrk="1" hangingPunct="1">
              <a:lnSpc>
                <a:spcPct val="90000"/>
              </a:lnSpc>
            </a:pPr>
            <a:r>
              <a:rPr lang="en-US" altLang="en-US" sz="2400" dirty="0" smtClean="0">
                <a:solidFill>
                  <a:srgbClr val="002060"/>
                </a:solidFill>
                <a:latin typeface="Times New Roman" panose="02020603050405020304" pitchFamily="18" charset="0"/>
                <a:cs typeface="Times New Roman" panose="02020603050405020304" pitchFamily="18" charset="0"/>
              </a:rPr>
              <a:t>Only individuals entitled to the 100 percent benefit rate (based on service requirements) may receive this funding</a:t>
            </a:r>
          </a:p>
          <a:p>
            <a:pPr lvl="1" eaLnBrk="1" hangingPunct="1">
              <a:lnSpc>
                <a:spcPct val="90000"/>
              </a:lnSpc>
              <a:spcBef>
                <a:spcPts val="900"/>
              </a:spcBef>
              <a:buClr>
                <a:srgbClr val="002060"/>
              </a:buClr>
            </a:pPr>
            <a:r>
              <a:rPr lang="en-US" altLang="en-US" sz="2100" dirty="0" smtClean="0">
                <a:solidFill>
                  <a:srgbClr val="002060"/>
                </a:solidFill>
                <a:latin typeface="Times New Roman" panose="02020603050405020304" pitchFamily="18" charset="0"/>
                <a:ea typeface="Arial Unicode MS" panose="020B0604020202020204" pitchFamily="34" charset="-128"/>
                <a:cs typeface="Times New Roman" panose="02020603050405020304" pitchFamily="18" charset="0"/>
              </a:rPr>
              <a:t>Spouses and children using transferred benefits from a service member are also eligible for the Yellow Ribbon Program</a:t>
            </a:r>
          </a:p>
          <a:p>
            <a:pPr eaLnBrk="1" hangingPunct="1">
              <a:lnSpc>
                <a:spcPct val="90000"/>
              </a:lnSpc>
              <a:spcBef>
                <a:spcPts val="2400"/>
              </a:spcBef>
            </a:pPr>
            <a:r>
              <a:rPr lang="en-US" altLang="en-US" sz="2400" dirty="0" smtClean="0">
                <a:solidFill>
                  <a:srgbClr val="002060"/>
                </a:solidFill>
                <a:latin typeface="Times New Roman" panose="02020603050405020304" pitchFamily="18" charset="0"/>
                <a:cs typeface="Times New Roman" panose="02020603050405020304" pitchFamily="18" charset="0"/>
              </a:rPr>
              <a:t>IHLs may voluntarily enter into an agreement with VA to fund tuition and fees costs that exceed the highest in-state undergraduate tuition and fees for the State where the IHL is located</a:t>
            </a:r>
          </a:p>
          <a:p>
            <a:pPr eaLnBrk="1" hangingPunct="1">
              <a:lnSpc>
                <a:spcPct val="90000"/>
              </a:lnSpc>
            </a:pPr>
            <a:endParaRPr lang="en-US" altLang="en-US" sz="2600" dirty="0" smtClean="0"/>
          </a:p>
        </p:txBody>
      </p:sp>
      <p:sp>
        <p:nvSpPr>
          <p:cNvPr id="38916"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64FBAB90-0D96-4687-A1A0-7644A6B3D3C8}" type="slidenum">
              <a:rPr lang="en-US" altLang="en-US" sz="1800" smtClean="0">
                <a:solidFill>
                  <a:srgbClr val="FFFFFF"/>
                </a:solidFill>
                <a:latin typeface="Bookman Old Style" panose="02050604050505020204" pitchFamily="18" charset="0"/>
              </a:rPr>
              <a:pPr>
                <a:spcBef>
                  <a:spcPct val="0"/>
                </a:spcBef>
                <a:buClrTx/>
                <a:buFontTx/>
                <a:buNone/>
              </a:pPr>
              <a:t>30</a:t>
            </a:fld>
            <a:endParaRPr lang="en-US" altLang="en-US" sz="1800" smtClean="0">
              <a:solidFill>
                <a:srgbClr val="FFFFFF"/>
              </a:solidFill>
              <a:latin typeface="Bookman Old Style" panose="02050604050505020204" pitchFamily="18" charset="0"/>
            </a:endParaRPr>
          </a:p>
        </p:txBody>
      </p:sp>
      <p:sp>
        <p:nvSpPr>
          <p:cNvPr id="4"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88235921-DE61-4046-B3D2-44A9CBBC4459}"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30</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 y="609600"/>
            <a:ext cx="8229600" cy="1066800"/>
          </a:xfrm>
        </p:spPr>
        <p:txBody>
          <a:bodyPr/>
          <a:lstStyle/>
          <a:p>
            <a:pPr eaLnBrk="1" hangingPunct="1"/>
            <a:r>
              <a:rPr lang="en-US" altLang="en-US" smtClean="0">
                <a:latin typeface="Times New Roman" panose="02020603050405020304" pitchFamily="18" charset="0"/>
                <a:cs typeface="Times New Roman" panose="02020603050405020304" pitchFamily="18" charset="0"/>
              </a:rPr>
              <a:t>Yellow Ribbon Program</a:t>
            </a:r>
          </a:p>
        </p:txBody>
      </p:sp>
      <p:sp>
        <p:nvSpPr>
          <p:cNvPr id="19460" name="Rectangle 3"/>
          <p:cNvSpPr>
            <a:spLocks noGrp="1" noChangeArrowheads="1"/>
          </p:cNvSpPr>
          <p:nvPr>
            <p:ph idx="1"/>
          </p:nvPr>
        </p:nvSpPr>
        <p:spPr>
          <a:xfrm>
            <a:off x="457200" y="2057400"/>
            <a:ext cx="8305800" cy="4033838"/>
          </a:xfrm>
        </p:spPr>
        <p:txBody>
          <a:bodyPr>
            <a:normAutofit/>
          </a:bodyPr>
          <a:lstStyle/>
          <a:p>
            <a:pPr marL="365760" indent="-256032" eaLnBrk="1" fontAlgn="auto" hangingPunct="1">
              <a:lnSpc>
                <a:spcPct val="80000"/>
              </a:lnSpc>
              <a:spcBef>
                <a:spcPct val="50000"/>
              </a:spcBef>
              <a:spcAft>
                <a:spcPts val="0"/>
              </a:spcAft>
              <a:buClr>
                <a:schemeClr val="accent3"/>
              </a:buClr>
              <a:buFont typeface="Georgia"/>
              <a:buChar char="•"/>
              <a:defRPr/>
            </a:pPr>
            <a:r>
              <a:rPr lang="en-US" sz="2400" dirty="0" smtClean="0">
                <a:solidFill>
                  <a:srgbClr val="002060"/>
                </a:solidFill>
                <a:latin typeface="Times New Roman" panose="02020603050405020304" pitchFamily="18" charset="0"/>
                <a:cs typeface="Times New Roman" panose="02020603050405020304" pitchFamily="18" charset="0"/>
              </a:rPr>
              <a:t>VA will match each additional dollar that an IHL contributes, up to 50% of the difference between the student’s tuition benefit and the total cost of tuition and fees. </a:t>
            </a:r>
          </a:p>
          <a:p>
            <a:pPr marL="365760" indent="-256032" eaLnBrk="1" fontAlgn="auto" hangingPunct="1">
              <a:lnSpc>
                <a:spcPct val="80000"/>
              </a:lnSpc>
              <a:spcBef>
                <a:spcPct val="50000"/>
              </a:spcBef>
              <a:spcAft>
                <a:spcPts val="0"/>
              </a:spcAft>
              <a:buClr>
                <a:schemeClr val="accent3"/>
              </a:buClr>
              <a:buFont typeface="Georgia"/>
              <a:buChar char="•"/>
              <a:defRPr/>
            </a:pPr>
            <a:r>
              <a:rPr lang="en-US" sz="2400" dirty="0" smtClean="0">
                <a:solidFill>
                  <a:srgbClr val="002060"/>
                </a:solidFill>
                <a:latin typeface="Times New Roman" panose="02020603050405020304" pitchFamily="18" charset="0"/>
                <a:cs typeface="Times New Roman" panose="02020603050405020304" pitchFamily="18" charset="0"/>
              </a:rPr>
              <a:t>The combined amounts may not exceed the full cost of the IHL’s established charges. </a:t>
            </a:r>
          </a:p>
          <a:p>
            <a:pPr marL="365760" indent="-256032" eaLnBrk="1" fontAlgn="auto" hangingPunct="1">
              <a:lnSpc>
                <a:spcPct val="80000"/>
              </a:lnSpc>
              <a:spcBef>
                <a:spcPct val="50000"/>
              </a:spcBef>
              <a:spcAft>
                <a:spcPts val="0"/>
              </a:spcAft>
              <a:buClr>
                <a:schemeClr val="accent3"/>
              </a:buClr>
              <a:buFont typeface="Georgia"/>
              <a:buChar char="•"/>
              <a:defRPr/>
            </a:pPr>
            <a:r>
              <a:rPr lang="en-US" sz="2400" dirty="0" smtClean="0">
                <a:solidFill>
                  <a:srgbClr val="002060"/>
                </a:solidFill>
                <a:latin typeface="Times New Roman" panose="02020603050405020304" pitchFamily="18" charset="0"/>
                <a:cs typeface="Times New Roman" panose="02020603050405020304" pitchFamily="18" charset="0"/>
              </a:rPr>
              <a:t>Yellow Ribbon payments will be issued to the school on behalf of each student via EFT (or paper check if EFT information is not available).</a:t>
            </a:r>
          </a:p>
          <a:p>
            <a:pPr marL="365760" indent="-256032" eaLnBrk="1" fontAlgn="auto" hangingPunct="1">
              <a:lnSpc>
                <a:spcPct val="80000"/>
              </a:lnSpc>
              <a:spcBef>
                <a:spcPct val="50000"/>
              </a:spcBef>
              <a:spcAft>
                <a:spcPts val="0"/>
              </a:spcAft>
              <a:buClr>
                <a:schemeClr val="accent3"/>
              </a:buClr>
              <a:buFont typeface="Georgia"/>
              <a:buChar char="•"/>
              <a:defRPr/>
            </a:pPr>
            <a:r>
              <a:rPr lang="en-US" sz="2400" dirty="0" smtClean="0">
                <a:solidFill>
                  <a:srgbClr val="002060"/>
                </a:solidFill>
                <a:latin typeface="Times New Roman" panose="02020603050405020304" pitchFamily="18" charset="0"/>
                <a:cs typeface="Times New Roman" panose="02020603050405020304" pitchFamily="18" charset="0"/>
              </a:rPr>
              <a:t>Payments will include student identification information and the semester, quarter or term the payment is covering.</a:t>
            </a:r>
          </a:p>
          <a:p>
            <a:pPr marL="365760" indent="-256032" eaLnBrk="1" fontAlgn="auto" hangingPunct="1">
              <a:lnSpc>
                <a:spcPct val="80000"/>
              </a:lnSpc>
              <a:spcBef>
                <a:spcPct val="50000"/>
              </a:spcBef>
              <a:spcAft>
                <a:spcPts val="0"/>
              </a:spcAft>
              <a:buClr>
                <a:schemeClr val="accent3"/>
              </a:buClr>
              <a:buFontTx/>
              <a:buChar char="•"/>
              <a:defRPr/>
            </a:pPr>
            <a:endParaRPr lang="en-US" sz="2400" dirty="0" smtClean="0">
              <a:solidFill>
                <a:srgbClr val="000066"/>
              </a:solidFill>
              <a:latin typeface="Times New Roman" panose="02020603050405020304" pitchFamily="18" charset="0"/>
              <a:cs typeface="Times New Roman" panose="02020603050405020304" pitchFamily="18" charset="0"/>
            </a:endParaRPr>
          </a:p>
          <a:p>
            <a:pPr marL="658368" lvl="1" indent="-246888" eaLnBrk="1" fontAlgn="auto" hangingPunct="1">
              <a:lnSpc>
                <a:spcPct val="80000"/>
              </a:lnSpc>
              <a:spcAft>
                <a:spcPts val="0"/>
              </a:spcAft>
              <a:buFontTx/>
              <a:buNone/>
              <a:defRPr/>
            </a:pPr>
            <a:endParaRPr lang="en-US" dirty="0" smtClean="0">
              <a:latin typeface="Times New Roman" panose="02020603050405020304" pitchFamily="18" charset="0"/>
              <a:cs typeface="Times New Roman" panose="02020603050405020304" pitchFamily="18" charset="0"/>
            </a:endParaRPr>
          </a:p>
        </p:txBody>
      </p:sp>
      <p:sp>
        <p:nvSpPr>
          <p:cNvPr id="40964"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B1C6AFBD-6620-4ECC-9C36-2C5168F8743E}" type="slidenum">
              <a:rPr lang="en-US" altLang="en-US" sz="1800" smtClean="0">
                <a:solidFill>
                  <a:srgbClr val="FFFFFF"/>
                </a:solidFill>
                <a:latin typeface="Bookman Old Style" panose="02050604050505020204" pitchFamily="18" charset="0"/>
              </a:rPr>
              <a:pPr>
                <a:spcBef>
                  <a:spcPct val="0"/>
                </a:spcBef>
                <a:buClrTx/>
                <a:buFontTx/>
                <a:buNone/>
              </a:pPr>
              <a:t>31</a:t>
            </a:fld>
            <a:endParaRPr lang="en-US" altLang="en-US" sz="1800" smtClean="0">
              <a:solidFill>
                <a:srgbClr val="FFFFFF"/>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28600" y="685800"/>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Miscellaneous</a:t>
            </a:r>
            <a:r>
              <a:rPr lang="en-US" altLang="en-US" dirty="0" smtClean="0"/>
              <a:t> Payments</a:t>
            </a:r>
          </a:p>
        </p:txBody>
      </p:sp>
      <p:sp>
        <p:nvSpPr>
          <p:cNvPr id="20485" name="Rectangle 3"/>
          <p:cNvSpPr>
            <a:spLocks noGrp="1" noChangeArrowheads="1"/>
          </p:cNvSpPr>
          <p:nvPr>
            <p:ph idx="1"/>
          </p:nvPr>
        </p:nvSpPr>
        <p:spPr>
          <a:xfrm>
            <a:off x="838200" y="1981200"/>
            <a:ext cx="7945438" cy="4267200"/>
          </a:xfrm>
        </p:spPr>
        <p:txBody>
          <a:bodyPr>
            <a:normAutofit lnSpcReduction="10000"/>
          </a:bodyPr>
          <a:lstStyle/>
          <a:p>
            <a:pPr marL="365760" indent="-256032" eaLnBrk="1" fontAlgn="auto" hangingPunct="1">
              <a:spcAft>
                <a:spcPts val="0"/>
              </a:spcAft>
              <a:buClr>
                <a:schemeClr val="accent3"/>
              </a:buClr>
              <a:buFont typeface="Georgia"/>
              <a:buChar char="•"/>
              <a:defRPr/>
            </a:pPr>
            <a:r>
              <a:rPr lang="en-US" dirty="0" smtClean="0">
                <a:solidFill>
                  <a:srgbClr val="002060"/>
                </a:solidFill>
                <a:latin typeface="Times New Roman" panose="02020603050405020304" pitchFamily="18" charset="0"/>
                <a:cs typeface="Times New Roman" panose="02020603050405020304" pitchFamily="18" charset="0"/>
              </a:rPr>
              <a:t>Licensing and Certification Tests</a:t>
            </a:r>
          </a:p>
          <a:p>
            <a:pPr marL="658368" lvl="1" indent="-246888" eaLnBrk="1" fontAlgn="auto" hangingPunct="1">
              <a:spcBef>
                <a:spcPct val="40000"/>
              </a:spcBef>
              <a:spcAft>
                <a:spcPts val="0"/>
              </a:spcAft>
              <a:buFont typeface="Georgia"/>
              <a:buChar char="▫"/>
              <a:defRPr/>
            </a:pPr>
            <a:r>
              <a:rPr lang="en-US" dirty="0" smtClean="0">
                <a:solidFill>
                  <a:srgbClr val="002060"/>
                </a:solidFill>
                <a:latin typeface="Times New Roman" panose="02020603050405020304" pitchFamily="18" charset="0"/>
                <a:cs typeface="Times New Roman" panose="02020603050405020304" pitchFamily="18" charset="0"/>
              </a:rPr>
              <a:t>Eligible individuals may be reimbursed for multiple licensing or certification tests *</a:t>
            </a:r>
          </a:p>
          <a:p>
            <a:pPr marL="658368" lvl="1" indent="-246888" eaLnBrk="1" fontAlgn="auto" hangingPunct="1">
              <a:spcBef>
                <a:spcPct val="40000"/>
              </a:spcBef>
              <a:spcAft>
                <a:spcPts val="0"/>
              </a:spcAft>
              <a:buFont typeface="Georgia"/>
              <a:buChar char="▫"/>
              <a:defRPr/>
            </a:pPr>
            <a:r>
              <a:rPr lang="en-US" dirty="0" smtClean="0">
                <a:solidFill>
                  <a:srgbClr val="002060"/>
                </a:solidFill>
                <a:latin typeface="Times New Roman" panose="02020603050405020304" pitchFamily="18" charset="0"/>
                <a:cs typeface="Times New Roman" panose="02020603050405020304" pitchFamily="18" charset="0"/>
              </a:rPr>
              <a:t>Test must be approved for VA benefits</a:t>
            </a:r>
          </a:p>
          <a:p>
            <a:pPr marL="658368" lvl="1" indent="-246888" eaLnBrk="1" fontAlgn="auto" hangingPunct="1">
              <a:spcBef>
                <a:spcPct val="40000"/>
              </a:spcBef>
              <a:spcAft>
                <a:spcPts val="0"/>
              </a:spcAft>
              <a:buFont typeface="Georgia"/>
              <a:buChar char="▫"/>
              <a:defRPr/>
            </a:pPr>
            <a:r>
              <a:rPr lang="en-US" dirty="0" smtClean="0">
                <a:solidFill>
                  <a:srgbClr val="002060"/>
                </a:solidFill>
                <a:latin typeface="Times New Roman" panose="02020603050405020304" pitchFamily="18" charset="0"/>
                <a:cs typeface="Times New Roman" panose="02020603050405020304" pitchFamily="18" charset="0"/>
              </a:rPr>
              <a:t>Test must be taken on or after August 1, 2009</a:t>
            </a:r>
          </a:p>
          <a:p>
            <a:pPr marL="658368" lvl="1" indent="-246888" eaLnBrk="1" fontAlgn="auto" hangingPunct="1">
              <a:spcBef>
                <a:spcPct val="40000"/>
              </a:spcBef>
              <a:spcAft>
                <a:spcPts val="0"/>
              </a:spcAft>
              <a:buFont typeface="Georgia"/>
              <a:buChar char="▫"/>
              <a:defRPr/>
            </a:pPr>
            <a:r>
              <a:rPr lang="en-US" dirty="0" smtClean="0">
                <a:solidFill>
                  <a:srgbClr val="002060"/>
                </a:solidFill>
                <a:latin typeface="Times New Roman" panose="02020603050405020304" pitchFamily="18" charset="0"/>
                <a:cs typeface="Times New Roman" panose="02020603050405020304" pitchFamily="18" charset="0"/>
              </a:rPr>
              <a:t>Limit on cost is $2000 and will count towards entitlement </a:t>
            </a:r>
          </a:p>
          <a:p>
            <a:pPr marL="365760" indent="-256032" eaLnBrk="1" fontAlgn="auto" hangingPunct="1">
              <a:spcBef>
                <a:spcPct val="40000"/>
              </a:spcBef>
              <a:spcAft>
                <a:spcPts val="0"/>
              </a:spcAft>
              <a:buClr>
                <a:schemeClr val="accent3"/>
              </a:buClr>
              <a:buFont typeface="Wingdings" pitchFamily="2" charset="2"/>
              <a:buNone/>
              <a:defRPr/>
            </a:pPr>
            <a:endParaRPr lang="en-US" sz="2000" b="1" dirty="0" smtClean="0">
              <a:solidFill>
                <a:srgbClr val="002060"/>
              </a:solidFill>
              <a:latin typeface="Times New Roman" panose="02020603050405020304" pitchFamily="18" charset="0"/>
              <a:cs typeface="Times New Roman" panose="02020603050405020304" pitchFamily="18" charset="0"/>
            </a:endParaRPr>
          </a:p>
          <a:p>
            <a:pPr marL="365760" indent="-256032" eaLnBrk="1" fontAlgn="auto" hangingPunct="1">
              <a:spcBef>
                <a:spcPct val="40000"/>
              </a:spcBef>
              <a:spcAft>
                <a:spcPts val="0"/>
              </a:spcAft>
              <a:buClr>
                <a:schemeClr val="accent3"/>
              </a:buClr>
              <a:buFont typeface="Wingdings" pitchFamily="2" charset="2"/>
              <a:buNone/>
              <a:defRPr/>
            </a:pPr>
            <a:r>
              <a:rPr lang="en-US" sz="2000" b="1" dirty="0" smtClean="0">
                <a:solidFill>
                  <a:srgbClr val="002060"/>
                </a:solidFill>
                <a:latin typeface="Times New Roman" panose="02020603050405020304" pitchFamily="18" charset="0"/>
                <a:cs typeface="Times New Roman" panose="02020603050405020304" pitchFamily="18" charset="0"/>
              </a:rPr>
              <a:t>NOTE:</a:t>
            </a:r>
            <a:r>
              <a:rPr lang="en-US" sz="2000" dirty="0" smtClean="0">
                <a:solidFill>
                  <a:srgbClr val="002060"/>
                </a:solidFill>
                <a:latin typeface="Times New Roman" panose="02020603050405020304" pitchFamily="18" charset="0"/>
                <a:cs typeface="Times New Roman" panose="02020603050405020304" pitchFamily="18" charset="0"/>
              </a:rPr>
              <a:t> Payment issued directly to the student in a lump sum</a:t>
            </a:r>
            <a:r>
              <a:rPr lang="en-US" sz="2400" dirty="0" smtClean="0">
                <a:solidFill>
                  <a:srgbClr val="002060"/>
                </a:solidFill>
                <a:latin typeface="Times New Roman" panose="02020603050405020304" pitchFamily="18" charset="0"/>
                <a:cs typeface="Times New Roman" panose="02020603050405020304" pitchFamily="18" charset="0"/>
              </a:rPr>
              <a:t> </a:t>
            </a:r>
            <a:endParaRPr lang="en-US" sz="2400" dirty="0" smtClean="0">
              <a:solidFill>
                <a:srgbClr val="002060"/>
              </a:solidFill>
              <a:latin typeface="Times New Roman" panose="02020603050405020304" pitchFamily="18" charset="0"/>
              <a:ea typeface="Arial Unicode MS" pitchFamily="34" charset="-128"/>
              <a:cs typeface="Times New Roman" panose="02020603050405020304" pitchFamily="18" charset="0"/>
            </a:endParaRPr>
          </a:p>
          <a:p>
            <a:pPr marL="365760" indent="-256032" eaLnBrk="1" fontAlgn="auto" hangingPunct="1">
              <a:spcAft>
                <a:spcPts val="0"/>
              </a:spcAft>
              <a:buClr>
                <a:schemeClr val="accent3"/>
              </a:buClr>
              <a:buFont typeface="Wingdings" pitchFamily="2" charset="2"/>
              <a:buNone/>
              <a:defRPr/>
            </a:pPr>
            <a:endParaRPr lang="en-US" dirty="0" smtClean="0">
              <a:latin typeface="Times New Roman" panose="02020603050405020304" pitchFamily="18" charset="0"/>
              <a:cs typeface="Times New Roman" panose="02020603050405020304" pitchFamily="18" charset="0"/>
            </a:endParaRPr>
          </a:p>
        </p:txBody>
      </p:sp>
      <p:sp>
        <p:nvSpPr>
          <p:cNvPr id="43012"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94CE8F24-1174-4250-B03F-36C2808E71F6}" type="slidenum">
              <a:rPr lang="en-US" altLang="en-US" sz="1800" smtClean="0">
                <a:solidFill>
                  <a:srgbClr val="FFFFFF"/>
                </a:solidFill>
                <a:latin typeface="Bookman Old Style" panose="02050604050505020204" pitchFamily="18" charset="0"/>
              </a:rPr>
              <a:pPr>
                <a:spcBef>
                  <a:spcPct val="0"/>
                </a:spcBef>
                <a:buClrTx/>
                <a:buFontTx/>
                <a:buNone/>
              </a:pPr>
              <a:t>32</a:t>
            </a:fld>
            <a:endParaRPr lang="en-US" altLang="en-US" sz="1800" smtClean="0">
              <a:solidFill>
                <a:srgbClr val="FFFFFF"/>
              </a:solidFill>
              <a:latin typeface="Bookman Old Style" panose="02050604050505020204" pitchFamily="18" charset="0"/>
            </a:endParaRPr>
          </a:p>
        </p:txBody>
      </p:sp>
      <p:sp>
        <p:nvSpPr>
          <p:cNvPr id="4"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1D9A3BC7-7753-4D64-93E1-D6E54B5479DB}"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32</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BD4D680F-A075-4CD6-99E0-FA75B65DB6D4}" type="slidenum">
              <a:rPr lang="en-US" altLang="en-US" sz="1800" smtClean="0">
                <a:solidFill>
                  <a:srgbClr val="FFFFFF"/>
                </a:solidFill>
                <a:latin typeface="Bookman Old Style" panose="02050604050505020204" pitchFamily="18" charset="0"/>
              </a:rPr>
              <a:pPr>
                <a:spcBef>
                  <a:spcPct val="0"/>
                </a:spcBef>
                <a:buClrTx/>
                <a:buFontTx/>
                <a:buNone/>
              </a:pPr>
              <a:t>33</a:t>
            </a:fld>
            <a:endParaRPr lang="en-US" altLang="en-US" sz="1800" smtClean="0">
              <a:solidFill>
                <a:srgbClr val="FFFFFF"/>
              </a:solidFill>
              <a:latin typeface="Bookman Old Style" panose="02050604050505020204" pitchFamily="18" charset="0"/>
            </a:endParaRPr>
          </a:p>
        </p:txBody>
      </p:sp>
      <p:sp>
        <p:nvSpPr>
          <p:cNvPr id="45059" name="Rectangle 2"/>
          <p:cNvSpPr>
            <a:spLocks noGrp="1" noChangeArrowheads="1"/>
          </p:cNvSpPr>
          <p:nvPr>
            <p:ph type="title" idx="4294967295"/>
          </p:nvPr>
        </p:nvSpPr>
        <p:spPr>
          <a:xfrm>
            <a:off x="457200" y="762000"/>
            <a:ext cx="8229600" cy="11430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Miscellaneous Payments</a:t>
            </a:r>
          </a:p>
        </p:txBody>
      </p:sp>
      <p:sp>
        <p:nvSpPr>
          <p:cNvPr id="45060" name="Rectangle 3"/>
          <p:cNvSpPr>
            <a:spLocks noGrp="1" noChangeArrowheads="1"/>
          </p:cNvSpPr>
          <p:nvPr>
            <p:ph type="body" idx="4294967295"/>
          </p:nvPr>
        </p:nvSpPr>
        <p:spPr>
          <a:xfrm>
            <a:off x="1198563" y="1981200"/>
            <a:ext cx="7945437" cy="4114800"/>
          </a:xfrm>
        </p:spPr>
        <p:txBody>
          <a:bodyPr/>
          <a:lstStyle/>
          <a:p>
            <a:pPr eaLnBrk="1" hangingPunct="1">
              <a:lnSpc>
                <a:spcPct val="90000"/>
              </a:lnSpc>
              <a:spcBef>
                <a:spcPct val="40000"/>
              </a:spcBef>
            </a:pPr>
            <a:r>
              <a:rPr lang="en-US" altLang="en-US" dirty="0" smtClean="0">
                <a:solidFill>
                  <a:srgbClr val="002060"/>
                </a:solidFill>
                <a:latin typeface="Times New Roman" panose="02020603050405020304" pitchFamily="18" charset="0"/>
                <a:cs typeface="Times New Roman" panose="02020603050405020304" pitchFamily="18" charset="0"/>
              </a:rPr>
              <a:t>Rural Relocation Benefit</a:t>
            </a:r>
          </a:p>
          <a:p>
            <a:pPr lvl="1" eaLnBrk="1" hangingPunct="1">
              <a:lnSpc>
                <a:spcPct val="90000"/>
              </a:lnSpc>
              <a:spcBef>
                <a:spcPct val="40000"/>
              </a:spcBef>
            </a:pPr>
            <a:r>
              <a:rPr lang="en-US" altLang="en-US" dirty="0" smtClean="0">
                <a:solidFill>
                  <a:srgbClr val="002060"/>
                </a:solidFill>
                <a:latin typeface="Times New Roman" panose="02020603050405020304" pitchFamily="18" charset="0"/>
                <a:cs typeface="Times New Roman" panose="02020603050405020304" pitchFamily="18" charset="0"/>
              </a:rPr>
              <a:t>One-time payment of $500 for individuals who reside in a county with six or less persons per square mile, if individual</a:t>
            </a:r>
          </a:p>
          <a:p>
            <a:pPr lvl="2" eaLnBrk="1" hangingPunct="1">
              <a:lnSpc>
                <a:spcPct val="90000"/>
              </a:lnSpc>
              <a:spcBef>
                <a:spcPct val="50000"/>
              </a:spcBef>
              <a:buClr>
                <a:srgbClr val="000066"/>
              </a:buClr>
            </a:pPr>
            <a:r>
              <a:rPr lang="en-US" altLang="en-US" dirty="0" smtClean="0">
                <a:solidFill>
                  <a:srgbClr val="002060"/>
                </a:solidFill>
                <a:latin typeface="Times New Roman" panose="02020603050405020304" pitchFamily="18" charset="0"/>
                <a:cs typeface="Times New Roman" panose="02020603050405020304" pitchFamily="18" charset="0"/>
              </a:rPr>
              <a:t>Physically relocates at least 500 miles, </a:t>
            </a:r>
            <a:r>
              <a:rPr lang="en-US" altLang="en-US" i="1" dirty="0" smtClean="0">
                <a:solidFill>
                  <a:srgbClr val="002060"/>
                </a:solidFill>
                <a:latin typeface="Times New Roman" panose="02020603050405020304" pitchFamily="18" charset="0"/>
                <a:cs typeface="Times New Roman" panose="02020603050405020304" pitchFamily="18" charset="0"/>
              </a:rPr>
              <a:t>or</a:t>
            </a:r>
          </a:p>
          <a:p>
            <a:pPr lvl="2" eaLnBrk="1" hangingPunct="1">
              <a:lnSpc>
                <a:spcPct val="90000"/>
              </a:lnSpc>
              <a:spcBef>
                <a:spcPct val="50000"/>
              </a:spcBef>
              <a:buClr>
                <a:srgbClr val="000066"/>
              </a:buClr>
            </a:pPr>
            <a:r>
              <a:rPr lang="en-US" altLang="en-US" dirty="0" smtClean="0">
                <a:solidFill>
                  <a:srgbClr val="002060"/>
                </a:solidFill>
                <a:latin typeface="Times New Roman" panose="02020603050405020304" pitchFamily="18" charset="0"/>
                <a:cs typeface="Times New Roman" panose="02020603050405020304" pitchFamily="18" charset="0"/>
              </a:rPr>
              <a:t>Travels by air to attend school if no other transportation exist</a:t>
            </a:r>
          </a:p>
          <a:p>
            <a:pPr eaLnBrk="1" hangingPunct="1">
              <a:lnSpc>
                <a:spcPct val="90000"/>
              </a:lnSpc>
              <a:spcBef>
                <a:spcPct val="50000"/>
              </a:spcBef>
              <a:buClr>
                <a:srgbClr val="CC3300"/>
              </a:buClr>
              <a:buFont typeface="Wingdings" panose="05000000000000000000" pitchFamily="2" charset="2"/>
              <a:buNone/>
            </a:pPr>
            <a:r>
              <a:rPr lang="en-US" altLang="en-US" sz="2000" b="1" dirty="0" smtClean="0">
                <a:solidFill>
                  <a:srgbClr val="002060"/>
                </a:solidFill>
                <a:latin typeface="Times New Roman" panose="02020603050405020304" pitchFamily="18" charset="0"/>
                <a:cs typeface="Times New Roman" panose="02020603050405020304" pitchFamily="18" charset="0"/>
              </a:rPr>
              <a:t>  </a:t>
            </a:r>
          </a:p>
          <a:p>
            <a:pPr eaLnBrk="1" hangingPunct="1">
              <a:lnSpc>
                <a:spcPct val="90000"/>
              </a:lnSpc>
              <a:spcBef>
                <a:spcPct val="50000"/>
              </a:spcBef>
              <a:buClr>
                <a:srgbClr val="CC3300"/>
              </a:buClr>
              <a:buFont typeface="Wingdings" panose="05000000000000000000" pitchFamily="2" charset="2"/>
              <a:buNone/>
            </a:pPr>
            <a:r>
              <a:rPr lang="en-US" altLang="en-US" sz="2000" b="1" dirty="0" smtClean="0">
                <a:solidFill>
                  <a:srgbClr val="002060"/>
                </a:solidFill>
                <a:latin typeface="Times New Roman" panose="02020603050405020304" pitchFamily="18" charset="0"/>
                <a:cs typeface="Times New Roman" panose="02020603050405020304" pitchFamily="18" charset="0"/>
              </a:rPr>
              <a:t>NOTE:</a:t>
            </a:r>
            <a:r>
              <a:rPr lang="en-US" altLang="en-US" sz="2000" dirty="0" smtClean="0">
                <a:solidFill>
                  <a:srgbClr val="002060"/>
                </a:solidFill>
                <a:latin typeface="Times New Roman" panose="02020603050405020304" pitchFamily="18" charset="0"/>
                <a:cs typeface="Times New Roman" panose="02020603050405020304" pitchFamily="18" charset="0"/>
              </a:rPr>
              <a:t> Payments issued directly to the student in a lump sum</a:t>
            </a:r>
            <a:r>
              <a:rPr lang="en-US" altLang="en-US" sz="2400" dirty="0" smtClean="0">
                <a:solidFill>
                  <a:srgbClr val="002060"/>
                </a:solidFill>
                <a:latin typeface="Times New Roman" panose="02020603050405020304" pitchFamily="18" charset="0"/>
                <a:cs typeface="Times New Roman" panose="02020603050405020304" pitchFamily="18" charset="0"/>
              </a:rPr>
              <a:t> </a:t>
            </a:r>
            <a:endParaRPr lang="en-US" altLang="en-US" sz="2400" dirty="0" smtClean="0">
              <a:solidFill>
                <a:srgbClr val="002060"/>
              </a:solidFill>
              <a:latin typeface="Times New Roman" panose="02020603050405020304" pitchFamily="18" charset="0"/>
              <a:ea typeface="Arial Unicode MS" panose="020B0604020202020204" pitchFamily="34" charset="-128"/>
              <a:cs typeface="Times New Roman" panose="02020603050405020304" pitchFamily="18" charset="0"/>
            </a:endParaRPr>
          </a:p>
          <a:p>
            <a:pPr eaLnBrk="1" hangingPunct="1">
              <a:lnSpc>
                <a:spcPct val="90000"/>
              </a:lnSpc>
            </a:pPr>
            <a:endParaRPr lang="en-US" altLang="en-US" dirty="0" smtClean="0"/>
          </a:p>
        </p:txBody>
      </p:sp>
      <p:sp>
        <p:nvSpPr>
          <p:cNvPr id="4"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84AEE910-C8FB-48EA-855B-25F9D34CA116}"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33</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chor="ctr"/>
          <a:lstStyle/>
          <a:p>
            <a:r>
              <a:rPr lang="en-US" dirty="0" smtClean="0">
                <a:latin typeface="Times New Roman" panose="02020603050405020304" pitchFamily="18" charset="0"/>
                <a:cs typeface="Times New Roman" panose="02020603050405020304" pitchFamily="18" charset="0"/>
              </a:rPr>
              <a:t>IHL/NCD Pay Scale by Chapter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nchor="ctr"/>
          <a:lstStyle/>
          <a:p>
            <a:pPr>
              <a:defRPr/>
            </a:pPr>
            <a:fld id="{16F90B9C-DC56-4F03-8667-5FC2E38D8A33}" type="slidenum">
              <a:rPr lang="en-US" altLang="en-US" smtClean="0"/>
              <a:pPr>
                <a:defRPr/>
              </a:pPr>
              <a:t>34</a:t>
            </a:fld>
            <a:endParaRPr lang="en-US" alt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15644425"/>
              </p:ext>
            </p:extLst>
          </p:nvPr>
        </p:nvGraphicFramePr>
        <p:xfrm>
          <a:off x="76200" y="1676400"/>
          <a:ext cx="8991598" cy="5760720"/>
        </p:xfrm>
        <a:graphic>
          <a:graphicData uri="http://schemas.openxmlformats.org/drawingml/2006/table">
            <a:tbl>
              <a:tblPr>
                <a:tableStyleId>{5C22544A-7EE6-4342-B048-85BDC9FD1C3A}</a:tableStyleId>
              </a:tblPr>
              <a:tblGrid>
                <a:gridCol w="2743198">
                  <a:extLst>
                    <a:ext uri="{9D8B030D-6E8A-4147-A177-3AD203B41FA5}">
                      <a16:colId xmlns:a16="http://schemas.microsoft.com/office/drawing/2014/main" xmlns="" val="20000"/>
                    </a:ext>
                  </a:extLst>
                </a:gridCol>
                <a:gridCol w="1249680">
                  <a:extLst>
                    <a:ext uri="{9D8B030D-6E8A-4147-A177-3AD203B41FA5}">
                      <a16:colId xmlns:a16="http://schemas.microsoft.com/office/drawing/2014/main" xmlns="" val="20001"/>
                    </a:ext>
                  </a:extLst>
                </a:gridCol>
                <a:gridCol w="1249680">
                  <a:extLst>
                    <a:ext uri="{9D8B030D-6E8A-4147-A177-3AD203B41FA5}">
                      <a16:colId xmlns:a16="http://schemas.microsoft.com/office/drawing/2014/main" xmlns="" val="20002"/>
                    </a:ext>
                  </a:extLst>
                </a:gridCol>
                <a:gridCol w="1249680">
                  <a:extLst>
                    <a:ext uri="{9D8B030D-6E8A-4147-A177-3AD203B41FA5}">
                      <a16:colId xmlns:a16="http://schemas.microsoft.com/office/drawing/2014/main" xmlns="" val="20003"/>
                    </a:ext>
                  </a:extLst>
                </a:gridCol>
                <a:gridCol w="1249680">
                  <a:extLst>
                    <a:ext uri="{9D8B030D-6E8A-4147-A177-3AD203B41FA5}">
                      <a16:colId xmlns:a16="http://schemas.microsoft.com/office/drawing/2014/main" xmlns="" val="20004"/>
                    </a:ext>
                  </a:extLst>
                </a:gridCol>
                <a:gridCol w="1249680">
                  <a:extLst>
                    <a:ext uri="{9D8B030D-6E8A-4147-A177-3AD203B41FA5}">
                      <a16:colId xmlns:a16="http://schemas.microsoft.com/office/drawing/2014/main" xmlns="" val="20005"/>
                    </a:ext>
                  </a:extLst>
                </a:gridCol>
              </a:tblGrid>
              <a:tr h="434574">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Full Time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3/4 </a:t>
                      </a:r>
                      <a:r>
                        <a:rPr lang="en-US" sz="1600" u="none" strike="noStrike" dirty="0" smtClean="0">
                          <a:effectLst/>
                          <a:latin typeface="Calibri" panose="020F0502020204030204" pitchFamily="34" charset="0"/>
                        </a:rPr>
                        <a:t>Time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1/2 </a:t>
                      </a:r>
                      <a:r>
                        <a:rPr lang="en-US" sz="1600" u="none" strike="noStrike" dirty="0" smtClean="0">
                          <a:effectLst/>
                          <a:latin typeface="Calibri" panose="020F0502020204030204" pitchFamily="34" charset="0"/>
                        </a:rPr>
                        <a:t>Time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Less than </a:t>
                      </a:r>
                      <a:r>
                        <a:rPr lang="en-US" sz="1600" u="none" strike="noStrike" dirty="0">
                          <a:effectLst/>
                          <a:latin typeface="Calibri" panose="020F0502020204030204" pitchFamily="34" charset="0"/>
                        </a:rPr>
                        <a:t>1/2, </a:t>
                      </a:r>
                      <a:r>
                        <a:rPr lang="en-US" sz="1600" u="none" strike="noStrike" dirty="0" smtClean="0">
                          <a:effectLst/>
                          <a:latin typeface="Calibri" panose="020F0502020204030204" pitchFamily="34" charset="0"/>
                        </a:rPr>
                        <a:t>More than 1/4 Time</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1/4 </a:t>
                      </a:r>
                      <a:r>
                        <a:rPr lang="en-US" sz="1600" u="none" strike="noStrike" dirty="0" smtClean="0">
                          <a:effectLst/>
                          <a:latin typeface="Calibri" panose="020F0502020204030204" pitchFamily="34" charset="0"/>
                        </a:rPr>
                        <a:t>Time </a:t>
                      </a:r>
                      <a:r>
                        <a:rPr lang="en-US" sz="1600" u="none" strike="noStrike" dirty="0">
                          <a:effectLst/>
                          <a:latin typeface="Calibri" panose="020F0502020204030204" pitchFamily="34" charset="0"/>
                        </a:rPr>
                        <a:t>or </a:t>
                      </a:r>
                      <a:r>
                        <a:rPr lang="en-US" sz="1600" u="none" strike="noStrike" dirty="0" smtClean="0">
                          <a:effectLst/>
                          <a:latin typeface="Calibri" panose="020F0502020204030204" pitchFamily="34" charset="0"/>
                        </a:rPr>
                        <a:t>Less</a:t>
                      </a:r>
                      <a:endParaRPr lang="en-US" sz="16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5122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Calibri" panose="020F0502020204030204" pitchFamily="34" charset="0"/>
                        </a:rPr>
                        <a:t>Chapter 30</a:t>
                      </a:r>
                      <a:endParaRPr lang="en-US" sz="1600" b="1" i="0" u="none" strike="noStrike" dirty="0" smtClean="0">
                        <a:solidFill>
                          <a:srgbClr val="000000"/>
                        </a:solidFill>
                        <a:effectLst/>
                        <a:latin typeface="Calibri" panose="020F0502020204030204" pitchFamily="34" charset="0"/>
                      </a:endParaRPr>
                    </a:p>
                    <a:p>
                      <a:pPr algn="l" fontAlgn="b"/>
                      <a:r>
                        <a:rPr lang="en-US" sz="1600" u="none" strike="noStrike" dirty="0" smtClean="0">
                          <a:effectLst/>
                          <a:latin typeface="Calibri" panose="020F0502020204030204" pitchFamily="34" charset="0"/>
                        </a:rPr>
                        <a:t>     more </a:t>
                      </a:r>
                      <a:r>
                        <a:rPr lang="en-US" sz="1600" u="none" strike="noStrike" dirty="0">
                          <a:effectLst/>
                          <a:latin typeface="Calibri" panose="020F0502020204030204" pitchFamily="34" charset="0"/>
                        </a:rPr>
                        <a:t>than 3 years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$1,994.00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$1,495.50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$997.000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$997.00**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a:t>
                      </a:r>
                      <a:r>
                        <a:rPr lang="en-US" sz="1600" u="none" strike="noStrike" dirty="0" smtClean="0">
                          <a:effectLst/>
                          <a:latin typeface="Calibri" panose="020F0502020204030204" pitchFamily="34" charset="0"/>
                        </a:rPr>
                        <a:t>498.50**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251226">
                <a:tc>
                  <a:txBody>
                    <a:bodyPr/>
                    <a:lstStyle/>
                    <a:p>
                      <a:pPr algn="l" fontAlgn="b"/>
                      <a:r>
                        <a:rPr lang="en-US" sz="1600" u="none" strike="noStrike" dirty="0" smtClean="0">
                          <a:effectLst/>
                          <a:latin typeface="Calibri" panose="020F0502020204030204" pitchFamily="34" charset="0"/>
                        </a:rPr>
                        <a:t>     less </a:t>
                      </a:r>
                      <a:r>
                        <a:rPr lang="en-US" sz="1600" u="none" strike="noStrike" dirty="0">
                          <a:effectLst/>
                          <a:latin typeface="Calibri" panose="020F0502020204030204" pitchFamily="34" charset="0"/>
                        </a:rPr>
                        <a:t>than 3 years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a:t>
                      </a:r>
                      <a:r>
                        <a:rPr lang="en-US" sz="1600" u="none" strike="noStrike" dirty="0" smtClean="0">
                          <a:effectLst/>
                          <a:latin typeface="Calibri" panose="020F0502020204030204" pitchFamily="34" charset="0"/>
                        </a:rPr>
                        <a:t>1,610.00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$1,214.25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$809.50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$809.50</a:t>
                      </a:r>
                      <a:r>
                        <a:rPr lang="en-US" sz="1600" u="none" strike="noStrike" dirty="0">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$404.75**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251226">
                <a:tc>
                  <a:txBody>
                    <a:bodyPr/>
                    <a:lstStyle/>
                    <a:p>
                      <a:pPr algn="l" fontAlgn="b"/>
                      <a:endParaRPr lang="en-US" sz="1600" b="1" i="0" u="none" strike="noStrike" dirty="0" smtClean="0">
                        <a:solidFill>
                          <a:srgbClr val="000000"/>
                        </a:solidFill>
                        <a:effectLst/>
                        <a:latin typeface="Calibri" panose="020F0502020204030204" pitchFamily="34" charset="0"/>
                      </a:endParaRPr>
                    </a:p>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251226">
                <a:tc>
                  <a:txBody>
                    <a:bodyPr/>
                    <a:lstStyle/>
                    <a:p>
                      <a:pPr algn="l" fontAlgn="b"/>
                      <a:r>
                        <a:rPr lang="en-US" sz="1600" u="none" strike="noStrike" dirty="0">
                          <a:effectLst/>
                          <a:latin typeface="Calibri" panose="020F0502020204030204" pitchFamily="34" charset="0"/>
                        </a:rPr>
                        <a:t>Chapter 35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$,1224.00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$967.00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$710.00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$710.00</a:t>
                      </a:r>
                      <a:r>
                        <a:rPr lang="en-US" sz="1600" u="none" strike="noStrike" dirty="0">
                          <a:effectLst/>
                          <a:latin typeface="Calibri" panose="020F0502020204030204" pitchFamily="34" charset="0"/>
                        </a:rPr>
                        <a:t>**</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$306.00**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251226">
                <a:tc>
                  <a:txBody>
                    <a:bodyPr/>
                    <a:lstStyle/>
                    <a:p>
                      <a:pPr algn="l" fontAlgn="b"/>
                      <a:endParaRPr lang="en-US" sz="1600" b="1" i="0" u="none" strike="noStrike" dirty="0" smtClean="0">
                        <a:solidFill>
                          <a:srgbClr val="000000"/>
                        </a:solidFill>
                        <a:effectLst/>
                        <a:latin typeface="Calibri" panose="020F0502020204030204" pitchFamily="34" charset="0"/>
                      </a:endParaRPr>
                    </a:p>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251226">
                <a:tc>
                  <a:txBody>
                    <a:bodyPr/>
                    <a:lstStyle/>
                    <a:p>
                      <a:pPr algn="l" fontAlgn="b"/>
                      <a:r>
                        <a:rPr lang="en-US" sz="1600" u="none" strike="noStrike" dirty="0">
                          <a:effectLst/>
                          <a:latin typeface="Calibri" panose="020F0502020204030204" pitchFamily="34" charset="0"/>
                        </a:rPr>
                        <a:t>Chapter </a:t>
                      </a:r>
                      <a:r>
                        <a:rPr lang="en-US" sz="1600" u="none" strike="noStrike" dirty="0" smtClean="0">
                          <a:effectLst/>
                          <a:latin typeface="Calibri" panose="020F0502020204030204" pitchFamily="34" charset="0"/>
                        </a:rPr>
                        <a:t>33 MHA</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100% by ZIP</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75% by ZIP</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50% by ZIP</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251226">
                <a:tc>
                  <a:txBody>
                    <a:bodyPr/>
                    <a:lstStyle/>
                    <a:p>
                      <a:pPr algn="l" fontAlgn="b"/>
                      <a:endParaRPr lang="en-US" sz="1600" b="1" i="0" u="none" strike="noStrike" dirty="0" smtClean="0">
                        <a:solidFill>
                          <a:srgbClr val="000000"/>
                        </a:solidFill>
                        <a:effectLst/>
                        <a:latin typeface="Calibri" panose="020F0502020204030204" pitchFamily="34" charset="0"/>
                      </a:endParaRPr>
                    </a:p>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251226">
                <a:tc>
                  <a:txBody>
                    <a:bodyPr/>
                    <a:lstStyle/>
                    <a:p>
                      <a:pPr algn="l" fontAlgn="b"/>
                      <a:r>
                        <a:rPr lang="en-US" sz="1600" u="none" strike="noStrike" dirty="0">
                          <a:effectLst/>
                          <a:latin typeface="Calibri" panose="020F0502020204030204" pitchFamily="34" charset="0"/>
                        </a:rPr>
                        <a:t>Chapter 1606 </a:t>
                      </a:r>
                      <a:endParaRPr lang="en-US" sz="1600" u="none" strike="noStrike" dirty="0" smtClean="0">
                        <a:effectLst/>
                        <a:latin typeface="Calibri" panose="020F0502020204030204" pitchFamily="34" charset="0"/>
                      </a:endParaRPr>
                    </a:p>
                    <a:p>
                      <a:pPr algn="l" fontAlgn="b"/>
                      <a:r>
                        <a:rPr lang="en-US" sz="1600" u="none" strike="noStrike" dirty="0" smtClean="0">
                          <a:effectLst/>
                          <a:latin typeface="Calibri" panose="020F0502020204030204" pitchFamily="34" charset="0"/>
                        </a:rPr>
                        <a:t>(</a:t>
                      </a:r>
                      <a:r>
                        <a:rPr lang="en-US" sz="1600" u="none" strike="noStrike" dirty="0">
                          <a:effectLst/>
                          <a:latin typeface="Calibri" panose="020F0502020204030204" pitchFamily="34" charset="0"/>
                        </a:rPr>
                        <a:t>Natl. Guard or Reserves)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a:t>
                      </a:r>
                      <a:r>
                        <a:rPr lang="en-US" sz="1600" u="none" strike="noStrike" dirty="0" smtClean="0">
                          <a:effectLst/>
                          <a:latin typeface="Calibri" panose="020F0502020204030204" pitchFamily="34" charset="0"/>
                        </a:rPr>
                        <a:t>384.00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a:t>
                      </a:r>
                      <a:r>
                        <a:rPr lang="en-US" sz="1600" u="none" strike="noStrike" dirty="0" smtClean="0">
                          <a:effectLst/>
                          <a:latin typeface="Calibri" panose="020F0502020204030204" pitchFamily="34" charset="0"/>
                        </a:rPr>
                        <a:t>287.00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a:t>
                      </a:r>
                      <a:r>
                        <a:rPr lang="en-US" sz="1600" u="none" strike="noStrike" dirty="0" smtClean="0">
                          <a:effectLst/>
                          <a:latin typeface="Calibri" panose="020F0502020204030204" pitchFamily="34" charset="0"/>
                        </a:rPr>
                        <a:t>191.00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$96.00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N/A</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251226">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251226">
                <a:tc>
                  <a:txBody>
                    <a:bodyPr/>
                    <a:lstStyle/>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0"/>
                  </a:ext>
                </a:extLst>
              </a:tr>
              <a:tr h="251226">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1"/>
                  </a:ext>
                </a:extLst>
              </a:tr>
              <a:tr h="251226">
                <a:tc>
                  <a:txBody>
                    <a:bodyPr/>
                    <a:lstStyle/>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2"/>
                  </a:ext>
                </a:extLst>
              </a:tr>
              <a:tr h="251226">
                <a:tc>
                  <a:txBody>
                    <a:bodyPr/>
                    <a:lstStyle/>
                    <a:p>
                      <a:pPr algn="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3"/>
                  </a:ext>
                </a:extLst>
              </a:tr>
              <a:tr h="239263">
                <a:tc gridSpan="6">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4"/>
                  </a:ext>
                </a:extLst>
              </a:tr>
              <a:tr h="239263">
                <a:tc gridSpan="6">
                  <a:txBody>
                    <a:bodyPr/>
                    <a:lstStyle/>
                    <a:p>
                      <a:pPr algn="l" fontAlgn="b"/>
                      <a:r>
                        <a:rPr lang="en-US" sz="1600" u="none" strike="noStrike" dirty="0">
                          <a:effectLst/>
                          <a:latin typeface="Calibri" panose="020F0502020204030204" pitchFamily="34" charset="0"/>
                        </a:rPr>
                        <a:t>** Tuition and fees ONLY. Payment cannot exceed the listed amount</a:t>
                      </a:r>
                      <a:endParaRPr lang="en-US" sz="16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6136023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34962" y="609600"/>
            <a:ext cx="5684838" cy="877888"/>
          </a:xfrm>
        </p:spPr>
        <p:txBody>
          <a:bodyPr/>
          <a:lstStyle/>
          <a:p>
            <a:pPr eaLnBrk="1" hangingPunct="1"/>
            <a:r>
              <a:rPr lang="en-US" altLang="en-US" sz="2400" dirty="0" smtClean="0">
                <a:latin typeface="Times New Roman" panose="02020603050405020304" pitchFamily="18" charset="0"/>
                <a:cs typeface="Times New Roman" panose="02020603050405020304" pitchFamily="18" charset="0"/>
              </a:rPr>
              <a:t>On-the-Job-Training and Apprenticeships</a:t>
            </a:r>
          </a:p>
        </p:txBody>
      </p:sp>
      <p:sp>
        <p:nvSpPr>
          <p:cNvPr id="61443" name="Text Placeholder 3"/>
          <p:cNvSpPr>
            <a:spLocks noGrp="1"/>
          </p:cNvSpPr>
          <p:nvPr>
            <p:ph type="body" idx="2"/>
          </p:nvPr>
        </p:nvSpPr>
        <p:spPr>
          <a:xfrm>
            <a:off x="381000" y="1716088"/>
            <a:ext cx="8534400" cy="5141912"/>
          </a:xfrm>
        </p:spPr>
        <p:txBody>
          <a:bodyPr/>
          <a:lstStyle/>
          <a:p>
            <a:pPr marL="465138" indent="-457200" eaLnBrk="1" hangingPunct="1">
              <a:buFont typeface="Arial" panose="020B0604020202020204" pitchFamily="34" charset="0"/>
              <a:buChar char="•"/>
            </a:pPr>
            <a:r>
              <a:rPr lang="en-US" altLang="en-US" sz="2800" dirty="0" smtClean="0">
                <a:solidFill>
                  <a:schemeClr val="accent1">
                    <a:lumMod val="50000"/>
                  </a:schemeClr>
                </a:solidFill>
                <a:latin typeface="Times New Roman" panose="02020603050405020304" pitchFamily="18" charset="0"/>
                <a:cs typeface="Times New Roman" panose="02020603050405020304" pitchFamily="18" charset="0"/>
              </a:rPr>
              <a:t>All GI Bill</a:t>
            </a:r>
            <a:r>
              <a:rPr lang="en-US" altLang="en-US" baseline="100000" dirty="0" smtClean="0">
                <a:solidFill>
                  <a:schemeClr val="accent1">
                    <a:lumMod val="50000"/>
                  </a:schemeClr>
                </a:solidFill>
                <a:latin typeface="Times New Roman" panose="02020603050405020304" pitchFamily="18" charset="0"/>
                <a:cs typeface="Times New Roman" panose="02020603050405020304" pitchFamily="18" charset="0"/>
              </a:rPr>
              <a:t>®</a:t>
            </a:r>
            <a:r>
              <a:rPr lang="en-US" altLang="en-US" sz="2800" dirty="0" smtClean="0">
                <a:solidFill>
                  <a:schemeClr val="accent1">
                    <a:lumMod val="50000"/>
                  </a:schemeClr>
                </a:solidFill>
                <a:latin typeface="Times New Roman" panose="02020603050405020304" pitchFamily="18" charset="0"/>
                <a:cs typeface="Times New Roman" panose="02020603050405020304" pitchFamily="18" charset="0"/>
              </a:rPr>
              <a:t> Chapters qualify for use with approved OJT/APP training programs.</a:t>
            </a:r>
          </a:p>
          <a:p>
            <a:pPr marL="465138" indent="-457200" eaLnBrk="1" hangingPunct="1">
              <a:buFont typeface="Arial" panose="020B0604020202020204" pitchFamily="34" charset="0"/>
              <a:buChar char="•"/>
            </a:pPr>
            <a:r>
              <a:rPr lang="en-US" altLang="en-US" sz="2800" dirty="0" smtClean="0">
                <a:solidFill>
                  <a:schemeClr val="accent1">
                    <a:lumMod val="50000"/>
                  </a:schemeClr>
                </a:solidFill>
                <a:latin typeface="Times New Roman" panose="02020603050405020304" pitchFamily="18" charset="0"/>
                <a:cs typeface="Times New Roman" panose="02020603050405020304" pitchFamily="18" charset="0"/>
              </a:rPr>
              <a:t>The WSAC/SAA is the approving authority.</a:t>
            </a:r>
          </a:p>
          <a:p>
            <a:pPr marL="465138" indent="-457200" eaLnBrk="1" hangingPunct="1">
              <a:buFont typeface="Arial" panose="020B0604020202020204" pitchFamily="34" charset="0"/>
              <a:buChar char="•"/>
            </a:pPr>
            <a:r>
              <a:rPr lang="en-US" altLang="en-US" sz="2800" dirty="0" smtClean="0">
                <a:solidFill>
                  <a:schemeClr val="accent1">
                    <a:lumMod val="50000"/>
                  </a:schemeClr>
                </a:solidFill>
                <a:latin typeface="Times New Roman" panose="02020603050405020304" pitchFamily="18" charset="0"/>
                <a:cs typeface="Times New Roman" panose="02020603050405020304" pitchFamily="18" charset="0"/>
              </a:rPr>
              <a:t>Typically, OJT programs are six months to two years in length, and apprenticeships are two to five years long. </a:t>
            </a:r>
          </a:p>
          <a:p>
            <a:pPr marL="465138" indent="-457200" eaLnBrk="1" hangingPunct="1">
              <a:buFont typeface="Arial" panose="020B0604020202020204" pitchFamily="34" charset="0"/>
              <a:buChar char="•"/>
            </a:pPr>
            <a:r>
              <a:rPr lang="en-US" altLang="en-US" sz="2800" dirty="0" smtClean="0">
                <a:solidFill>
                  <a:schemeClr val="accent1">
                    <a:lumMod val="50000"/>
                  </a:schemeClr>
                </a:solidFill>
                <a:latin typeface="Times New Roman" panose="02020603050405020304" pitchFamily="18" charset="0"/>
                <a:cs typeface="Times New Roman" panose="02020603050405020304" pitchFamily="18" charset="0"/>
              </a:rPr>
              <a:t>Examples of these programs include:  P</a:t>
            </a:r>
            <a:r>
              <a:rPr lang="en-US" altLang="en-US" sz="2600" dirty="0" smtClean="0">
                <a:solidFill>
                  <a:schemeClr val="accent1">
                    <a:lumMod val="50000"/>
                  </a:schemeClr>
                </a:solidFill>
                <a:latin typeface="Times New Roman" panose="02020603050405020304" pitchFamily="18" charset="0"/>
                <a:cs typeface="Times New Roman" panose="02020603050405020304" pitchFamily="18" charset="0"/>
              </a:rPr>
              <a:t>lumbers, Electricians, Carpenters, Cement Masons, Police Officers, Deputy Sheriffs and many other professional trades.</a:t>
            </a:r>
          </a:p>
          <a:p>
            <a:pPr marL="465138" indent="-457200" eaLnBrk="1" hangingPunct="1">
              <a:buFont typeface="Arial" panose="020B0604020202020204" pitchFamily="34" charset="0"/>
              <a:buChar char="•"/>
            </a:pPr>
            <a:r>
              <a:rPr lang="en-US" altLang="en-US" sz="2600" dirty="0" smtClean="0">
                <a:solidFill>
                  <a:schemeClr val="accent1">
                    <a:lumMod val="50000"/>
                  </a:schemeClr>
                </a:solidFill>
                <a:latin typeface="Times New Roman" panose="02020603050405020304" pitchFamily="18" charset="0"/>
                <a:cs typeface="Times New Roman" panose="02020603050405020304" pitchFamily="18" charset="0"/>
              </a:rPr>
              <a:t>Persons must be in a paid training status to receive GI Bill</a:t>
            </a:r>
            <a:r>
              <a:rPr lang="en-US" altLang="en-US" sz="1200" baseline="100000" dirty="0" smtClean="0">
                <a:solidFill>
                  <a:schemeClr val="accent1">
                    <a:lumMod val="50000"/>
                  </a:schemeClr>
                </a:solidFill>
                <a:latin typeface="Times New Roman" panose="02020603050405020304" pitchFamily="18" charset="0"/>
                <a:cs typeface="Times New Roman" panose="02020603050405020304" pitchFamily="18" charset="0"/>
              </a:rPr>
              <a:t>®</a:t>
            </a:r>
            <a:r>
              <a:rPr lang="en-US" altLang="en-US" sz="2600" dirty="0" smtClean="0">
                <a:solidFill>
                  <a:schemeClr val="accent1">
                    <a:lumMod val="50000"/>
                  </a:schemeClr>
                </a:solidFill>
                <a:latin typeface="Times New Roman" panose="02020603050405020304" pitchFamily="18" charset="0"/>
                <a:cs typeface="Times New Roman" panose="02020603050405020304" pitchFamily="18" charset="0"/>
              </a:rPr>
              <a:t> benefits.</a:t>
            </a:r>
          </a:p>
          <a:p>
            <a:pPr marL="656019" lvl="1" indent="0" eaLnBrk="1" hangingPunct="1"/>
            <a:endParaRPr lang="en-US" altLang="en-US" sz="2600" dirty="0" smtClean="0">
              <a:solidFill>
                <a:schemeClr val="tx1"/>
              </a:solidFill>
            </a:endParaRPr>
          </a:p>
        </p:txBody>
      </p:sp>
      <p:sp>
        <p:nvSpPr>
          <p:cNvPr id="2" name="AutoShape 2" descr="Image result for plumber clipart"/>
          <p:cNvSpPr>
            <a:spLocks noChangeAspect="1" noChangeArrowheads="1"/>
          </p:cNvSpPr>
          <p:nvPr/>
        </p:nvSpPr>
        <p:spPr bwMode="auto">
          <a:xfrm>
            <a:off x="155575" y="-601663"/>
            <a:ext cx="1209675"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latin typeface="Times New Roman" panose="02020603050405020304" pitchFamily="18" charset="0"/>
                <a:cs typeface="Times New Roman" panose="02020603050405020304" pitchFamily="18" charset="0"/>
              </a:rPr>
              <a:t>APP/OJT Pay Scale by Chapter</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36</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3605708634"/>
              </p:ext>
            </p:extLst>
          </p:nvPr>
        </p:nvGraphicFramePr>
        <p:xfrm>
          <a:off x="76200" y="1641196"/>
          <a:ext cx="8991600" cy="5329410"/>
        </p:xfrm>
        <a:graphic>
          <a:graphicData uri="http://schemas.openxmlformats.org/drawingml/2006/table">
            <a:tbl>
              <a:tblPr>
                <a:tableStyleId>{5C22544A-7EE6-4342-B048-85BDC9FD1C3A}</a:tableStyleId>
              </a:tblPr>
              <a:tblGrid>
                <a:gridCol w="2743200">
                  <a:extLst>
                    <a:ext uri="{9D8B030D-6E8A-4147-A177-3AD203B41FA5}">
                      <a16:colId xmlns:a16="http://schemas.microsoft.com/office/drawing/2014/main" xmlns="" val="20000"/>
                    </a:ext>
                  </a:extLst>
                </a:gridCol>
                <a:gridCol w="1249680">
                  <a:extLst>
                    <a:ext uri="{9D8B030D-6E8A-4147-A177-3AD203B41FA5}">
                      <a16:colId xmlns:a16="http://schemas.microsoft.com/office/drawing/2014/main" xmlns="" val="20001"/>
                    </a:ext>
                  </a:extLst>
                </a:gridCol>
                <a:gridCol w="1249680">
                  <a:extLst>
                    <a:ext uri="{9D8B030D-6E8A-4147-A177-3AD203B41FA5}">
                      <a16:colId xmlns:a16="http://schemas.microsoft.com/office/drawing/2014/main" xmlns="" val="20002"/>
                    </a:ext>
                  </a:extLst>
                </a:gridCol>
                <a:gridCol w="1249680">
                  <a:extLst>
                    <a:ext uri="{9D8B030D-6E8A-4147-A177-3AD203B41FA5}">
                      <a16:colId xmlns:a16="http://schemas.microsoft.com/office/drawing/2014/main" xmlns="" val="20003"/>
                    </a:ext>
                  </a:extLst>
                </a:gridCol>
                <a:gridCol w="1249680">
                  <a:extLst>
                    <a:ext uri="{9D8B030D-6E8A-4147-A177-3AD203B41FA5}">
                      <a16:colId xmlns:a16="http://schemas.microsoft.com/office/drawing/2014/main" xmlns="" val="20004"/>
                    </a:ext>
                  </a:extLst>
                </a:gridCol>
                <a:gridCol w="1249680">
                  <a:extLst>
                    <a:ext uri="{9D8B030D-6E8A-4147-A177-3AD203B41FA5}">
                      <a16:colId xmlns:a16="http://schemas.microsoft.com/office/drawing/2014/main" xmlns="" val="20005"/>
                    </a:ext>
                  </a:extLst>
                </a:gridCol>
              </a:tblGrid>
              <a:tr h="281745">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1st 6 months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2nd 6 months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3rd 6 months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4th 6 months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a:effectLst/>
                          <a:latin typeface="Calibri" panose="020F0502020204030204" pitchFamily="34" charset="0"/>
                        </a:rPr>
                        <a:t>remainder</a:t>
                      </a:r>
                      <a:endParaRPr lang="en-US" sz="16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8174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Calibri" panose="020F0502020204030204" pitchFamily="34" charset="0"/>
                        </a:rPr>
                        <a:t>Chapter 30      more </a:t>
                      </a:r>
                      <a:r>
                        <a:rPr lang="en-US" sz="1600" u="none" strike="noStrike" dirty="0">
                          <a:effectLst/>
                          <a:latin typeface="Calibri" panose="020F0502020204030204" pitchFamily="34" charset="0"/>
                        </a:rPr>
                        <a:t>than 3 years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$1,495.50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$1,096.70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$697.90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$697.90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$697.90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281745">
                <a:tc>
                  <a:txBody>
                    <a:bodyPr/>
                    <a:lstStyle/>
                    <a:p>
                      <a:pPr algn="r" fontAlgn="b"/>
                      <a:r>
                        <a:rPr lang="en-US" sz="1600" u="none" strike="noStrike" dirty="0">
                          <a:effectLst/>
                          <a:latin typeface="Calibri" panose="020F0502020204030204" pitchFamily="34" charset="0"/>
                        </a:rPr>
                        <a:t> less than 3 years</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$1,214.25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$890.45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$566.65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$566.65</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$566.65</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281745">
                <a:tc>
                  <a:txBody>
                    <a:bodyPr/>
                    <a:lstStyle/>
                    <a:p>
                      <a:pPr algn="r" fontAlgn="b"/>
                      <a:endParaRPr lang="en-US" sz="1600" b="0" i="0" u="none" strike="noStrike" dirty="0" smtClean="0">
                        <a:solidFill>
                          <a:srgbClr val="000000"/>
                        </a:solidFill>
                        <a:effectLst/>
                        <a:latin typeface="Calibri" panose="020F0502020204030204" pitchFamily="34" charset="0"/>
                      </a:endParaRPr>
                    </a:p>
                    <a:p>
                      <a:pPr algn="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487509">
                <a:tc>
                  <a:txBody>
                    <a:bodyPr/>
                    <a:lstStyle/>
                    <a:p>
                      <a:pPr algn="l" fontAlgn="b"/>
                      <a:r>
                        <a:rPr lang="en-US" sz="1600" u="none" strike="noStrike" dirty="0" smtClean="0">
                          <a:effectLst/>
                          <a:latin typeface="Calibri" panose="020F0502020204030204" pitchFamily="34" charset="0"/>
                        </a:rPr>
                        <a:t>Chapter 33</a:t>
                      </a:r>
                    </a:p>
                    <a:p>
                      <a:pPr algn="l" fontAlgn="b"/>
                      <a:r>
                        <a:rPr lang="en-US" sz="1600" u="none" strike="noStrike" dirty="0" smtClean="0">
                          <a:effectLst/>
                          <a:latin typeface="Calibri" panose="020F0502020204030204" pitchFamily="34" charset="0"/>
                        </a:rPr>
                        <a:t>(% </a:t>
                      </a:r>
                      <a:r>
                        <a:rPr lang="en-US" sz="1600" u="none" strike="noStrike" dirty="0">
                          <a:effectLst/>
                          <a:latin typeface="Calibri" panose="020F0502020204030204" pitchFamily="34" charset="0"/>
                        </a:rPr>
                        <a:t>of your applicable </a:t>
                      </a:r>
                      <a:r>
                        <a:rPr lang="en-US" sz="1600" u="none" strike="noStrike" dirty="0" smtClean="0">
                          <a:effectLst/>
                          <a:latin typeface="Calibri" panose="020F0502020204030204" pitchFamily="34" charset="0"/>
                        </a:rPr>
                        <a:t>MHA)</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100%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80%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60%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40%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20%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281745">
                <a:tc>
                  <a:txBody>
                    <a:bodyPr/>
                    <a:lstStyle/>
                    <a:p>
                      <a:pPr algn="l" fontAlgn="b"/>
                      <a:r>
                        <a:rPr lang="en-US" sz="1600" b="1" i="0" u="none" strike="noStrike" dirty="0" smtClean="0">
                          <a:solidFill>
                            <a:srgbClr val="000000"/>
                          </a:solidFill>
                          <a:effectLst/>
                          <a:latin typeface="Calibri" panose="020F0502020204030204" pitchFamily="34" charset="0"/>
                        </a:rPr>
                        <a:t>Plus</a:t>
                      </a:r>
                      <a:r>
                        <a:rPr lang="en-US" sz="1600" b="1" i="0" u="none" strike="noStrike" baseline="0" dirty="0" smtClean="0">
                          <a:solidFill>
                            <a:srgbClr val="000000"/>
                          </a:solidFill>
                          <a:effectLst/>
                          <a:latin typeface="Calibri" panose="020F0502020204030204" pitchFamily="34" charset="0"/>
                        </a:rPr>
                        <a:t> - </a:t>
                      </a:r>
                      <a:r>
                        <a:rPr lang="en-US" sz="1600" dirty="0" smtClean="0">
                          <a:latin typeface="Calibri" panose="020F0502020204030204" pitchFamily="34" charset="0"/>
                        </a:rPr>
                        <a:t>A yearly books and supplies stipend of up to $1000.00 paid proportionately based on enrollment.</a:t>
                      </a:r>
                      <a:endParaRPr lang="en-US" sz="1600" b="1" i="0" u="none" strike="noStrike" dirty="0" smtClean="0">
                        <a:solidFill>
                          <a:srgbClr val="000000"/>
                        </a:solidFill>
                        <a:effectLst/>
                        <a:latin typeface="Calibri" panose="020F0502020204030204" pitchFamily="34" charset="0"/>
                      </a:endParaRPr>
                    </a:p>
                    <a:p>
                      <a:pPr algn="l" fontAlgn="b"/>
                      <a:endParaRPr lang="en-US" sz="1600" b="1" i="0" u="none" strike="noStrike" dirty="0" smtClean="0">
                        <a:solidFill>
                          <a:srgbClr val="000000"/>
                        </a:solidFill>
                        <a:effectLst/>
                        <a:latin typeface="Calibri" panose="020F0502020204030204" pitchFamily="34" charset="0"/>
                      </a:endParaRPr>
                    </a:p>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281745">
                <a:tc>
                  <a:txBody>
                    <a:bodyPr/>
                    <a:lstStyle/>
                    <a:p>
                      <a:pPr algn="l" fontAlgn="b"/>
                      <a:r>
                        <a:rPr lang="en-US" sz="1600" u="none" strike="noStrike" dirty="0">
                          <a:effectLst/>
                          <a:latin typeface="Calibri" panose="020F0502020204030204" pitchFamily="34" charset="0"/>
                        </a:rPr>
                        <a:t>Chapter 35</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b="0" i="0" u="none" strike="noStrike" dirty="0" smtClean="0">
                          <a:solidFill>
                            <a:srgbClr val="000000"/>
                          </a:solidFill>
                          <a:effectLst/>
                          <a:latin typeface="Calibri" panose="020F0502020204030204" pitchFamily="34" charset="0"/>
                        </a:rPr>
                        <a:t>Rate not available</a:t>
                      </a:r>
                      <a:r>
                        <a:rPr lang="en-US" sz="1600" b="0" i="0" u="none" strike="noStrike" baseline="0" dirty="0" smtClean="0">
                          <a:solidFill>
                            <a:srgbClr val="000000"/>
                          </a:solidFill>
                          <a:effectLst/>
                          <a:latin typeface="Calibri" panose="020F0502020204030204" pitchFamily="34" charset="0"/>
                        </a:rPr>
                        <a:t> currently</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281745">
                <a:tc>
                  <a:txBody>
                    <a:bodyPr/>
                    <a:lstStyle/>
                    <a:p>
                      <a:pPr algn="l" fontAlgn="b"/>
                      <a:endParaRPr lang="en-US" sz="1600" b="1" i="0" u="none" strike="noStrike" dirty="0" smtClean="0">
                        <a:solidFill>
                          <a:srgbClr val="000000"/>
                        </a:solidFill>
                        <a:effectLst/>
                        <a:latin typeface="Calibri" panose="020F0502020204030204" pitchFamily="34" charset="0"/>
                      </a:endParaRPr>
                    </a:p>
                    <a:p>
                      <a:pPr algn="l" fontAlgn="b"/>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487509">
                <a:tc>
                  <a:txBody>
                    <a:bodyPr/>
                    <a:lstStyle/>
                    <a:p>
                      <a:pPr algn="l" fontAlgn="b"/>
                      <a:r>
                        <a:rPr lang="en-US" sz="1600" u="none" strike="noStrike" dirty="0">
                          <a:effectLst/>
                          <a:latin typeface="Calibri" panose="020F0502020204030204" pitchFamily="34" charset="0"/>
                        </a:rPr>
                        <a:t>Chapter 1606 </a:t>
                      </a:r>
                      <a:endParaRPr lang="en-US" sz="1600" u="none" strike="noStrike" dirty="0" smtClean="0">
                        <a:effectLst/>
                        <a:latin typeface="Calibri" panose="020F0502020204030204" pitchFamily="34" charset="0"/>
                      </a:endParaRPr>
                    </a:p>
                    <a:p>
                      <a:pPr algn="l" fontAlgn="b"/>
                      <a:r>
                        <a:rPr lang="en-US" sz="1600" u="none" strike="noStrike" dirty="0" smtClean="0">
                          <a:effectLst/>
                          <a:latin typeface="Calibri" panose="020F0502020204030204" pitchFamily="34" charset="0"/>
                        </a:rPr>
                        <a:t>(National </a:t>
                      </a:r>
                      <a:r>
                        <a:rPr lang="en-US" sz="1600" u="none" strike="noStrike" dirty="0">
                          <a:effectLst/>
                          <a:latin typeface="Calibri" panose="020F0502020204030204" pitchFamily="34" charset="0"/>
                        </a:rPr>
                        <a:t>Guard or Reserves)</a:t>
                      </a:r>
                      <a:endParaRPr lang="en-US" sz="16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a:effectLst/>
                          <a:latin typeface="Calibri" panose="020F0502020204030204" pitchFamily="34" charset="0"/>
                        </a:rPr>
                        <a:t>$</a:t>
                      </a:r>
                      <a:r>
                        <a:rPr lang="en-US" sz="1600" u="none" strike="noStrike" dirty="0" smtClean="0">
                          <a:effectLst/>
                          <a:latin typeface="Calibri" panose="020F0502020204030204" pitchFamily="34" charset="0"/>
                        </a:rPr>
                        <a:t>288.00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$211.20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$134.40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$134.40</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600" u="none" strike="noStrike" dirty="0" smtClean="0">
                          <a:effectLst/>
                          <a:latin typeface="Calibri" panose="020F0502020204030204" pitchFamily="34" charset="0"/>
                        </a:rPr>
                        <a:t>$134.40</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281745">
                <a:tc>
                  <a:txBody>
                    <a:bodyPr/>
                    <a:lstStyle/>
                    <a:p>
                      <a:pPr algn="l" fontAlgn="b"/>
                      <a:r>
                        <a:rPr lang="en-US" sz="1400" b="0" i="1" u="none" strike="noStrike" dirty="0" smtClean="0">
                          <a:solidFill>
                            <a:srgbClr val="FF0000"/>
                          </a:solidFill>
                          <a:effectLst/>
                          <a:latin typeface="Calibri" panose="020F0502020204030204" pitchFamily="34" charset="0"/>
                        </a:rPr>
                        <a:t>Rates current as of October 1, 2018</a:t>
                      </a:r>
                      <a:endParaRPr lang="en-US" sz="1400" b="0" i="1"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3599031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715000" y="1295400"/>
            <a:ext cx="2792413" cy="379413"/>
          </a:xfrm>
        </p:spPr>
        <p:txBody>
          <a:bodyPr/>
          <a:lstStyle/>
          <a:p>
            <a:pPr eaLnBrk="1" hangingPunct="1"/>
            <a:r>
              <a:rPr lang="en-US" altLang="en-US" dirty="0" smtClean="0">
                <a:latin typeface="+mn-lt"/>
              </a:rPr>
              <a:t>NCD (Non-College Degree) Eligibility</a:t>
            </a:r>
          </a:p>
        </p:txBody>
      </p:sp>
      <p:sp>
        <p:nvSpPr>
          <p:cNvPr id="58371" name="Text Placeholder 3"/>
          <p:cNvSpPr>
            <a:spLocks noGrp="1"/>
          </p:cNvSpPr>
          <p:nvPr>
            <p:ph type="body" idx="2"/>
          </p:nvPr>
        </p:nvSpPr>
        <p:spPr>
          <a:xfrm>
            <a:off x="5715000" y="1828800"/>
            <a:ext cx="3124200" cy="4616450"/>
          </a:xfrm>
        </p:spPr>
        <p:txBody>
          <a:bodyPr/>
          <a:lstStyle/>
          <a:p>
            <a:pPr marL="7938" eaLnBrk="1" hangingPunct="1"/>
            <a:r>
              <a:rPr lang="en-US" altLang="en-US" sz="1800" dirty="0" smtClean="0"/>
              <a:t>Vocational and Trade schools will qualify with a maximum ceiling of $22,671.94 /academic year.  </a:t>
            </a:r>
            <a:r>
              <a:rPr lang="en-US" altLang="en-US" sz="1800" dirty="0" smtClean="0">
                <a:latin typeface="Times New Roman" panose="02020603050405020304" pitchFamily="18" charset="0"/>
                <a:cs typeface="Times New Roman" panose="02020603050405020304" pitchFamily="18" charset="0"/>
              </a:rPr>
              <a:t>Vet</a:t>
            </a:r>
            <a:r>
              <a:rPr lang="en-US" altLang="en-US" sz="1800" dirty="0" smtClean="0"/>
              <a:t> students will qualify for books/supplies stipend along with living expense BAH payment as is currently paid at colleges and universities.  Any tuition/fee payments that exceed $23,671.94 cap can be covered by Yellow Ribbon funds if the school elects to participate in that program.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73125"/>
            <a:ext cx="5273675" cy="343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85800" y="188913"/>
            <a:ext cx="3382963" cy="877887"/>
          </a:xfrm>
        </p:spPr>
        <p:txBody>
          <a:bodyPr/>
          <a:lstStyle/>
          <a:p>
            <a:pPr eaLnBrk="1" hangingPunct="1"/>
            <a:r>
              <a:rPr lang="en-US" altLang="en-US" sz="2400" dirty="0" smtClean="0">
                <a:latin typeface="Times New Roman" panose="02020603050405020304" pitchFamily="18" charset="0"/>
                <a:cs typeface="Times New Roman" panose="02020603050405020304" pitchFamily="18" charset="0"/>
              </a:rPr>
              <a:t>IHL Institutions</a:t>
            </a:r>
          </a:p>
        </p:txBody>
      </p:sp>
      <p:sp>
        <p:nvSpPr>
          <p:cNvPr id="59395" name="Text Placeholder 3"/>
          <p:cNvSpPr>
            <a:spLocks noGrp="1"/>
          </p:cNvSpPr>
          <p:nvPr>
            <p:ph type="body" idx="2"/>
          </p:nvPr>
        </p:nvSpPr>
        <p:spPr>
          <a:xfrm>
            <a:off x="685800" y="1066800"/>
            <a:ext cx="7772400" cy="1371600"/>
          </a:xfrm>
        </p:spPr>
        <p:txBody>
          <a:bodyPr/>
          <a:lstStyle/>
          <a:p>
            <a:pPr marL="7938" eaLnBrk="1" hangingPunct="1"/>
            <a:r>
              <a:rPr lang="en-US" altLang="en-US" sz="1800" dirty="0" smtClean="0">
                <a:latin typeface="Times New Roman" panose="02020603050405020304" pitchFamily="18" charset="0"/>
                <a:cs typeface="Times New Roman" panose="02020603050405020304" pitchFamily="18" charset="0"/>
              </a:rPr>
              <a:t>The VA will pay for any program offered at an approved for profit or not for profit private institution up to a Doctorate program up to $23,671.94 per academic year.  </a:t>
            </a:r>
          </a:p>
        </p:txBody>
      </p:sp>
      <p:pic>
        <p:nvPicPr>
          <p:cNvPr id="5939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41912"/>
            <a:ext cx="4800600" cy="31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5874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Flight Training Chapter 33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109537" indent="0">
              <a:buNone/>
            </a:pPr>
            <a:r>
              <a:rPr lang="en-US" dirty="0" smtClean="0">
                <a:solidFill>
                  <a:schemeClr val="accent1">
                    <a:lumMod val="50000"/>
                  </a:schemeClr>
                </a:solidFill>
                <a:latin typeface="Times New Roman" panose="02020603050405020304" pitchFamily="18" charset="0"/>
                <a:cs typeface="Times New Roman" panose="02020603050405020304" pitchFamily="18" charset="0"/>
              </a:rPr>
              <a:t>Student pursuing Aviation Degree at a Public College/University :</a:t>
            </a:r>
          </a:p>
          <a:p>
            <a:pPr marL="457200" indent="-457200" eaLnBrk="1" hangingPunct="1"/>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Currently</a:t>
            </a:r>
            <a:r>
              <a:rPr lang="en-US" altLang="en-US" dirty="0">
                <a:solidFill>
                  <a:schemeClr val="accent1">
                    <a:lumMod val="50000"/>
                  </a:schemeClr>
                </a:solidFill>
                <a:latin typeface="Times New Roman" panose="02020603050405020304" pitchFamily="18" charset="0"/>
                <a:cs typeface="Times New Roman" panose="02020603050405020304" pitchFamily="18" charset="0"/>
              </a:rPr>
              <a:t>, all </a:t>
            </a:r>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tuition and fees are paid (same as any other academic degree program).</a:t>
            </a:r>
          </a:p>
          <a:p>
            <a:pPr marL="0" indent="0" eaLnBrk="1" hangingPunct="1">
              <a:buNone/>
            </a:pPr>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Student pursuing Aviation Degree at a Private College/University:</a:t>
            </a:r>
          </a:p>
          <a:p>
            <a:pPr marL="457200" indent="-457200" eaLnBrk="1" hangingPunct="1"/>
            <a:r>
              <a:rPr lang="en-US" altLang="en-US" dirty="0" smtClean="0">
                <a:solidFill>
                  <a:schemeClr val="accent1">
                    <a:lumMod val="50000"/>
                  </a:schemeClr>
                </a:solidFill>
                <a:latin typeface="Times New Roman" panose="02020603050405020304" pitchFamily="18" charset="0"/>
                <a:cs typeface="Times New Roman" panose="02020603050405020304" pitchFamily="18" charset="0"/>
              </a:rPr>
              <a:t>Tuition and fees are subject to the annual cap ($23,671.94)</a:t>
            </a:r>
            <a:endParaRPr lang="en-US" altLang="en-US" dirty="0">
              <a:solidFill>
                <a:schemeClr val="accent1">
                  <a:lumMod val="50000"/>
                </a:schemeClr>
              </a:solidFill>
              <a:latin typeface="Times New Roman" panose="02020603050405020304" pitchFamily="18" charset="0"/>
              <a:cs typeface="Times New Roman" panose="02020603050405020304" pitchFamily="18" charset="0"/>
            </a:endParaRPr>
          </a:p>
          <a:p>
            <a:pPr marL="7938" eaLnBrk="1" hangingPunct="1"/>
            <a:endParaRPr lang="en-US" altLang="en-US" dirty="0"/>
          </a:p>
          <a:p>
            <a:endParaRPr lang="en-US" dirty="0" smtClean="0"/>
          </a:p>
          <a:p>
            <a:endParaRPr lang="en-US" dirty="0"/>
          </a:p>
          <a:p>
            <a:endParaRPr lang="en-US" dirty="0" smtClean="0"/>
          </a:p>
          <a:p>
            <a:r>
              <a:rPr lang="en-US" dirty="0" smtClean="0"/>
              <a:t>Flight Training at a Flight School:</a:t>
            </a:r>
            <a:br>
              <a:rPr lang="en-US" dirty="0" smtClean="0"/>
            </a:br>
            <a:r>
              <a:rPr lang="en-US" altLang="en-US" dirty="0"/>
              <a:t>Stand-alone NCD type schools are currently capped at $11,562 per academic year</a:t>
            </a:r>
          </a:p>
          <a:p>
            <a:endParaRPr lang="en-US" dirty="0"/>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39</a:t>
            </a:fld>
            <a:endParaRPr lang="en-US" altLang="en-US"/>
          </a:p>
        </p:txBody>
      </p:sp>
    </p:spTree>
    <p:extLst>
      <p:ext uri="{BB962C8B-B14F-4D97-AF65-F5344CB8AC3E}">
        <p14:creationId xmlns:p14="http://schemas.microsoft.com/office/powerpoint/2010/main" val="399674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School responsibilities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solidFill>
                  <a:schemeClr val="accent1">
                    <a:lumMod val="50000"/>
                  </a:schemeClr>
                </a:solidFill>
                <a:latin typeface="Times New Roman" panose="02020603050405020304" pitchFamily="18" charset="0"/>
                <a:cs typeface="Times New Roman" panose="02020603050405020304" pitchFamily="18" charset="0"/>
              </a:rPr>
              <a:t>Each school will designate at least one VA Certifying Official to carry out reporting requirements</a:t>
            </a:r>
          </a:p>
          <a:p>
            <a:endParaRPr lang="en-US" dirty="0" smtClean="0">
              <a:solidFill>
                <a:schemeClr val="accent1">
                  <a:lumMod val="50000"/>
                </a:schemeClr>
              </a:solidFill>
              <a:latin typeface="Times New Roman" panose="02020603050405020304" pitchFamily="18" charset="0"/>
              <a:cs typeface="Times New Roman" panose="02020603050405020304" pitchFamily="18" charset="0"/>
            </a:endParaRP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School must keep the VA informed of the enrollment status of veterans and other eligible persons</a:t>
            </a:r>
          </a:p>
          <a:p>
            <a:endParaRPr lang="en-US" dirty="0" smtClean="0">
              <a:solidFill>
                <a:schemeClr val="accent1">
                  <a:lumMod val="50000"/>
                </a:schemeClr>
              </a:solidFill>
              <a:latin typeface="Times New Roman" panose="02020603050405020304" pitchFamily="18" charset="0"/>
              <a:cs typeface="Times New Roman" panose="02020603050405020304" pitchFamily="18" charset="0"/>
            </a:endParaRP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School must maintain records and make all records available for inspection by VA and/or SAA</a:t>
            </a:r>
            <a:endParaRPr lang="en-US"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4</a:t>
            </a:fld>
            <a:endParaRPr lang="en-US" altLang="en-US"/>
          </a:p>
        </p:txBody>
      </p:sp>
    </p:spTree>
    <p:extLst>
      <p:ext uri="{BB962C8B-B14F-4D97-AF65-F5344CB8AC3E}">
        <p14:creationId xmlns:p14="http://schemas.microsoft.com/office/powerpoint/2010/main" val="2084759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752600"/>
          </a:xfrm>
        </p:spPr>
        <p:txBody>
          <a:bodyPr/>
          <a:lstStyle/>
          <a:p>
            <a:r>
              <a:rPr lang="en-US" dirty="0" smtClean="0">
                <a:latin typeface="Times New Roman" panose="02020603050405020304" pitchFamily="18" charset="0"/>
                <a:cs typeface="Times New Roman" panose="02020603050405020304" pitchFamily="18" charset="0"/>
              </a:rPr>
              <a:t>Flight Training Chapter 33 (</a:t>
            </a:r>
            <a:r>
              <a:rPr lang="en-US" dirty="0" err="1" smtClean="0">
                <a:latin typeface="Times New Roman" panose="02020603050405020304" pitchFamily="18" charset="0"/>
                <a:cs typeface="Times New Roman" panose="02020603050405020304" pitchFamily="18" charset="0"/>
              </a:rPr>
              <a:t>cont</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52600"/>
            <a:ext cx="8229600" cy="4821238"/>
          </a:xfrm>
        </p:spPr>
        <p:txBody>
          <a:bodyPr/>
          <a:lstStyle/>
          <a:p>
            <a:pPr marL="109537" indent="0">
              <a:buNone/>
            </a:pPr>
            <a:r>
              <a:rPr lang="en-US" dirty="0" smtClean="0">
                <a:solidFill>
                  <a:schemeClr val="accent1">
                    <a:lumMod val="50000"/>
                  </a:schemeClr>
                </a:solidFill>
                <a:latin typeface="Times New Roman" panose="02020603050405020304" pitchFamily="18" charset="0"/>
                <a:cs typeface="Times New Roman" panose="02020603050405020304" pitchFamily="18" charset="0"/>
              </a:rPr>
              <a:t>Student pursuing Flight Training at a “stand alone” flight school</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Benefits are capped at the annual rate of $13,526.81.</a:t>
            </a:r>
          </a:p>
          <a:p>
            <a:endParaRPr lang="en-US" dirty="0">
              <a:solidFill>
                <a:schemeClr val="accent1">
                  <a:lumMod val="50000"/>
                </a:schemeClr>
              </a:solidFill>
              <a:latin typeface="Times New Roman" panose="02020603050405020304" pitchFamily="18" charset="0"/>
              <a:cs typeface="Times New Roman" panose="02020603050405020304" pitchFamily="18" charset="0"/>
            </a:endParaRPr>
          </a:p>
          <a:p>
            <a:pPr marL="109537" indent="0">
              <a:buNone/>
            </a:pPr>
            <a:r>
              <a:rPr lang="en-US" sz="4000" dirty="0" smtClean="0">
                <a:solidFill>
                  <a:schemeClr val="accent1">
                    <a:lumMod val="50000"/>
                  </a:schemeClr>
                </a:solidFill>
                <a:latin typeface="Times New Roman" panose="02020603050405020304" pitchFamily="18" charset="0"/>
                <a:cs typeface="Times New Roman" panose="02020603050405020304" pitchFamily="18" charset="0"/>
              </a:rPr>
              <a:t>Flight Training Under Chapter 30:</a:t>
            </a:r>
          </a:p>
          <a:p>
            <a:r>
              <a:rPr lang="en-US" dirty="0" smtClean="0">
                <a:solidFill>
                  <a:schemeClr val="accent1">
                    <a:lumMod val="50000"/>
                  </a:schemeClr>
                </a:solidFill>
                <a:latin typeface="Times New Roman" panose="02020603050405020304" pitchFamily="18" charset="0"/>
                <a:cs typeface="Times New Roman" panose="02020603050405020304" pitchFamily="18" charset="0"/>
              </a:rPr>
              <a:t>Benefits are paid at the rate of 60% of approved charges</a:t>
            </a:r>
          </a:p>
          <a:p>
            <a:r>
              <a:rPr lang="en-US" dirty="0">
                <a:solidFill>
                  <a:schemeClr val="accent1">
                    <a:lumMod val="50000"/>
                  </a:schemeClr>
                </a:solidFill>
                <a:latin typeface="Times New Roman" panose="02020603050405020304" pitchFamily="18" charset="0"/>
                <a:cs typeface="Times New Roman" panose="02020603050405020304" pitchFamily="18" charset="0"/>
              </a:rPr>
              <a:t>Entitlement charged at the rate of one month for each $</a:t>
            </a:r>
            <a:r>
              <a:rPr lang="en-US" dirty="0" smtClean="0">
                <a:solidFill>
                  <a:schemeClr val="accent1">
                    <a:lumMod val="50000"/>
                  </a:schemeClr>
                </a:solidFill>
                <a:latin typeface="Times New Roman" panose="02020603050405020304" pitchFamily="18" charset="0"/>
                <a:cs typeface="Times New Roman" panose="02020603050405020304" pitchFamily="18" charset="0"/>
              </a:rPr>
              <a:t>1,619.00 </a:t>
            </a:r>
            <a:r>
              <a:rPr lang="en-US" dirty="0">
                <a:solidFill>
                  <a:schemeClr val="accent1">
                    <a:lumMod val="50000"/>
                  </a:schemeClr>
                </a:solidFill>
                <a:latin typeface="Times New Roman" panose="02020603050405020304" pitchFamily="18" charset="0"/>
                <a:cs typeface="Times New Roman" panose="02020603050405020304" pitchFamily="18" charset="0"/>
              </a:rPr>
              <a:t>paid.</a:t>
            </a:r>
            <a:endParaRPr lang="en-US" dirty="0" smtClean="0">
              <a:solidFill>
                <a:schemeClr val="accent1">
                  <a:lumMod val="50000"/>
                </a:schemeClr>
              </a:solidFill>
              <a:latin typeface="Times New Roman" panose="02020603050405020304" pitchFamily="18" charset="0"/>
              <a:cs typeface="Times New Roman" panose="02020603050405020304" pitchFamily="18" charset="0"/>
            </a:endParaRPr>
          </a:p>
          <a:p>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40</a:t>
            </a:fld>
            <a:endParaRPr lang="en-US" altLang="en-US"/>
          </a:p>
        </p:txBody>
      </p:sp>
    </p:spTree>
    <p:extLst>
      <p:ext uri="{BB962C8B-B14F-4D97-AF65-F5344CB8AC3E}">
        <p14:creationId xmlns:p14="http://schemas.microsoft.com/office/powerpoint/2010/main" val="33797663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524000"/>
          </a:xfrm>
        </p:spPr>
        <p:txBody>
          <a:bodyPr/>
          <a:lstStyle/>
          <a:p>
            <a:r>
              <a:rPr lang="en-US" sz="3600" dirty="0" smtClean="0">
                <a:latin typeface="Times New Roman" panose="02020603050405020304" pitchFamily="18" charset="0"/>
                <a:cs typeface="Times New Roman" panose="02020603050405020304" pitchFamily="18" charset="0"/>
              </a:rPr>
              <a:t>State Approving Agencies and the VA</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905000"/>
            <a:ext cx="8229600" cy="4668838"/>
          </a:xfrm>
        </p:spPr>
        <p:txBody>
          <a:bodyPr/>
          <a:lstStyle/>
          <a:p>
            <a:r>
              <a:rPr lang="en-US" sz="2600" dirty="0">
                <a:latin typeface="Times New Roman" panose="02020603050405020304" pitchFamily="18" charset="0"/>
                <a:cs typeface="Times New Roman" panose="02020603050405020304" pitchFamily="18" charset="0"/>
              </a:rPr>
              <a:t>State Approving Agencies (SAAs) are responsible for the review, evaluation, approval and oversight of schools and training facilities to ensure state and federal criteria are met for veterans and other eligible persons using VA Education Benefits.</a:t>
            </a:r>
          </a:p>
          <a:p>
            <a:r>
              <a:rPr lang="en-US" sz="2600" dirty="0">
                <a:latin typeface="Times New Roman" panose="02020603050405020304" pitchFamily="18" charset="0"/>
                <a:cs typeface="Times New Roman" panose="02020603050405020304" pitchFamily="18" charset="0"/>
              </a:rPr>
              <a:t>SAA assist the Department of Veterans affairs in preventing fraud, waste and abuse in the administration of the GI Bill®.</a:t>
            </a:r>
          </a:p>
          <a:p>
            <a:r>
              <a:rPr lang="en-US" sz="2600" dirty="0">
                <a:latin typeface="Times New Roman" panose="02020603050405020304" pitchFamily="18" charset="0"/>
                <a:cs typeface="Times New Roman" panose="02020603050405020304" pitchFamily="18" charset="0"/>
              </a:rPr>
              <a:t>SAAs also provide technical assist and outreach to veterans as well as schools/training facilities in Washington State</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41</a:t>
            </a:fld>
            <a:endParaRPr lang="en-US" altLang="en-US"/>
          </a:p>
        </p:txBody>
      </p:sp>
    </p:spTree>
    <p:extLst>
      <p:ext uri="{BB962C8B-B14F-4D97-AF65-F5344CB8AC3E}">
        <p14:creationId xmlns:p14="http://schemas.microsoft.com/office/powerpoint/2010/main" val="13428020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State Approving Agencies (cont.)</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There are two State Approving Agencies in Washington </a:t>
            </a:r>
            <a:r>
              <a:rPr lang="en-US" dirty="0" smtClean="0">
                <a:latin typeface="Times New Roman" panose="02020603050405020304" pitchFamily="18" charset="0"/>
                <a:cs typeface="Times New Roman" panose="02020603050405020304" pitchFamily="18" charset="0"/>
              </a:rPr>
              <a:t>State: </a:t>
            </a:r>
          </a:p>
          <a:p>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Workforce  Training and Education Coordinating Board’s State Approving </a:t>
            </a:r>
            <a:r>
              <a:rPr lang="en-US" dirty="0" smtClean="0">
                <a:latin typeface="Times New Roman" panose="02020603050405020304" pitchFamily="18" charset="0"/>
                <a:cs typeface="Times New Roman" panose="02020603050405020304" pitchFamily="18" charset="0"/>
              </a:rPr>
              <a:t>Agency</a:t>
            </a:r>
          </a:p>
          <a:p>
            <a:r>
              <a:rPr lang="en-US" dirty="0" smtClean="0">
                <a:latin typeface="Times New Roman" panose="02020603050405020304" pitchFamily="18" charset="0"/>
                <a:cs typeface="Times New Roman" panose="02020603050405020304" pitchFamily="18" charset="0"/>
              </a:rPr>
              <a:t>Washington </a:t>
            </a:r>
            <a:r>
              <a:rPr lang="en-US" dirty="0">
                <a:latin typeface="Times New Roman" panose="02020603050405020304" pitchFamily="18" charset="0"/>
                <a:cs typeface="Times New Roman" panose="02020603050405020304" pitchFamily="18" charset="0"/>
              </a:rPr>
              <a:t>Student Achievement Council’s State Approving </a:t>
            </a:r>
            <a:r>
              <a:rPr lang="en-US" dirty="0" smtClean="0">
                <a:latin typeface="Times New Roman" panose="02020603050405020304" pitchFamily="18" charset="0"/>
                <a:cs typeface="Times New Roman" panose="02020603050405020304" pitchFamily="18" charset="0"/>
              </a:rPr>
              <a:t>Agency</a:t>
            </a:r>
            <a:endParaRPr lang="en-US" dirty="0">
              <a:latin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16F90B9C-DC56-4F03-8667-5FC2E38D8A33}" type="slidenum">
              <a:rPr lang="en-US" altLang="en-US" smtClean="0"/>
              <a:pPr>
                <a:defRPr/>
              </a:pPr>
              <a:t>42</a:t>
            </a:fld>
            <a:endParaRPr lang="en-US" altLang="en-US"/>
          </a:p>
        </p:txBody>
      </p:sp>
    </p:spTree>
    <p:extLst>
      <p:ext uri="{BB962C8B-B14F-4D97-AF65-F5344CB8AC3E}">
        <p14:creationId xmlns:p14="http://schemas.microsoft.com/office/powerpoint/2010/main" val="2999369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Placeholder 3"/>
          <p:cNvSpPr>
            <a:spLocks noGrp="1"/>
          </p:cNvSpPr>
          <p:nvPr>
            <p:ph type="body" idx="2"/>
          </p:nvPr>
        </p:nvSpPr>
        <p:spPr>
          <a:xfrm>
            <a:off x="4495800" y="4800600"/>
            <a:ext cx="4240213" cy="1827213"/>
          </a:xfrm>
        </p:spPr>
        <p:txBody>
          <a:bodyPr/>
          <a:lstStyle/>
          <a:p>
            <a:pPr marL="7938" eaLnBrk="1" hangingPunct="1">
              <a:defRPr/>
            </a:pPr>
            <a:r>
              <a:rPr lang="en-US" altLang="en-US" sz="3600" b="1" dirty="0" smtClean="0">
                <a:solidFill>
                  <a:schemeClr val="accent1">
                    <a:lumMod val="75000"/>
                  </a:schemeClr>
                </a:solidFill>
                <a:latin typeface="Times New Roman" panose="02020603050405020304" pitchFamily="18" charset="0"/>
                <a:cs typeface="Times New Roman" panose="02020603050405020304" pitchFamily="18" charset="0"/>
              </a:rPr>
              <a:t>Questions ????</a:t>
            </a:r>
          </a:p>
          <a:p>
            <a:pPr marL="7938" eaLnBrk="1" hangingPunct="1">
              <a:defRPr/>
            </a:pPr>
            <a:r>
              <a:rPr lang="en-US" altLang="en-US" sz="2800" b="1" dirty="0" smtClean="0">
                <a:solidFill>
                  <a:schemeClr val="accent1">
                    <a:lumMod val="75000"/>
                  </a:schemeClr>
                </a:solidFill>
                <a:latin typeface="Times New Roman" panose="02020603050405020304" pitchFamily="18" charset="0"/>
                <a:cs typeface="Times New Roman" panose="02020603050405020304" pitchFamily="18" charset="0"/>
              </a:rPr>
              <a:t>Laura Bach</a:t>
            </a:r>
          </a:p>
          <a:p>
            <a:pPr marL="7938" eaLnBrk="1" hangingPunct="1">
              <a:defRPr/>
            </a:pPr>
            <a:r>
              <a:rPr lang="en-US" altLang="en-US" sz="2800" b="1" dirty="0" smtClean="0">
                <a:solidFill>
                  <a:schemeClr val="accent1">
                    <a:lumMod val="75000"/>
                  </a:schemeClr>
                </a:solidFill>
                <a:latin typeface="Times New Roman" panose="02020603050405020304" pitchFamily="18" charset="0"/>
                <a:cs typeface="Times New Roman" panose="02020603050405020304" pitchFamily="18" charset="0"/>
              </a:rPr>
              <a:t>360-753-7821</a:t>
            </a:r>
          </a:p>
          <a:p>
            <a:pPr marL="7938" eaLnBrk="1" hangingPunct="1">
              <a:defRPr/>
            </a:pPr>
            <a:r>
              <a:rPr lang="en-US" altLang="en-US" sz="2800" b="1" dirty="0" smtClean="0">
                <a:solidFill>
                  <a:schemeClr val="accent1">
                    <a:lumMod val="75000"/>
                  </a:schemeClr>
                </a:solidFill>
                <a:latin typeface="Times New Roman" panose="02020603050405020304" pitchFamily="18" charset="0"/>
                <a:cs typeface="Times New Roman" panose="02020603050405020304" pitchFamily="18" charset="0"/>
              </a:rPr>
              <a:t>laurab@wsac.wa.gov</a:t>
            </a:r>
          </a:p>
        </p:txBody>
      </p:sp>
      <p:pic>
        <p:nvPicPr>
          <p:cNvPr id="6553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57150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57200"/>
            <a:ext cx="8229600" cy="1066800"/>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References</a:t>
            </a:r>
          </a:p>
        </p:txBody>
      </p:sp>
      <p:sp>
        <p:nvSpPr>
          <p:cNvPr id="55299" name="Rectangle 3"/>
          <p:cNvSpPr>
            <a:spLocks noGrp="1" noChangeArrowheads="1"/>
          </p:cNvSpPr>
          <p:nvPr>
            <p:ph idx="1"/>
          </p:nvPr>
        </p:nvSpPr>
        <p:spPr>
          <a:xfrm>
            <a:off x="457200" y="1219200"/>
            <a:ext cx="8229600" cy="5486400"/>
          </a:xfrm>
        </p:spPr>
        <p:txBody>
          <a:bodyPr/>
          <a:lstStyle/>
          <a:p>
            <a:pPr eaLnBrk="1" hangingPunct="1"/>
            <a:r>
              <a:rPr lang="en-US" altLang="en-US" sz="1400" dirty="0" smtClean="0">
                <a:solidFill>
                  <a:srgbClr val="000066"/>
                </a:solidFill>
              </a:rPr>
              <a:t>GI Bill®  Website</a:t>
            </a:r>
          </a:p>
          <a:p>
            <a:pPr lvl="1" eaLnBrk="1" hangingPunct="1">
              <a:buClr>
                <a:srgbClr val="002060"/>
              </a:buClr>
            </a:pPr>
            <a:r>
              <a:rPr lang="en-US" altLang="en-US" sz="1400" dirty="0" smtClean="0">
                <a:solidFill>
                  <a:schemeClr val="tx1"/>
                </a:solidFill>
                <a:hlinkClick r:id="rId3"/>
              </a:rPr>
              <a:t>www.gibill.va.gov</a:t>
            </a:r>
            <a:endParaRPr lang="en-US" altLang="en-US" sz="1400" dirty="0" smtClean="0">
              <a:solidFill>
                <a:schemeClr val="tx1"/>
              </a:solidFill>
            </a:endParaRPr>
          </a:p>
          <a:p>
            <a:pPr lvl="2" eaLnBrk="1" hangingPunct="1"/>
            <a:r>
              <a:rPr lang="en-US" altLang="en-US" sz="1400" dirty="0" smtClean="0">
                <a:solidFill>
                  <a:srgbClr val="002060"/>
                </a:solidFill>
              </a:rPr>
              <a:t>Sign up for FAQ updates!</a:t>
            </a:r>
          </a:p>
          <a:p>
            <a:pPr lvl="2" eaLnBrk="1" hangingPunct="1"/>
            <a:r>
              <a:rPr lang="en-US" altLang="en-US" sz="1400" dirty="0" smtClean="0">
                <a:solidFill>
                  <a:srgbClr val="002060"/>
                </a:solidFill>
              </a:rPr>
              <a:t>Sign up for RSS feeds to be notified of any change on web page (</a:t>
            </a:r>
            <a:r>
              <a:rPr lang="en-US" altLang="en-US" sz="1400" dirty="0" smtClean="0">
                <a:solidFill>
                  <a:srgbClr val="FF6600"/>
                </a:solidFill>
              </a:rPr>
              <a:t>orange</a:t>
            </a:r>
            <a:r>
              <a:rPr lang="en-US" altLang="en-US" sz="1400" dirty="0" smtClean="0">
                <a:solidFill>
                  <a:srgbClr val="002060"/>
                </a:solidFill>
              </a:rPr>
              <a:t> block on page that says </a:t>
            </a:r>
            <a:r>
              <a:rPr lang="en-US" altLang="en-US" sz="1400" dirty="0" smtClean="0">
                <a:solidFill>
                  <a:srgbClr val="FF6600"/>
                </a:solidFill>
              </a:rPr>
              <a:t>RSS</a:t>
            </a:r>
            <a:r>
              <a:rPr lang="en-US" altLang="en-US" sz="1400" dirty="0" smtClean="0">
                <a:solidFill>
                  <a:srgbClr val="002060"/>
                </a:solidFill>
              </a:rPr>
              <a:t>) </a:t>
            </a:r>
          </a:p>
          <a:p>
            <a:pPr lvl="2" eaLnBrk="1" hangingPunct="1"/>
            <a:endParaRPr lang="en-US" altLang="en-US" sz="1400" dirty="0" smtClean="0">
              <a:solidFill>
                <a:srgbClr val="002060"/>
              </a:solidFill>
            </a:endParaRPr>
          </a:p>
          <a:p>
            <a:pPr eaLnBrk="1" hangingPunct="1"/>
            <a:r>
              <a:rPr lang="en-US" altLang="en-US" sz="1400" dirty="0" smtClean="0">
                <a:solidFill>
                  <a:srgbClr val="002060"/>
                </a:solidFill>
              </a:rPr>
              <a:t>Ask a Question</a:t>
            </a:r>
          </a:p>
          <a:p>
            <a:pPr lvl="1" eaLnBrk="1" hangingPunct="1"/>
            <a:r>
              <a:rPr lang="en-US" altLang="en-US" sz="1400" dirty="0" smtClean="0">
                <a:solidFill>
                  <a:srgbClr val="002060"/>
                </a:solidFill>
                <a:hlinkClick r:id="rId4"/>
              </a:rPr>
              <a:t>https://gibill.custhelp.com/app/utils/login_form/redirect/ask</a:t>
            </a:r>
            <a:endParaRPr lang="en-US" altLang="en-US" sz="1400" dirty="0" smtClean="0">
              <a:solidFill>
                <a:srgbClr val="002060"/>
              </a:solidFill>
            </a:endParaRPr>
          </a:p>
          <a:p>
            <a:pPr lvl="1" eaLnBrk="1" hangingPunct="1"/>
            <a:r>
              <a:rPr lang="en-US" altLang="en-US" sz="1400" dirty="0" smtClean="0">
                <a:solidFill>
                  <a:srgbClr val="002060"/>
                </a:solidFill>
              </a:rPr>
              <a:t>Use this link to securely correspond with the VA regarding any question you have pertaining to the GI Bill® . </a:t>
            </a:r>
          </a:p>
          <a:p>
            <a:pPr lvl="1" eaLnBrk="1" hangingPunct="1"/>
            <a:r>
              <a:rPr lang="en-US" altLang="en-US" sz="1400" dirty="0" smtClean="0">
                <a:solidFill>
                  <a:srgbClr val="002060"/>
                </a:solidFill>
              </a:rPr>
              <a:t>This is an excellent tool for you to use, and documents your correspondence.</a:t>
            </a:r>
          </a:p>
          <a:p>
            <a:pPr lvl="1" eaLnBrk="1" hangingPunct="1"/>
            <a:endParaRPr lang="en-US" altLang="en-US" sz="1400" dirty="0" smtClean="0">
              <a:solidFill>
                <a:srgbClr val="002060"/>
              </a:solidFill>
            </a:endParaRPr>
          </a:p>
          <a:p>
            <a:pPr eaLnBrk="1" hangingPunct="1"/>
            <a:r>
              <a:rPr lang="en-US" altLang="en-US" sz="1400" dirty="0" smtClean="0">
                <a:solidFill>
                  <a:srgbClr val="002060"/>
                </a:solidFill>
              </a:rPr>
              <a:t>GI Bill®  Call Center (VA staffed)</a:t>
            </a:r>
          </a:p>
          <a:p>
            <a:pPr lvl="1" eaLnBrk="1" hangingPunct="1">
              <a:buClr>
                <a:srgbClr val="002060"/>
              </a:buClr>
            </a:pPr>
            <a:r>
              <a:rPr lang="en-US" altLang="en-US" sz="1400" dirty="0" smtClean="0">
                <a:solidFill>
                  <a:srgbClr val="002060"/>
                </a:solidFill>
              </a:rPr>
              <a:t> 1-888-GIBILL-1</a:t>
            </a:r>
          </a:p>
          <a:p>
            <a:pPr lvl="1" eaLnBrk="1" hangingPunct="1">
              <a:buClr>
                <a:srgbClr val="002060"/>
              </a:buClr>
            </a:pPr>
            <a:endParaRPr lang="en-US" altLang="en-US" sz="1400" dirty="0" smtClean="0">
              <a:solidFill>
                <a:srgbClr val="002060"/>
              </a:solidFill>
            </a:endParaRPr>
          </a:p>
          <a:p>
            <a:pPr eaLnBrk="1" hangingPunct="1"/>
            <a:r>
              <a:rPr lang="en-US" altLang="en-US" sz="1400" dirty="0" smtClean="0">
                <a:solidFill>
                  <a:srgbClr val="002060"/>
                </a:solidFill>
              </a:rPr>
              <a:t>Yellow Ribbon Mailbox</a:t>
            </a:r>
          </a:p>
          <a:p>
            <a:pPr lvl="1" eaLnBrk="1" hangingPunct="1"/>
            <a:r>
              <a:rPr lang="en-US" altLang="en-US" sz="1400" dirty="0" smtClean="0">
                <a:solidFill>
                  <a:srgbClr val="002060"/>
                </a:solidFill>
              </a:rPr>
              <a:t> </a:t>
            </a:r>
            <a:r>
              <a:rPr lang="en-US" altLang="en-US" sz="1400" dirty="0" smtClean="0">
                <a:solidFill>
                  <a:srgbClr val="002060"/>
                </a:solidFill>
                <a:hlinkClick r:id="rId5"/>
              </a:rPr>
              <a:t>yellow.ribbon@va.gov</a:t>
            </a:r>
            <a:endParaRPr lang="en-US" altLang="en-US" sz="1400" dirty="0" smtClean="0">
              <a:solidFill>
                <a:srgbClr val="002060"/>
              </a:solidFill>
            </a:endParaRPr>
          </a:p>
          <a:p>
            <a:pPr lvl="1" eaLnBrk="1" hangingPunct="1"/>
            <a:endParaRPr lang="en-US" altLang="en-US" sz="1400" dirty="0" smtClean="0">
              <a:solidFill>
                <a:srgbClr val="002060"/>
              </a:solidFill>
            </a:endParaRPr>
          </a:p>
          <a:p>
            <a:pPr marL="404812" indent="-285750" eaLnBrk="1" hangingPunct="1"/>
            <a:r>
              <a:rPr lang="en-US" altLang="en-US" sz="1400" dirty="0" smtClean="0">
                <a:solidFill>
                  <a:srgbClr val="002060"/>
                </a:solidFill>
              </a:rPr>
              <a:t>Section 702 info</a:t>
            </a:r>
          </a:p>
          <a:p>
            <a:pPr marL="676275" lvl="2" indent="0" eaLnBrk="1" hangingPunct="1">
              <a:buNone/>
            </a:pPr>
            <a:r>
              <a:rPr lang="en-US" altLang="en-US" sz="1400" dirty="0">
                <a:solidFill>
                  <a:srgbClr val="002060"/>
                </a:solidFill>
                <a:hlinkClick r:id="rId6"/>
              </a:rPr>
              <a:t>http://</a:t>
            </a:r>
            <a:r>
              <a:rPr lang="en-US" altLang="en-US" sz="1400" dirty="0" smtClean="0">
                <a:solidFill>
                  <a:srgbClr val="002060"/>
                </a:solidFill>
                <a:hlinkClick r:id="rId6"/>
              </a:rPr>
              <a:t>benefits.va.gov/gibill/702.asp</a:t>
            </a:r>
            <a:endParaRPr lang="en-US" altLang="en-US" sz="1400" dirty="0" smtClean="0">
              <a:solidFill>
                <a:srgbClr val="002060"/>
              </a:solidFill>
            </a:endParaRPr>
          </a:p>
          <a:p>
            <a:pPr marL="676275" lvl="2" indent="0" eaLnBrk="1" hangingPunct="1">
              <a:buNone/>
            </a:pPr>
            <a:endParaRPr lang="en-US" altLang="en-US" sz="1400" dirty="0">
              <a:solidFill>
                <a:srgbClr val="002060"/>
              </a:solidFill>
            </a:endParaRPr>
          </a:p>
          <a:p>
            <a:pPr marL="676275" lvl="2" indent="0" eaLnBrk="1" hangingPunct="1">
              <a:buNone/>
            </a:pPr>
            <a:endParaRPr lang="en-US" altLang="en-US" sz="1400" dirty="0" smtClean="0">
              <a:solidFill>
                <a:srgbClr val="002060"/>
              </a:solidFill>
            </a:endParaRPr>
          </a:p>
        </p:txBody>
      </p:sp>
      <p:sp>
        <p:nvSpPr>
          <p:cNvPr id="55300"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B0B1260B-83A9-4E75-83BB-420BDD0819D0}" type="slidenum">
              <a:rPr lang="en-US" altLang="en-US" sz="1800" smtClean="0">
                <a:solidFill>
                  <a:srgbClr val="FFFFFF"/>
                </a:solidFill>
                <a:latin typeface="Bookman Old Style" panose="02050604050505020204" pitchFamily="18" charset="0"/>
              </a:rPr>
              <a:pPr>
                <a:spcBef>
                  <a:spcPct val="0"/>
                </a:spcBef>
                <a:buClrTx/>
                <a:buFontTx/>
                <a:buNone/>
              </a:pPr>
              <a:t>44</a:t>
            </a:fld>
            <a:endParaRPr lang="en-US" altLang="en-US" sz="1800" smtClean="0">
              <a:solidFill>
                <a:srgbClr val="FFFFFF"/>
              </a:solidFill>
              <a:latin typeface="Bookman Old Style" panose="02050604050505020204" pitchFamily="18" charset="0"/>
            </a:endParaRPr>
          </a:p>
        </p:txBody>
      </p:sp>
      <p:sp>
        <p:nvSpPr>
          <p:cNvPr id="4"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F5023550-7EC1-43E4-9723-E78F6265F5D1}"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44</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Tree>
    <p:extLst>
      <p:ext uri="{BB962C8B-B14F-4D97-AF65-F5344CB8AC3E}">
        <p14:creationId xmlns:p14="http://schemas.microsoft.com/office/powerpoint/2010/main" val="7871237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4" name="Rectangle 1026"/>
          <p:cNvSpPr>
            <a:spLocks noGrp="1" noChangeArrowheads="1"/>
          </p:cNvSpPr>
          <p:nvPr>
            <p:ph type="title"/>
          </p:nvPr>
        </p:nvSpPr>
        <p:spPr>
          <a:xfrm>
            <a:off x="685800" y="914400"/>
            <a:ext cx="7162800" cy="654050"/>
          </a:xfrm>
        </p:spPr>
        <p:txBody>
          <a:bodyPr>
            <a:normAutofit fontScale="90000"/>
          </a:bodyPr>
          <a:lstStyle/>
          <a:p>
            <a:pPr eaLnBrk="1" fontAlgn="auto" hangingPunct="1">
              <a:spcAft>
                <a:spcPts val="0"/>
              </a:spcAft>
              <a:defRPr/>
            </a:pPr>
            <a:r>
              <a:rPr lang="en-US" dirty="0" smtClean="0">
                <a:latin typeface="Times New Roman" panose="02020603050405020304" pitchFamily="18" charset="0"/>
                <a:cs typeface="Times New Roman" panose="02020603050405020304" pitchFamily="18" charset="0"/>
              </a:rPr>
              <a:t>Post-9/11 GI Bill® Eligibility</a:t>
            </a:r>
          </a:p>
        </p:txBody>
      </p:sp>
      <p:sp>
        <p:nvSpPr>
          <p:cNvPr id="12291"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1D242C48-A76C-47BA-BA19-566AEF5387BE}" type="slidenum">
              <a:rPr lang="en-US" altLang="en-US" sz="1800" smtClean="0">
                <a:solidFill>
                  <a:srgbClr val="FFFFFF"/>
                </a:solidFill>
                <a:latin typeface="Bookman Old Style" panose="02050604050505020204" pitchFamily="18" charset="0"/>
              </a:rPr>
              <a:pPr>
                <a:spcBef>
                  <a:spcPct val="0"/>
                </a:spcBef>
                <a:buClrTx/>
                <a:buFontTx/>
                <a:buNone/>
              </a:pPr>
              <a:t>5</a:t>
            </a:fld>
            <a:endParaRPr lang="en-US" altLang="en-US" sz="1800" smtClean="0">
              <a:solidFill>
                <a:srgbClr val="FFFFFF"/>
              </a:solidFill>
              <a:latin typeface="Bookman Old Style" panose="02050604050505020204" pitchFamily="18" charset="0"/>
            </a:endParaRPr>
          </a:p>
        </p:txBody>
      </p:sp>
      <p:sp>
        <p:nvSpPr>
          <p:cNvPr id="6" name="Slide Number Placeholder 2"/>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FF4BD001-AB66-48EC-A2E4-2385B24815F9}"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5</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
        <p:nvSpPr>
          <p:cNvPr id="12293" name="Rectangle 1027"/>
          <p:cNvSpPr>
            <a:spLocks noChangeArrowheads="1"/>
          </p:cNvSpPr>
          <p:nvPr/>
        </p:nvSpPr>
        <p:spPr bwMode="auto">
          <a:xfrm>
            <a:off x="2190750" y="1468438"/>
            <a:ext cx="685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12294" name="Rectangle 1028"/>
          <p:cNvSpPr>
            <a:spLocks noChangeArrowheads="1"/>
          </p:cNvSpPr>
          <p:nvPr/>
        </p:nvSpPr>
        <p:spPr bwMode="auto">
          <a:xfrm>
            <a:off x="3790950" y="2003425"/>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12295" name="Rectangle 1029"/>
          <p:cNvSpPr>
            <a:spLocks noChangeArrowheads="1"/>
          </p:cNvSpPr>
          <p:nvPr/>
        </p:nvSpPr>
        <p:spPr bwMode="auto">
          <a:xfrm>
            <a:off x="1066800" y="2133600"/>
            <a:ext cx="7467600" cy="442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nSpc>
                <a:spcPct val="90000"/>
              </a:lnSpc>
              <a:spcBef>
                <a:spcPct val="20000"/>
              </a:spcBef>
              <a:buClr>
                <a:srgbClr val="CC0000"/>
              </a:buClr>
              <a:buFont typeface="Wingdings" panose="05000000000000000000" pitchFamily="2" charset="2"/>
              <a:buNone/>
            </a:pPr>
            <a:r>
              <a:rPr lang="en-US" altLang="en-US" dirty="0">
                <a:solidFill>
                  <a:srgbClr val="002060"/>
                </a:solidFill>
                <a:latin typeface="Times New Roman" panose="02020603050405020304" pitchFamily="18" charset="0"/>
                <a:cs typeface="Times New Roman" panose="02020603050405020304" pitchFamily="18" charset="0"/>
              </a:rPr>
              <a:t>An individual who served on active duty after 09/10/01 may be eligible for the Post-9/11 GI </a:t>
            </a:r>
            <a:r>
              <a:rPr lang="en-US" altLang="en-US" dirty="0" smtClean="0">
                <a:solidFill>
                  <a:srgbClr val="002060"/>
                </a:solidFill>
                <a:latin typeface="Times New Roman" panose="02020603050405020304" pitchFamily="18" charset="0"/>
                <a:cs typeface="Times New Roman" panose="02020603050405020304" pitchFamily="18" charset="0"/>
              </a:rPr>
              <a:t>Bill® </a:t>
            </a:r>
            <a:r>
              <a:rPr lang="en-US" altLang="en-US" dirty="0">
                <a:solidFill>
                  <a:srgbClr val="002060"/>
                </a:solidFill>
                <a:latin typeface="Times New Roman" panose="02020603050405020304" pitchFamily="18" charset="0"/>
                <a:cs typeface="Times New Roman" panose="02020603050405020304" pitchFamily="18" charset="0"/>
              </a:rPr>
              <a:t>if the individual—</a:t>
            </a:r>
          </a:p>
          <a:p>
            <a:pPr lvl="1">
              <a:lnSpc>
                <a:spcPct val="90000"/>
              </a:lnSpc>
              <a:spcBef>
                <a:spcPct val="50000"/>
              </a:spcBef>
              <a:buClr>
                <a:srgbClr val="CC0000"/>
              </a:buClr>
              <a:buFont typeface="Wingdings" panose="05000000000000000000" pitchFamily="2" charset="2"/>
              <a:buChar char="§"/>
            </a:pPr>
            <a:r>
              <a:rPr lang="en-US" altLang="en-US" sz="2800" dirty="0">
                <a:solidFill>
                  <a:srgbClr val="002060"/>
                </a:solidFill>
                <a:latin typeface="Times New Roman" panose="02020603050405020304" pitchFamily="18" charset="0"/>
                <a:cs typeface="Times New Roman" panose="02020603050405020304" pitchFamily="18" charset="0"/>
              </a:rPr>
              <a:t>Served for an aggregate period of at least 90 days.</a:t>
            </a:r>
          </a:p>
          <a:p>
            <a:pPr>
              <a:lnSpc>
                <a:spcPct val="90000"/>
              </a:lnSpc>
              <a:spcBef>
                <a:spcPct val="20000"/>
              </a:spcBef>
              <a:buClr>
                <a:srgbClr val="CC0000"/>
              </a:buClr>
              <a:buFont typeface="Wingdings" panose="05000000000000000000" pitchFamily="2" charset="2"/>
              <a:buChar char="§"/>
            </a:pPr>
            <a:endParaRPr lang="en-US" altLang="en-US" dirty="0">
              <a:solidFill>
                <a:srgbClr val="002060"/>
              </a:solidFill>
              <a:latin typeface="Times New Roman" panose="02020603050405020304" pitchFamily="18" charset="0"/>
              <a:cs typeface="Times New Roman" panose="02020603050405020304" pitchFamily="18" charset="0"/>
            </a:endParaRPr>
          </a:p>
          <a:p>
            <a:pPr>
              <a:lnSpc>
                <a:spcPct val="90000"/>
              </a:lnSpc>
              <a:spcBef>
                <a:spcPct val="20000"/>
              </a:spcBef>
              <a:buClr>
                <a:srgbClr val="CC0000"/>
              </a:buClr>
              <a:buFont typeface="Wingdings" panose="05000000000000000000" pitchFamily="2" charset="2"/>
              <a:buNone/>
            </a:pPr>
            <a:r>
              <a:rPr lang="en-US" altLang="en-US" sz="2000" b="1" i="1" dirty="0">
                <a:solidFill>
                  <a:srgbClr val="002060"/>
                </a:solidFill>
                <a:latin typeface="Times New Roman" panose="02020603050405020304" pitchFamily="18" charset="0"/>
                <a:cs typeface="Times New Roman" panose="02020603050405020304" pitchFamily="18" charset="0"/>
              </a:rPr>
              <a:t>Exception:  </a:t>
            </a:r>
            <a:r>
              <a:rPr lang="en-US" altLang="en-US" sz="2000" i="1" dirty="0">
                <a:solidFill>
                  <a:srgbClr val="002060"/>
                </a:solidFill>
                <a:latin typeface="Times New Roman" panose="02020603050405020304" pitchFamily="18" charset="0"/>
                <a:cs typeface="Times New Roman" panose="02020603050405020304" pitchFamily="18" charset="0"/>
              </a:rPr>
              <a:t>An individual discharged due to a service-connected disability after serving at least 30 continuous days on active duty after 9/10/01, may also be eligible</a:t>
            </a:r>
            <a:r>
              <a:rPr lang="en-US" altLang="en-US" sz="2000" i="1" dirty="0">
                <a:solidFill>
                  <a:srgbClr val="002060"/>
                </a:solidFill>
                <a:latin typeface="Bookman Old Style" panose="02050604050505020204" pitchFamily="18" charset="0"/>
              </a:rPr>
              <a:t>.</a:t>
            </a:r>
          </a:p>
          <a:p>
            <a:pPr>
              <a:lnSpc>
                <a:spcPct val="90000"/>
              </a:lnSpc>
              <a:spcBef>
                <a:spcPct val="20000"/>
              </a:spcBef>
              <a:buClr>
                <a:srgbClr val="CC0000"/>
              </a:buClr>
              <a:buFont typeface="Wingdings" panose="05000000000000000000" pitchFamily="2" charset="2"/>
              <a:buChar char="§"/>
            </a:pPr>
            <a:endParaRPr lang="en-US" altLang="en-US" sz="2000" dirty="0">
              <a:solidFill>
                <a:srgbClr val="000066"/>
              </a:solidFill>
              <a:latin typeface="Bookman Old Style" panose="02050604050505020204" pitchFamily="18" charset="0"/>
            </a:endParaRPr>
          </a:p>
          <a:p>
            <a:pPr>
              <a:lnSpc>
                <a:spcPct val="90000"/>
              </a:lnSpc>
              <a:spcBef>
                <a:spcPct val="20000"/>
              </a:spcBef>
              <a:buClr>
                <a:srgbClr val="CC0000"/>
              </a:buClr>
              <a:buFont typeface="Wingdings" panose="05000000000000000000" pitchFamily="2" charset="2"/>
              <a:buChar char="§"/>
            </a:pPr>
            <a:endParaRPr lang="en-US" altLang="en-US" dirty="0">
              <a:solidFill>
                <a:srgbClr val="000066"/>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title"/>
          </p:nvPr>
        </p:nvSpPr>
        <p:spPr>
          <a:xfrm>
            <a:off x="609600" y="457200"/>
            <a:ext cx="6477000" cy="917575"/>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Eligibility Criteria</a:t>
            </a:r>
          </a:p>
        </p:txBody>
      </p:sp>
      <p:sp>
        <p:nvSpPr>
          <p:cNvPr id="14339"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79199E8B-2916-47F8-A848-E93012A3D272}" type="slidenum">
              <a:rPr lang="en-US" altLang="en-US" sz="1800" smtClean="0">
                <a:solidFill>
                  <a:srgbClr val="FFFFFF"/>
                </a:solidFill>
                <a:latin typeface="Bookman Old Style" panose="02050604050505020204" pitchFamily="18" charset="0"/>
              </a:rPr>
              <a:pPr>
                <a:spcBef>
                  <a:spcPct val="0"/>
                </a:spcBef>
                <a:buClrTx/>
                <a:buFontTx/>
                <a:buNone/>
              </a:pPr>
              <a:t>6</a:t>
            </a:fld>
            <a:endParaRPr lang="en-US" altLang="en-US" sz="1800" smtClean="0">
              <a:solidFill>
                <a:srgbClr val="FFFFFF"/>
              </a:solidFill>
              <a:latin typeface="Bookman Old Style" panose="02050604050505020204" pitchFamily="18" charset="0"/>
            </a:endParaRPr>
          </a:p>
        </p:txBody>
      </p:sp>
      <p:sp>
        <p:nvSpPr>
          <p:cNvPr id="57" name="Slide Number Placeholder 2"/>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88A457EF-3430-41B9-BB3F-F0D2CF340DA0}"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6</a:t>
            </a:fld>
            <a:r>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t> </a:t>
            </a:r>
          </a:p>
        </p:txBody>
      </p:sp>
      <p:sp>
        <p:nvSpPr>
          <p:cNvPr id="14341" name="Text Box 1082"/>
          <p:cNvSpPr txBox="1">
            <a:spLocks noChangeArrowheads="1"/>
          </p:cNvSpPr>
          <p:nvPr/>
        </p:nvSpPr>
        <p:spPr bwMode="auto">
          <a:xfrm>
            <a:off x="762000" y="6408738"/>
            <a:ext cx="6629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eaLnBrk="1" hangingPunct="1">
              <a:spcBef>
                <a:spcPct val="0"/>
              </a:spcBef>
              <a:buClrTx/>
              <a:buFontTx/>
              <a:buNone/>
            </a:pPr>
            <a:endParaRPr lang="en-US" altLang="en-US" sz="3200">
              <a:latin typeface="Bookman Old Style" panose="02050604050505020204" pitchFamily="18" charset="0"/>
            </a:endParaRPr>
          </a:p>
        </p:txBody>
      </p:sp>
      <p:sp>
        <p:nvSpPr>
          <p:cNvPr id="14342" name="Text Box 1083"/>
          <p:cNvSpPr txBox="1">
            <a:spLocks noChangeArrowheads="1"/>
          </p:cNvSpPr>
          <p:nvPr/>
        </p:nvSpPr>
        <p:spPr bwMode="auto">
          <a:xfrm>
            <a:off x="1828800" y="6018213"/>
            <a:ext cx="6443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eaLnBrk="1" hangingPunct="1">
              <a:spcBef>
                <a:spcPct val="0"/>
              </a:spcBef>
              <a:buClrTx/>
              <a:buFontTx/>
              <a:buNone/>
            </a:pPr>
            <a:r>
              <a:rPr lang="en-US" altLang="en-US" sz="1600">
                <a:solidFill>
                  <a:srgbClr val="002060"/>
                </a:solidFill>
                <a:latin typeface="Bookman Old Style" panose="02050604050505020204" pitchFamily="18" charset="0"/>
              </a:rPr>
              <a:t>*Excludes time in Basic Military Training and/or Skill Training</a:t>
            </a:r>
          </a:p>
        </p:txBody>
      </p:sp>
      <p:graphicFrame>
        <p:nvGraphicFramePr>
          <p:cNvPr id="19554" name="Group 1122"/>
          <p:cNvGraphicFramePr>
            <a:graphicFrameLocks noGrp="1"/>
          </p:cNvGraphicFramePr>
          <p:nvPr>
            <p:extLst>
              <p:ext uri="{D42A27DB-BD31-4B8C-83A1-F6EECF244321}">
                <p14:modId xmlns:p14="http://schemas.microsoft.com/office/powerpoint/2010/main" val="1477343589"/>
              </p:ext>
            </p:extLst>
          </p:nvPr>
        </p:nvGraphicFramePr>
        <p:xfrm>
          <a:off x="685800" y="1524000"/>
          <a:ext cx="6705600" cy="4300539"/>
        </p:xfrm>
        <a:graphic>
          <a:graphicData uri="http://schemas.openxmlformats.org/drawingml/2006/table">
            <a:tbl>
              <a:tblPr/>
              <a:tblGrid>
                <a:gridCol w="4759325">
                  <a:extLst>
                    <a:ext uri="{9D8B030D-6E8A-4147-A177-3AD203B41FA5}">
                      <a16:colId xmlns:a16="http://schemas.microsoft.com/office/drawing/2014/main" xmlns="" val="20000"/>
                    </a:ext>
                  </a:extLst>
                </a:gridCol>
                <a:gridCol w="1946275">
                  <a:extLst>
                    <a:ext uri="{9D8B030D-6E8A-4147-A177-3AD203B41FA5}">
                      <a16:colId xmlns:a16="http://schemas.microsoft.com/office/drawing/2014/main" xmlns="" val="20001"/>
                    </a:ext>
                  </a:extLst>
                </a:gridCol>
              </a:tblGrid>
              <a:tr h="73152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rPr>
                        <a:t>Service Requirements </a:t>
                      </a:r>
                      <a:endParaRPr kumimoji="0" lang="en-US" sz="1400" b="0"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rPr>
                        <a:t>(after  9/10/01 an individual must serve an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rPr>
                        <a:t>aggregate of)</a:t>
                      </a:r>
                      <a:endParaRPr kumimoji="0" lang="en-US" sz="1800" b="0" i="0" u="none" strike="noStrike" cap="none" normalizeH="0" baseline="0" dirty="0" smtClean="0">
                        <a:ln>
                          <a:noFill/>
                        </a:ln>
                        <a:solidFill>
                          <a:srgbClr val="00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66"/>
                          </a:solidFill>
                          <a:effectLst/>
                          <a:latin typeface="Times New Roman" panose="02020603050405020304" pitchFamily="18" charset="0"/>
                          <a:cs typeface="Times New Roman" panose="02020603050405020304" pitchFamily="18" charset="0"/>
                        </a:rPr>
                        <a:t>Payment Tiers Percentage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2672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least 36 months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5181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least 30 continuous days on active duty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(Must be discharged due to service-connected disability)</a:t>
                      </a:r>
                      <a:endParaRPr kumimoji="0" lang="en-US" sz="2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39738">
                <a:tc>
                  <a:txBody>
                    <a:bodyPr/>
                    <a:lstStyle/>
                    <a:p>
                      <a:pPr marL="0" marR="0" lvl="0" indent="0" algn="l" defTabSz="914400" rtl="0" eaLnBrk="0" fontAlgn="base" latinLnBrk="0" hangingPunct="0">
                        <a:lnSpc>
                          <a:spcPct val="100000"/>
                        </a:lnSpc>
                        <a:spcBef>
                          <a:spcPct val="1000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least 30 months, but less than 36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34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least 24 months, but less than 30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39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t>
                      </a:r>
                      <a:r>
                        <a:rPr kumimoji="0" lang="en-US" sz="1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At least 18 months, but less than 24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434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t>
                      </a:r>
                      <a:r>
                        <a:rPr kumimoji="0" lang="en-US" sz="1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At least 12 months, but less than 18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434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t>
                      </a:r>
                      <a:r>
                        <a:rPr kumimoji="0" lang="en-US" sz="1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At least 06 months, but less than 12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397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t>
                      </a:r>
                      <a:r>
                        <a:rPr kumimoji="0" lang="en-US" sz="1400" b="0" i="0" u="none" strike="noStrike" cap="none" normalizeH="0" baseline="0" smtClean="0">
                          <a:ln>
                            <a:noFill/>
                          </a:ln>
                          <a:solidFill>
                            <a:srgbClr val="002060"/>
                          </a:solidFill>
                          <a:effectLst/>
                          <a:latin typeface="Times New Roman" panose="02020603050405020304" pitchFamily="18" charset="0"/>
                          <a:cs typeface="Times New Roman" panose="02020603050405020304" pitchFamily="18" charset="0"/>
                        </a:rPr>
                        <a:t>At least 90 days, but less than 06 months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title"/>
          </p:nvPr>
        </p:nvSpPr>
        <p:spPr>
          <a:xfrm>
            <a:off x="152400" y="609600"/>
            <a:ext cx="5467350" cy="993775"/>
          </a:xfrm>
        </p:spPr>
        <p:txBody>
          <a:bodyPr/>
          <a:lstStyle/>
          <a:p>
            <a:pPr eaLnBrk="1" hangingPunct="1"/>
            <a:r>
              <a:rPr lang="en-US" altLang="en-US" sz="3200" dirty="0" smtClean="0">
                <a:latin typeface="Times New Roman" panose="02020603050405020304" pitchFamily="18" charset="0"/>
                <a:cs typeface="Times New Roman" panose="02020603050405020304" pitchFamily="18" charset="0"/>
              </a:rPr>
              <a:t>Eligibility Criteria</a:t>
            </a:r>
          </a:p>
        </p:txBody>
      </p:sp>
      <p:sp>
        <p:nvSpPr>
          <p:cNvPr id="16387"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5C2FBBAF-9BC1-4B64-9B4C-E2F025C45D48}" type="slidenum">
              <a:rPr lang="en-US" altLang="en-US" sz="1800" smtClean="0">
                <a:solidFill>
                  <a:srgbClr val="FFFFFF"/>
                </a:solidFill>
                <a:latin typeface="Bookman Old Style" panose="02050604050505020204" pitchFamily="18" charset="0"/>
              </a:rPr>
              <a:pPr>
                <a:spcBef>
                  <a:spcPct val="0"/>
                </a:spcBef>
                <a:buClrTx/>
                <a:buFontTx/>
                <a:buNone/>
              </a:pPr>
              <a:t>7</a:t>
            </a:fld>
            <a:endParaRPr lang="en-US" altLang="en-US" sz="1800" smtClean="0">
              <a:solidFill>
                <a:srgbClr val="FFFFFF"/>
              </a:solidFill>
              <a:latin typeface="Bookman Old Style" panose="02050604050505020204" pitchFamily="18" charset="0"/>
            </a:endParaRPr>
          </a:p>
        </p:txBody>
      </p:sp>
      <p:sp>
        <p:nvSpPr>
          <p:cNvPr id="6" name="Slide Number Placeholder 2"/>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F5173F98-BF00-4236-B2F7-8B27AB6791C4}"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7</a:t>
            </a:fld>
            <a:endParaRPr lang="en-US" altLang="en-US" sz="1600" b="1" i="1" dirty="0" smtClean="0">
              <a:solidFill>
                <a:srgbClr val="1D3275"/>
              </a:solidFill>
              <a:effectLst>
                <a:outerShdw blurRad="38100" dist="38100" dir="2700000" algn="tl">
                  <a:srgbClr val="C0C0C0"/>
                </a:outerShdw>
              </a:effectLst>
              <a:latin typeface="Century Schoolbook" panose="02040604050505020304" pitchFamily="18" charset="0"/>
            </a:endParaRPr>
          </a:p>
        </p:txBody>
      </p:sp>
      <p:sp>
        <p:nvSpPr>
          <p:cNvPr id="16389" name="Rectangle 3"/>
          <p:cNvSpPr>
            <a:spLocks noChangeArrowheads="1"/>
          </p:cNvSpPr>
          <p:nvPr/>
        </p:nvSpPr>
        <p:spPr bwMode="auto">
          <a:xfrm>
            <a:off x="2190750" y="1468438"/>
            <a:ext cx="685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16390" name="Rectangle 4"/>
          <p:cNvSpPr>
            <a:spLocks noChangeArrowheads="1"/>
          </p:cNvSpPr>
          <p:nvPr/>
        </p:nvSpPr>
        <p:spPr bwMode="auto">
          <a:xfrm>
            <a:off x="3790950" y="2003425"/>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16391" name="Rectangle 5"/>
          <p:cNvSpPr>
            <a:spLocks noChangeArrowheads="1"/>
          </p:cNvSpPr>
          <p:nvPr/>
        </p:nvSpPr>
        <p:spPr bwMode="auto">
          <a:xfrm>
            <a:off x="685800" y="1512888"/>
            <a:ext cx="8229600" cy="493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nSpc>
                <a:spcPct val="90000"/>
              </a:lnSpc>
              <a:spcBef>
                <a:spcPts val="25"/>
              </a:spcBef>
              <a:spcAft>
                <a:spcPts val="25"/>
              </a:spcAft>
              <a:buClr>
                <a:srgbClr val="CC0000"/>
              </a:buClr>
              <a:buFont typeface="Wingdings" panose="05000000000000000000" pitchFamily="2" charset="2"/>
              <a:buNone/>
            </a:pPr>
            <a:r>
              <a:rPr lang="en-US" altLang="en-US" b="1" dirty="0">
                <a:solidFill>
                  <a:srgbClr val="002060"/>
                </a:solidFill>
                <a:latin typeface="Times New Roman" panose="02020603050405020304" pitchFamily="18" charset="0"/>
                <a:cs typeface="Times New Roman" panose="02020603050405020304" pitchFamily="18" charset="0"/>
              </a:rPr>
              <a:t>Qualifying active duty does not include the following</a:t>
            </a:r>
            <a:r>
              <a:rPr lang="en-US" altLang="en-US" dirty="0">
                <a:solidFill>
                  <a:srgbClr val="002060"/>
                </a:solidFill>
                <a:latin typeface="Times New Roman" panose="02020603050405020304" pitchFamily="18" charset="0"/>
                <a:cs typeface="Times New Roman" panose="02020603050405020304" pitchFamily="18" charset="0"/>
              </a:rPr>
              <a:t>:</a:t>
            </a:r>
          </a:p>
          <a:p>
            <a:pPr lvl="1">
              <a:lnSpc>
                <a:spcPct val="90000"/>
              </a:lnSpc>
              <a:spcBef>
                <a:spcPts val="500"/>
              </a:spcBef>
              <a:buClr>
                <a:srgbClr val="CC0000"/>
              </a:buClr>
              <a:buFont typeface="Wingdings" panose="05000000000000000000" pitchFamily="2" charset="2"/>
              <a:buChar char="§"/>
            </a:pPr>
            <a:endParaRPr lang="en-US" altLang="en-US" dirty="0" smtClean="0">
              <a:solidFill>
                <a:srgbClr val="002060"/>
              </a:solidFill>
              <a:latin typeface="Times New Roman" panose="02020603050405020304" pitchFamily="18" charset="0"/>
              <a:cs typeface="Times New Roman" panose="02020603050405020304" pitchFamily="18" charset="0"/>
            </a:endParaRPr>
          </a:p>
          <a:p>
            <a:pPr lvl="1">
              <a:lnSpc>
                <a:spcPct val="90000"/>
              </a:lnSpc>
              <a:spcBef>
                <a:spcPts val="500"/>
              </a:spcBef>
              <a:buClr>
                <a:srgbClr val="CC0000"/>
              </a:buClr>
              <a:buFont typeface="Wingdings" panose="05000000000000000000" pitchFamily="2" charset="2"/>
              <a:buChar char="§"/>
            </a:pPr>
            <a:r>
              <a:rPr lang="en-US" altLang="en-US" dirty="0" smtClean="0">
                <a:solidFill>
                  <a:srgbClr val="002060"/>
                </a:solidFill>
                <a:latin typeface="Times New Roman" panose="02020603050405020304" pitchFamily="18" charset="0"/>
                <a:cs typeface="Times New Roman" panose="02020603050405020304" pitchFamily="18" charset="0"/>
              </a:rPr>
              <a:t>Service </a:t>
            </a:r>
            <a:r>
              <a:rPr lang="en-US" altLang="en-US" dirty="0">
                <a:solidFill>
                  <a:srgbClr val="002060"/>
                </a:solidFill>
                <a:latin typeface="Times New Roman" panose="02020603050405020304" pitchFamily="18" charset="0"/>
                <a:cs typeface="Times New Roman" panose="02020603050405020304" pitchFamily="18" charset="0"/>
              </a:rPr>
              <a:t>Academy Contract Period; </a:t>
            </a:r>
            <a:r>
              <a:rPr lang="en-US" altLang="en-US" i="1" dirty="0">
                <a:solidFill>
                  <a:srgbClr val="002060"/>
                </a:solidFill>
                <a:latin typeface="Times New Roman" panose="02020603050405020304" pitchFamily="18" charset="0"/>
                <a:cs typeface="Times New Roman" panose="02020603050405020304" pitchFamily="18" charset="0"/>
              </a:rPr>
              <a:t>or</a:t>
            </a:r>
          </a:p>
          <a:p>
            <a:pPr lvl="1">
              <a:lnSpc>
                <a:spcPct val="90000"/>
              </a:lnSpc>
              <a:spcBef>
                <a:spcPts val="500"/>
              </a:spcBef>
              <a:buClr>
                <a:srgbClr val="CC0000"/>
              </a:buClr>
              <a:buFont typeface="Wingdings" panose="05000000000000000000" pitchFamily="2" charset="2"/>
              <a:buChar char="§"/>
            </a:pPr>
            <a:r>
              <a:rPr lang="en-US" altLang="en-US" dirty="0">
                <a:solidFill>
                  <a:srgbClr val="002060"/>
                </a:solidFill>
                <a:latin typeface="Times New Roman" panose="02020603050405020304" pitchFamily="18" charset="0"/>
                <a:cs typeface="Times New Roman" panose="02020603050405020304" pitchFamily="18" charset="0"/>
              </a:rPr>
              <a:t> ROTC contract period under 10 U.S.C.</a:t>
            </a:r>
            <a:br>
              <a:rPr lang="en-US" altLang="en-US" dirty="0">
                <a:solidFill>
                  <a:srgbClr val="002060"/>
                </a:solidFill>
                <a:latin typeface="Times New Roman" panose="02020603050405020304" pitchFamily="18" charset="0"/>
                <a:cs typeface="Times New Roman" panose="02020603050405020304" pitchFamily="18" charset="0"/>
              </a:rPr>
            </a:br>
            <a:r>
              <a:rPr lang="en-US" altLang="en-US" dirty="0">
                <a:solidFill>
                  <a:srgbClr val="002060"/>
                </a:solidFill>
                <a:latin typeface="Times New Roman" panose="02020603050405020304" pitchFamily="18" charset="0"/>
                <a:cs typeface="Times New Roman" panose="02020603050405020304" pitchFamily="18" charset="0"/>
              </a:rPr>
              <a:t> 2107(b); </a:t>
            </a:r>
            <a:r>
              <a:rPr lang="en-US" altLang="en-US" i="1" dirty="0">
                <a:solidFill>
                  <a:srgbClr val="002060"/>
                </a:solidFill>
                <a:latin typeface="Times New Roman" panose="02020603050405020304" pitchFamily="18" charset="0"/>
                <a:cs typeface="Times New Roman" panose="02020603050405020304" pitchFamily="18" charset="0"/>
              </a:rPr>
              <a:t>or</a:t>
            </a:r>
          </a:p>
          <a:p>
            <a:pPr lvl="1">
              <a:lnSpc>
                <a:spcPct val="90000"/>
              </a:lnSpc>
              <a:spcBef>
                <a:spcPts val="500"/>
              </a:spcBef>
              <a:buClr>
                <a:srgbClr val="CC0000"/>
              </a:buClr>
              <a:buFont typeface="Wingdings" panose="05000000000000000000" pitchFamily="2" charset="2"/>
              <a:buChar char="§"/>
            </a:pPr>
            <a:r>
              <a:rPr lang="en-US" altLang="en-US" dirty="0">
                <a:solidFill>
                  <a:srgbClr val="002060"/>
                </a:solidFill>
                <a:latin typeface="Times New Roman" panose="02020603050405020304" pitchFamily="18" charset="0"/>
                <a:cs typeface="Times New Roman" panose="02020603050405020304" pitchFamily="18" charset="0"/>
              </a:rPr>
              <a:t> Service terminated due to an erroneous or</a:t>
            </a:r>
            <a:br>
              <a:rPr lang="en-US" altLang="en-US" dirty="0">
                <a:solidFill>
                  <a:srgbClr val="002060"/>
                </a:solidFill>
                <a:latin typeface="Times New Roman" panose="02020603050405020304" pitchFamily="18" charset="0"/>
                <a:cs typeface="Times New Roman" panose="02020603050405020304" pitchFamily="18" charset="0"/>
              </a:rPr>
            </a:br>
            <a:r>
              <a:rPr lang="en-US" altLang="en-US" dirty="0">
                <a:solidFill>
                  <a:srgbClr val="002060"/>
                </a:solidFill>
                <a:latin typeface="Times New Roman" panose="02020603050405020304" pitchFamily="18" charset="0"/>
                <a:cs typeface="Times New Roman" panose="02020603050405020304" pitchFamily="18" charset="0"/>
              </a:rPr>
              <a:t> defective enlistment; </a:t>
            </a:r>
            <a:r>
              <a:rPr lang="en-US" altLang="en-US" i="1" dirty="0">
                <a:solidFill>
                  <a:srgbClr val="002060"/>
                </a:solidFill>
                <a:latin typeface="Times New Roman" panose="02020603050405020304" pitchFamily="18" charset="0"/>
                <a:cs typeface="Times New Roman" panose="02020603050405020304" pitchFamily="18" charset="0"/>
              </a:rPr>
              <a:t>or</a:t>
            </a:r>
          </a:p>
          <a:p>
            <a:pPr lvl="1">
              <a:lnSpc>
                <a:spcPct val="90000"/>
              </a:lnSpc>
              <a:spcBef>
                <a:spcPts val="500"/>
              </a:spcBef>
              <a:buClr>
                <a:srgbClr val="CC0000"/>
              </a:buClr>
              <a:buFont typeface="Wingdings" panose="05000000000000000000" pitchFamily="2" charset="2"/>
              <a:buChar char="§"/>
            </a:pPr>
            <a:r>
              <a:rPr lang="en-US" altLang="en-US" dirty="0">
                <a:solidFill>
                  <a:srgbClr val="002060"/>
                </a:solidFill>
                <a:latin typeface="Times New Roman" panose="02020603050405020304" pitchFamily="18" charset="0"/>
                <a:cs typeface="Times New Roman" panose="02020603050405020304" pitchFamily="18" charset="0"/>
              </a:rPr>
              <a:t> Service used for loan repayment; </a:t>
            </a:r>
            <a:r>
              <a:rPr lang="en-US" altLang="en-US" i="1" dirty="0">
                <a:solidFill>
                  <a:srgbClr val="002060"/>
                </a:solidFill>
                <a:latin typeface="Times New Roman" panose="02020603050405020304" pitchFamily="18" charset="0"/>
                <a:cs typeface="Times New Roman" panose="02020603050405020304" pitchFamily="18" charset="0"/>
              </a:rPr>
              <a:t>or</a:t>
            </a:r>
          </a:p>
          <a:p>
            <a:pPr lvl="1">
              <a:lnSpc>
                <a:spcPct val="90000"/>
              </a:lnSpc>
              <a:spcBef>
                <a:spcPts val="500"/>
              </a:spcBef>
              <a:buClr>
                <a:srgbClr val="CC0000"/>
              </a:buClr>
              <a:buFont typeface="Wingdings" panose="05000000000000000000" pitchFamily="2" charset="2"/>
              <a:buChar char="§"/>
            </a:pPr>
            <a:r>
              <a:rPr lang="en-US" altLang="en-US" dirty="0">
                <a:solidFill>
                  <a:srgbClr val="002060"/>
                </a:solidFill>
                <a:latin typeface="Times New Roman" panose="02020603050405020304" pitchFamily="18" charset="0"/>
                <a:cs typeface="Times New Roman" panose="02020603050405020304" pitchFamily="18" charset="0"/>
              </a:rPr>
              <a:t> Selected Reserve Service used to establish</a:t>
            </a:r>
            <a:br>
              <a:rPr lang="en-US" altLang="en-US" dirty="0">
                <a:solidFill>
                  <a:srgbClr val="002060"/>
                </a:solidFill>
                <a:latin typeface="Times New Roman" panose="02020603050405020304" pitchFamily="18" charset="0"/>
                <a:cs typeface="Times New Roman" panose="02020603050405020304" pitchFamily="18" charset="0"/>
              </a:rPr>
            </a:br>
            <a:r>
              <a:rPr lang="en-US" altLang="en-US" dirty="0">
                <a:solidFill>
                  <a:srgbClr val="002060"/>
                </a:solidFill>
                <a:latin typeface="Times New Roman" panose="02020603050405020304" pitchFamily="18" charset="0"/>
                <a:cs typeface="Times New Roman" panose="02020603050405020304" pitchFamily="18" charset="0"/>
              </a:rPr>
              <a:t> eligibility under chapter 30, 1606, or 1607.</a:t>
            </a:r>
          </a:p>
          <a:p>
            <a:pPr>
              <a:lnSpc>
                <a:spcPct val="90000"/>
              </a:lnSpc>
              <a:spcBef>
                <a:spcPct val="20000"/>
              </a:spcBef>
              <a:buClr>
                <a:srgbClr val="CC0000"/>
              </a:buClr>
              <a:buFont typeface="Wingdings" panose="05000000000000000000" pitchFamily="2" charset="2"/>
              <a:buChar char="§"/>
            </a:pPr>
            <a:endParaRPr lang="en-US" altLang="en-US" sz="2600" dirty="0">
              <a:solidFill>
                <a:srgbClr val="002060"/>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838200" y="1752600"/>
            <a:ext cx="7620000" cy="4267200"/>
          </a:xfrm>
        </p:spPr>
        <p:txBody>
          <a:bodyPr/>
          <a:lstStyle/>
          <a:p>
            <a:pPr marL="0" indent="0" eaLnBrk="1" hangingPunct="1">
              <a:lnSpc>
                <a:spcPct val="90000"/>
              </a:lnSpc>
              <a:spcAft>
                <a:spcPct val="20000"/>
              </a:spcAft>
              <a:buFont typeface="Wingdings" panose="05000000000000000000" pitchFamily="2" charset="2"/>
              <a:buNone/>
            </a:pPr>
            <a:r>
              <a:rPr lang="en-US" altLang="en-US" sz="3200" dirty="0" smtClean="0">
                <a:solidFill>
                  <a:srgbClr val="002060"/>
                </a:solidFill>
                <a:latin typeface="Times New Roman" panose="02020603050405020304" pitchFamily="18" charset="0"/>
                <a:cs typeface="Times New Roman" panose="02020603050405020304" pitchFamily="18" charset="0"/>
              </a:rPr>
              <a:t>In order to retain eligibility after meeting the service requirements, an individual must—</a:t>
            </a:r>
          </a:p>
          <a:p>
            <a:pPr lvl="1" eaLnBrk="1" hangingPunct="1">
              <a:lnSpc>
                <a:spcPct val="90000"/>
              </a:lnSpc>
              <a:spcBef>
                <a:spcPct val="50000"/>
              </a:spcBef>
              <a:buClr>
                <a:srgbClr val="CC0000"/>
              </a:buClr>
              <a:buFont typeface="Wingdings" panose="05000000000000000000" pitchFamily="2" charset="2"/>
              <a:buChar char="§"/>
            </a:pPr>
            <a:r>
              <a:rPr lang="en-US" altLang="en-US" sz="2800" dirty="0" smtClean="0">
                <a:solidFill>
                  <a:srgbClr val="002060"/>
                </a:solidFill>
                <a:latin typeface="Times New Roman" panose="02020603050405020304" pitchFamily="18" charset="0"/>
                <a:cs typeface="Times New Roman" panose="02020603050405020304" pitchFamily="18" charset="0"/>
              </a:rPr>
              <a:t>Continue on active duty; </a:t>
            </a:r>
            <a:r>
              <a:rPr lang="en-US" altLang="en-US" sz="2800" b="1" i="1" dirty="0" smtClean="0">
                <a:solidFill>
                  <a:srgbClr val="002060"/>
                </a:solidFill>
                <a:latin typeface="Times New Roman" panose="02020603050405020304" pitchFamily="18" charset="0"/>
                <a:cs typeface="Times New Roman" panose="02020603050405020304" pitchFamily="18" charset="0"/>
              </a:rPr>
              <a:t>or</a:t>
            </a:r>
          </a:p>
          <a:p>
            <a:pPr lvl="1" eaLnBrk="1" hangingPunct="1">
              <a:lnSpc>
                <a:spcPct val="90000"/>
              </a:lnSpc>
              <a:spcBef>
                <a:spcPct val="50000"/>
              </a:spcBef>
              <a:buClr>
                <a:srgbClr val="CC0000"/>
              </a:buClr>
              <a:buFont typeface="Wingdings" panose="05000000000000000000" pitchFamily="2" charset="2"/>
              <a:buChar char="§"/>
            </a:pPr>
            <a:r>
              <a:rPr lang="en-US" altLang="en-US" sz="2800" dirty="0" smtClean="0">
                <a:solidFill>
                  <a:srgbClr val="002060"/>
                </a:solidFill>
                <a:latin typeface="Times New Roman" panose="02020603050405020304" pitchFamily="18" charset="0"/>
                <a:cs typeface="Times New Roman" panose="02020603050405020304" pitchFamily="18" charset="0"/>
              </a:rPr>
              <a:t>Be honorably discharged from Armed Forces; </a:t>
            </a:r>
            <a:r>
              <a:rPr lang="en-US" altLang="en-US" sz="2800" b="1" i="1" dirty="0" smtClean="0">
                <a:solidFill>
                  <a:srgbClr val="002060"/>
                </a:solidFill>
                <a:latin typeface="Times New Roman" panose="02020603050405020304" pitchFamily="18" charset="0"/>
                <a:cs typeface="Times New Roman" panose="02020603050405020304" pitchFamily="18" charset="0"/>
              </a:rPr>
              <a:t>or</a:t>
            </a:r>
          </a:p>
          <a:p>
            <a:pPr lvl="1" eaLnBrk="1" hangingPunct="1">
              <a:lnSpc>
                <a:spcPct val="90000"/>
              </a:lnSpc>
              <a:spcBef>
                <a:spcPct val="50000"/>
              </a:spcBef>
              <a:buClr>
                <a:srgbClr val="CC0000"/>
              </a:buClr>
              <a:buFont typeface="Wingdings" panose="05000000000000000000" pitchFamily="2" charset="2"/>
              <a:buChar char="§"/>
            </a:pPr>
            <a:r>
              <a:rPr lang="en-US" altLang="en-US" sz="2800" dirty="0" smtClean="0">
                <a:solidFill>
                  <a:srgbClr val="002060"/>
                </a:solidFill>
                <a:latin typeface="Times New Roman" panose="02020603050405020304" pitchFamily="18" charset="0"/>
                <a:cs typeface="Times New Roman" panose="02020603050405020304" pitchFamily="18" charset="0"/>
              </a:rPr>
              <a:t>Be honorably discharged for further </a:t>
            </a:r>
            <a:br>
              <a:rPr lang="en-US" altLang="en-US" sz="2800" dirty="0" smtClean="0">
                <a:solidFill>
                  <a:srgbClr val="002060"/>
                </a:solidFill>
                <a:latin typeface="Times New Roman" panose="02020603050405020304" pitchFamily="18" charset="0"/>
                <a:cs typeface="Times New Roman" panose="02020603050405020304" pitchFamily="18" charset="0"/>
              </a:rPr>
            </a:br>
            <a:r>
              <a:rPr lang="en-US" altLang="en-US" sz="2800" dirty="0" smtClean="0">
                <a:solidFill>
                  <a:srgbClr val="002060"/>
                </a:solidFill>
                <a:latin typeface="Times New Roman" panose="02020603050405020304" pitchFamily="18" charset="0"/>
                <a:cs typeface="Times New Roman" panose="02020603050405020304" pitchFamily="18" charset="0"/>
              </a:rPr>
              <a:t> service in a reserve component; </a:t>
            </a:r>
            <a:r>
              <a:rPr lang="en-US" altLang="en-US" sz="2800" b="1" i="1" dirty="0" smtClean="0">
                <a:solidFill>
                  <a:srgbClr val="002060"/>
                </a:solidFill>
                <a:latin typeface="Times New Roman" panose="02020603050405020304" pitchFamily="18" charset="0"/>
                <a:cs typeface="Times New Roman" panose="02020603050405020304" pitchFamily="18" charset="0"/>
              </a:rPr>
              <a:t>or</a:t>
            </a:r>
          </a:p>
        </p:txBody>
      </p:sp>
      <p:sp>
        <p:nvSpPr>
          <p:cNvPr id="18435"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138E0D6B-E127-4E8D-B949-BE82F9401465}" type="slidenum">
              <a:rPr lang="en-US" altLang="en-US" sz="1800" smtClean="0">
                <a:solidFill>
                  <a:srgbClr val="FFFFFF"/>
                </a:solidFill>
                <a:latin typeface="Bookman Old Style" panose="02050604050505020204" pitchFamily="18" charset="0"/>
              </a:rPr>
              <a:pPr>
                <a:spcBef>
                  <a:spcPct val="0"/>
                </a:spcBef>
                <a:buClrTx/>
                <a:buFontTx/>
                <a:buNone/>
              </a:pPr>
              <a:t>8</a:t>
            </a:fld>
            <a:endParaRPr lang="en-US" altLang="en-US" sz="1800" smtClean="0">
              <a:solidFill>
                <a:srgbClr val="FFFFFF"/>
              </a:solidFill>
              <a:latin typeface="Bookman Old Style" panose="02050604050505020204" pitchFamily="18" charset="0"/>
            </a:endParaRPr>
          </a:p>
        </p:txBody>
      </p:sp>
      <p:sp>
        <p:nvSpPr>
          <p:cNvPr id="4" name="Slide Number Placeholder 3"/>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95AC57BB-293E-4F21-AD21-0AD0D4A14981}"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8</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
        <p:nvSpPr>
          <p:cNvPr id="6" name="Rectangle 7"/>
          <p:cNvSpPr>
            <a:spLocks noGrp="1" noChangeArrowheads="1"/>
          </p:cNvSpPr>
          <p:nvPr>
            <p:ph type="title"/>
          </p:nvPr>
        </p:nvSpPr>
        <p:spPr>
          <a:xfrm>
            <a:off x="152400" y="609600"/>
            <a:ext cx="5467350" cy="993775"/>
          </a:xfrm>
        </p:spPr>
        <p:txBody>
          <a:bodyPr/>
          <a:lstStyle/>
          <a:p>
            <a:pPr eaLnBrk="1" hangingPunct="1"/>
            <a:r>
              <a:rPr lang="en-US" altLang="en-US" sz="3200" dirty="0" smtClean="0">
                <a:latin typeface="Times New Roman" panose="02020603050405020304" pitchFamily="18" charset="0"/>
                <a:cs typeface="Times New Roman" panose="02020603050405020304" pitchFamily="18" charset="0"/>
              </a:rPr>
              <a:t>Eligibility Criteria</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31"/>
          <p:cNvSpPr>
            <a:spLocks noGrp="1" noChangeArrowheads="1"/>
          </p:cNvSpPr>
          <p:nvPr>
            <p:ph type="title"/>
          </p:nvPr>
        </p:nvSpPr>
        <p:spPr>
          <a:xfrm>
            <a:off x="228600" y="620713"/>
            <a:ext cx="8229600" cy="1069975"/>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Eligibility Criteria</a:t>
            </a:r>
          </a:p>
        </p:txBody>
      </p:sp>
      <p:sp>
        <p:nvSpPr>
          <p:cNvPr id="20483" name="Rectangle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spcBef>
                <a:spcPct val="0"/>
              </a:spcBef>
              <a:buClrTx/>
              <a:buFontTx/>
              <a:buNone/>
            </a:pPr>
            <a:fld id="{2F5CCD63-CBF8-4AA6-9A22-FFFF537D346B}" type="slidenum">
              <a:rPr lang="en-US" altLang="en-US" sz="1800" smtClean="0">
                <a:solidFill>
                  <a:srgbClr val="FFFFFF"/>
                </a:solidFill>
                <a:latin typeface="Bookman Old Style" panose="02050604050505020204" pitchFamily="18" charset="0"/>
              </a:rPr>
              <a:pPr>
                <a:spcBef>
                  <a:spcPct val="0"/>
                </a:spcBef>
                <a:buClrTx/>
                <a:buFontTx/>
                <a:buNone/>
              </a:pPr>
              <a:t>9</a:t>
            </a:fld>
            <a:endParaRPr lang="en-US" altLang="en-US" sz="1800" smtClean="0">
              <a:solidFill>
                <a:srgbClr val="FFFFFF"/>
              </a:solidFill>
              <a:latin typeface="Bookman Old Style" panose="02050604050505020204" pitchFamily="18" charset="0"/>
            </a:endParaRPr>
          </a:p>
        </p:txBody>
      </p:sp>
      <p:sp>
        <p:nvSpPr>
          <p:cNvPr id="6" name="Slide Number Placeholder 2"/>
          <p:cNvSpPr txBox="1">
            <a:spLocks noGrp="1"/>
          </p:cNvSpPr>
          <p:nvPr/>
        </p:nvSpPr>
        <p:spPr bwMode="auto">
          <a:xfrm>
            <a:off x="6781800" y="6400800"/>
            <a:ext cx="1905000" cy="457200"/>
          </a:xfrm>
          <a:prstGeom prst="rect">
            <a:avLst/>
          </a:prstGeom>
          <a:noFill/>
          <a:ln>
            <a:miter lim="800000"/>
            <a:headEnd/>
            <a:tailEnd/>
          </a:ln>
        </p:spPr>
        <p:txBody>
          <a:bodyPr lIns="92075" tIns="46038" rIns="92075" bIns="46038" anchor="ctr" anchorCtr="1"/>
          <a:lstStyle>
            <a:lvl1pPr eaLnBrk="0" hangingPunct="0">
              <a:defRPr sz="3200">
                <a:solidFill>
                  <a:schemeClr val="tx1"/>
                </a:solidFill>
                <a:latin typeface="Bookman Old Style" panose="02050604050505020204" pitchFamily="18" charset="0"/>
              </a:defRPr>
            </a:lvl1pPr>
            <a:lvl2pPr marL="742950" indent="-285750" eaLnBrk="0" hangingPunct="0">
              <a:defRPr sz="3200">
                <a:solidFill>
                  <a:schemeClr val="tx1"/>
                </a:solidFill>
                <a:latin typeface="Bookman Old Style" panose="02050604050505020204" pitchFamily="18" charset="0"/>
              </a:defRPr>
            </a:lvl2pPr>
            <a:lvl3pPr marL="1143000" indent="-228600" eaLnBrk="0" hangingPunct="0">
              <a:defRPr sz="3200">
                <a:solidFill>
                  <a:schemeClr val="tx1"/>
                </a:solidFill>
                <a:latin typeface="Bookman Old Style" panose="02050604050505020204" pitchFamily="18" charset="0"/>
              </a:defRPr>
            </a:lvl3pPr>
            <a:lvl4pPr marL="1600200" indent="-228600" eaLnBrk="0" hangingPunct="0">
              <a:defRPr sz="3200">
                <a:solidFill>
                  <a:schemeClr val="tx1"/>
                </a:solidFill>
                <a:latin typeface="Bookman Old Style" panose="02050604050505020204" pitchFamily="18" charset="0"/>
              </a:defRPr>
            </a:lvl4pPr>
            <a:lvl5pPr marL="2057400" indent="-228600" eaLnBrk="0" hangingPunct="0">
              <a:defRPr sz="3200">
                <a:solidFill>
                  <a:schemeClr val="tx1"/>
                </a:solidFill>
                <a:latin typeface="Bookman Old Style" panose="02050604050505020204" pitchFamily="18" charset="0"/>
              </a:defRPr>
            </a:lvl5pPr>
            <a:lvl6pPr marL="2514600" indent="-228600" eaLnBrk="0" fontAlgn="base" hangingPunct="0">
              <a:spcBef>
                <a:spcPct val="0"/>
              </a:spcBef>
              <a:spcAft>
                <a:spcPct val="0"/>
              </a:spcAft>
              <a:defRPr sz="3200">
                <a:solidFill>
                  <a:schemeClr val="tx1"/>
                </a:solidFill>
                <a:latin typeface="Bookman Old Style" panose="02050604050505020204" pitchFamily="18" charset="0"/>
              </a:defRPr>
            </a:lvl6pPr>
            <a:lvl7pPr marL="2971800" indent="-228600" eaLnBrk="0" fontAlgn="base" hangingPunct="0">
              <a:spcBef>
                <a:spcPct val="0"/>
              </a:spcBef>
              <a:spcAft>
                <a:spcPct val="0"/>
              </a:spcAft>
              <a:defRPr sz="3200">
                <a:solidFill>
                  <a:schemeClr val="tx1"/>
                </a:solidFill>
                <a:latin typeface="Bookman Old Style" panose="02050604050505020204" pitchFamily="18" charset="0"/>
              </a:defRPr>
            </a:lvl7pPr>
            <a:lvl8pPr marL="3429000" indent="-228600" eaLnBrk="0" fontAlgn="base" hangingPunct="0">
              <a:spcBef>
                <a:spcPct val="0"/>
              </a:spcBef>
              <a:spcAft>
                <a:spcPct val="0"/>
              </a:spcAft>
              <a:defRPr sz="3200">
                <a:solidFill>
                  <a:schemeClr val="tx1"/>
                </a:solidFill>
                <a:latin typeface="Bookman Old Style" panose="02050604050505020204" pitchFamily="18" charset="0"/>
              </a:defRPr>
            </a:lvl8pPr>
            <a:lvl9pPr marL="3886200" indent="-228600" eaLnBrk="0" fontAlgn="base" hangingPunct="0">
              <a:spcBef>
                <a:spcPct val="0"/>
              </a:spcBef>
              <a:spcAft>
                <a:spcPct val="0"/>
              </a:spcAft>
              <a:defRPr sz="3200">
                <a:solidFill>
                  <a:schemeClr val="tx1"/>
                </a:solidFill>
                <a:latin typeface="Bookman Old Style" panose="02050604050505020204" pitchFamily="18" charset="0"/>
              </a:defRPr>
            </a:lvl9pPr>
          </a:lstStyle>
          <a:p>
            <a:pPr algn="ctr">
              <a:defRPr/>
            </a:pPr>
            <a:fld id="{1882F7A0-7625-4EAF-BBAE-0F97AABE8FAB}" type="slidenum">
              <a:rPr lang="en-US" altLang="en-US" sz="1600" b="1" i="1" smtClean="0">
                <a:solidFill>
                  <a:srgbClr val="1D3275"/>
                </a:solidFill>
                <a:effectLst>
                  <a:outerShdw blurRad="38100" dist="38100" dir="2700000" algn="tl">
                    <a:srgbClr val="C0C0C0"/>
                  </a:outerShdw>
                </a:effectLst>
                <a:latin typeface="Century Schoolbook" panose="02040604050505020304" pitchFamily="18" charset="0"/>
              </a:rPr>
              <a:pPr algn="ctr">
                <a:defRPr/>
              </a:pPr>
              <a:t>9</a:t>
            </a:fld>
            <a:endParaRPr lang="en-US" altLang="en-US" sz="1600" b="1" i="1" smtClean="0">
              <a:solidFill>
                <a:srgbClr val="1D3275"/>
              </a:solidFill>
              <a:effectLst>
                <a:outerShdw blurRad="38100" dist="38100" dir="2700000" algn="tl">
                  <a:srgbClr val="C0C0C0"/>
                </a:outerShdw>
              </a:effectLst>
              <a:latin typeface="Century Schoolbook" panose="02040604050505020304" pitchFamily="18" charset="0"/>
            </a:endParaRPr>
          </a:p>
        </p:txBody>
      </p:sp>
      <p:sp>
        <p:nvSpPr>
          <p:cNvPr id="20485" name="Rectangle 1027"/>
          <p:cNvSpPr>
            <a:spLocks noChangeArrowheads="1"/>
          </p:cNvSpPr>
          <p:nvPr/>
        </p:nvSpPr>
        <p:spPr bwMode="auto">
          <a:xfrm>
            <a:off x="2190750" y="1468438"/>
            <a:ext cx="6858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20486" name="Rectangle 1028"/>
          <p:cNvSpPr>
            <a:spLocks noChangeArrowheads="1"/>
          </p:cNvSpPr>
          <p:nvPr/>
        </p:nvSpPr>
        <p:spPr bwMode="auto">
          <a:xfrm>
            <a:off x="3790950" y="2003425"/>
            <a:ext cx="6858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gn="ctr" eaLnBrk="1" hangingPunct="1">
              <a:spcBef>
                <a:spcPct val="0"/>
              </a:spcBef>
              <a:buClrTx/>
              <a:buFontTx/>
              <a:buNone/>
            </a:pPr>
            <a:endParaRPr lang="en-US" altLang="en-US" sz="3200">
              <a:latin typeface="Bookman Old Style" panose="02050604050505020204" pitchFamily="18" charset="0"/>
            </a:endParaRPr>
          </a:p>
        </p:txBody>
      </p:sp>
      <p:sp>
        <p:nvSpPr>
          <p:cNvPr id="20487" name="Rectangle 1032"/>
          <p:cNvSpPr>
            <a:spLocks noChangeArrowheads="1"/>
          </p:cNvSpPr>
          <p:nvPr/>
        </p:nvSpPr>
        <p:spPr bwMode="auto">
          <a:xfrm>
            <a:off x="685800" y="1828800"/>
            <a:ext cx="80010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a:spcBef>
                <a:spcPts val="300"/>
              </a:spcBef>
              <a:buClr>
                <a:srgbClr val="9BBB59"/>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9BBB59"/>
              </a:buClr>
              <a:buFont typeface="Georgia" panose="02040502050405020303" pitchFamily="18" charset="0"/>
              <a:buChar char="▫"/>
              <a:defRPr sz="2000">
                <a:solidFill>
                  <a:srgbClr val="9BBB59"/>
                </a:solidFill>
                <a:latin typeface="Georgia" panose="02040502050405020303" pitchFamily="18" charset="0"/>
              </a:defRPr>
            </a:lvl5pPr>
            <a:lvl6pPr marL="25146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6pPr>
            <a:lvl7pPr marL="29718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7pPr>
            <a:lvl8pPr marL="34290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8pPr>
            <a:lvl9pPr marL="3886200" indent="-228600" eaLnBrk="0" fontAlgn="base" hangingPunct="0">
              <a:spcBef>
                <a:spcPts val="300"/>
              </a:spcBef>
              <a:spcAft>
                <a:spcPct val="0"/>
              </a:spcAft>
              <a:buClr>
                <a:srgbClr val="9BBB59"/>
              </a:buClr>
              <a:buFont typeface="Georgia" panose="02040502050405020303" pitchFamily="18" charset="0"/>
              <a:buChar char="▫"/>
              <a:defRPr sz="2000">
                <a:solidFill>
                  <a:srgbClr val="9BBB59"/>
                </a:solidFill>
                <a:latin typeface="Georgia" panose="02040502050405020303" pitchFamily="18" charset="0"/>
              </a:defRPr>
            </a:lvl9pPr>
          </a:lstStyle>
          <a:p>
            <a:pPr>
              <a:lnSpc>
                <a:spcPct val="90000"/>
              </a:lnSpc>
              <a:spcBef>
                <a:spcPct val="20000"/>
              </a:spcBef>
              <a:buClr>
                <a:srgbClr val="CC0000"/>
              </a:buClr>
              <a:buFont typeface="Wingdings" panose="05000000000000000000" pitchFamily="2" charset="2"/>
              <a:buChar char="§"/>
            </a:pPr>
            <a:r>
              <a:rPr lang="en-US" altLang="en-US" dirty="0">
                <a:solidFill>
                  <a:srgbClr val="002060"/>
                </a:solidFill>
                <a:latin typeface="Bookman Old Style" panose="02050604050505020204" pitchFamily="18" charset="0"/>
              </a:rPr>
              <a:t>Be honorably discharged and placed on the retired list, temporary disability retired list, transferred to Fleet Reserve, or to Fleet Marine Corps Reserve; </a:t>
            </a:r>
            <a:r>
              <a:rPr lang="en-US" altLang="en-US" b="1" i="1" dirty="0">
                <a:solidFill>
                  <a:srgbClr val="002060"/>
                </a:solidFill>
                <a:latin typeface="Bookman Old Style" panose="02050604050505020204" pitchFamily="18" charset="0"/>
              </a:rPr>
              <a:t>or</a:t>
            </a:r>
          </a:p>
          <a:p>
            <a:pPr>
              <a:lnSpc>
                <a:spcPct val="90000"/>
              </a:lnSpc>
              <a:spcBef>
                <a:spcPct val="50000"/>
              </a:spcBef>
              <a:buClr>
                <a:srgbClr val="CC0000"/>
              </a:buClr>
              <a:buFont typeface="Wingdings" panose="05000000000000000000" pitchFamily="2" charset="2"/>
              <a:buChar char="§"/>
            </a:pPr>
            <a:r>
              <a:rPr lang="en-US" altLang="en-US" dirty="0">
                <a:solidFill>
                  <a:srgbClr val="002060"/>
                </a:solidFill>
                <a:latin typeface="Bookman Old Style" panose="02050604050505020204" pitchFamily="18" charset="0"/>
              </a:rPr>
              <a:t>Be discharged or released for</a:t>
            </a:r>
            <a:r>
              <a:rPr lang="en-US" altLang="en-US" sz="3200" dirty="0">
                <a:solidFill>
                  <a:srgbClr val="002060"/>
                </a:solidFill>
                <a:latin typeface="Bookman Old Style" panose="02050604050505020204" pitchFamily="18" charset="0"/>
              </a:rPr>
              <a:t>:</a:t>
            </a:r>
            <a:r>
              <a:rPr lang="en-US" altLang="en-US" dirty="0">
                <a:solidFill>
                  <a:srgbClr val="002060"/>
                </a:solidFill>
                <a:latin typeface="Bookman Old Style" panose="02050604050505020204" pitchFamily="18" charset="0"/>
              </a:rPr>
              <a:t> </a:t>
            </a:r>
          </a:p>
          <a:p>
            <a:pPr lvl="1">
              <a:lnSpc>
                <a:spcPct val="90000"/>
              </a:lnSpc>
              <a:spcBef>
                <a:spcPct val="50000"/>
              </a:spcBef>
              <a:buClr>
                <a:srgbClr val="CC0000"/>
              </a:buClr>
              <a:buFont typeface="Wingdings" panose="05000000000000000000" pitchFamily="2" charset="2"/>
              <a:buChar char="§"/>
            </a:pPr>
            <a:r>
              <a:rPr lang="en-US" altLang="en-US" sz="2400" dirty="0">
                <a:solidFill>
                  <a:srgbClr val="002060"/>
                </a:solidFill>
                <a:latin typeface="Bookman Old Style" panose="02050604050505020204" pitchFamily="18" charset="0"/>
              </a:rPr>
              <a:t>Injury Existing Prior to Service (EPTS), </a:t>
            </a:r>
          </a:p>
          <a:p>
            <a:pPr lvl="1">
              <a:lnSpc>
                <a:spcPct val="90000"/>
              </a:lnSpc>
              <a:spcBef>
                <a:spcPct val="50000"/>
              </a:spcBef>
              <a:buClr>
                <a:srgbClr val="CC0000"/>
              </a:buClr>
              <a:buFont typeface="Wingdings" panose="05000000000000000000" pitchFamily="2" charset="2"/>
              <a:buChar char="§"/>
            </a:pPr>
            <a:r>
              <a:rPr lang="en-US" altLang="en-US" sz="2400" dirty="0">
                <a:solidFill>
                  <a:srgbClr val="002060"/>
                </a:solidFill>
                <a:latin typeface="Bookman Old Style" panose="02050604050505020204" pitchFamily="18" charset="0"/>
              </a:rPr>
              <a:t>Hardship (HDSP), </a:t>
            </a:r>
            <a:r>
              <a:rPr lang="en-US" altLang="en-US" sz="2400" i="1" dirty="0">
                <a:solidFill>
                  <a:srgbClr val="002060"/>
                </a:solidFill>
                <a:latin typeface="Bookman Old Style" panose="02050604050505020204" pitchFamily="18" charset="0"/>
              </a:rPr>
              <a:t>or</a:t>
            </a:r>
            <a:r>
              <a:rPr lang="en-US" altLang="en-US" sz="2400" dirty="0">
                <a:solidFill>
                  <a:srgbClr val="002060"/>
                </a:solidFill>
                <a:latin typeface="Bookman Old Style" panose="02050604050505020204" pitchFamily="18" charset="0"/>
              </a:rPr>
              <a:t> </a:t>
            </a:r>
          </a:p>
          <a:p>
            <a:pPr lvl="1">
              <a:lnSpc>
                <a:spcPct val="90000"/>
              </a:lnSpc>
              <a:spcBef>
                <a:spcPct val="50000"/>
              </a:spcBef>
              <a:buClr>
                <a:srgbClr val="CC0000"/>
              </a:buClr>
              <a:buFont typeface="Wingdings" panose="05000000000000000000" pitchFamily="2" charset="2"/>
              <a:buChar char="§"/>
            </a:pPr>
            <a:r>
              <a:rPr lang="en-US" altLang="en-US" sz="2400" dirty="0">
                <a:solidFill>
                  <a:srgbClr val="002060"/>
                </a:solidFill>
                <a:latin typeface="Bookman Old Style" panose="02050604050505020204" pitchFamily="18" charset="0"/>
              </a:rPr>
              <a:t>Condition Interfered with Service (CIWD).</a:t>
            </a:r>
          </a:p>
          <a:p>
            <a:pPr>
              <a:lnSpc>
                <a:spcPct val="90000"/>
              </a:lnSpc>
              <a:spcBef>
                <a:spcPct val="50000"/>
              </a:spcBef>
              <a:buClr>
                <a:srgbClr val="CC0000"/>
              </a:buClr>
              <a:buFont typeface="Wingdings" panose="05000000000000000000" pitchFamily="2" charset="2"/>
              <a:buChar char="§"/>
            </a:pPr>
            <a:endParaRPr lang="en-US" altLang="en-US" sz="2400" dirty="0">
              <a:solidFill>
                <a:srgbClr val="1D3275"/>
              </a:solidFill>
              <a:latin typeface="Bookman Old Style" panose="020506040505050202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16652</TotalTime>
  <Words>3009</Words>
  <Application>Microsoft Office PowerPoint</Application>
  <PresentationFormat>On-screen Show (4:3)</PresentationFormat>
  <Paragraphs>407</Paragraphs>
  <Slides>44</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 Unicode MS</vt:lpstr>
      <vt:lpstr>Arial</vt:lpstr>
      <vt:lpstr>Bookman Old Style</vt:lpstr>
      <vt:lpstr>Calibri</vt:lpstr>
      <vt:lpstr>Century Schoolbook</vt:lpstr>
      <vt:lpstr>Georgia</vt:lpstr>
      <vt:lpstr>Times New Roman</vt:lpstr>
      <vt:lpstr>Trebuchet MS</vt:lpstr>
      <vt:lpstr>Wingdings</vt:lpstr>
      <vt:lpstr>Wingdings 2</vt:lpstr>
      <vt:lpstr>Urban</vt:lpstr>
      <vt:lpstr>PowerPoint Presentation</vt:lpstr>
      <vt:lpstr>Happy Anniversary GI Bill®!</vt:lpstr>
      <vt:lpstr>There are several versions of the GI Bill® currently in usage:</vt:lpstr>
      <vt:lpstr>School responsibilities</vt:lpstr>
      <vt:lpstr>Post-9/11 GI Bill® Eligibility</vt:lpstr>
      <vt:lpstr>Eligibility Criteria</vt:lpstr>
      <vt:lpstr>Eligibility Criteria</vt:lpstr>
      <vt:lpstr>Eligibility Criteria</vt:lpstr>
      <vt:lpstr>Eligibility Criteria</vt:lpstr>
      <vt:lpstr>Period of Eligibility</vt:lpstr>
      <vt:lpstr>Period of Eligibility (cont)</vt:lpstr>
      <vt:lpstr>Entitlement</vt:lpstr>
      <vt:lpstr>Transfer of Entitlement (TOE) Post 9/11 GI Bill® (Chapter 33) only</vt:lpstr>
      <vt:lpstr>Key TOE takeways</vt:lpstr>
      <vt:lpstr>Chapter 33 Benefit Payments</vt:lpstr>
      <vt:lpstr>Tuition and Fees</vt:lpstr>
      <vt:lpstr>Residency Issues</vt:lpstr>
      <vt:lpstr>Tuition and Fees (continued)</vt:lpstr>
      <vt:lpstr>What exactly will GI Bill®  pay for?</vt:lpstr>
      <vt:lpstr>What if someone else paid for the prior credit?</vt:lpstr>
      <vt:lpstr>Monthly Housing Allowance (in residence)</vt:lpstr>
      <vt:lpstr>Monthly Housing Allowance</vt:lpstr>
      <vt:lpstr>Monthly Housing Allowance</vt:lpstr>
      <vt:lpstr>Examples of 2019 WA BAH Rates (Eff August 2018) per month for full time enrollment</vt:lpstr>
      <vt:lpstr>Distance Education</vt:lpstr>
      <vt:lpstr>What about “Hybrid” or “Blended” Classes?</vt:lpstr>
      <vt:lpstr>Examples of in-residence</vt:lpstr>
      <vt:lpstr>Books and Supplies Stipend</vt:lpstr>
      <vt:lpstr>Kickers/College Fund/”Buy-up”</vt:lpstr>
      <vt:lpstr>Yellow Ribbon Program </vt:lpstr>
      <vt:lpstr>Yellow Ribbon Program</vt:lpstr>
      <vt:lpstr>Miscellaneous Payments</vt:lpstr>
      <vt:lpstr>Miscellaneous Payments</vt:lpstr>
      <vt:lpstr>IHL/NCD Pay Scale by Chapter</vt:lpstr>
      <vt:lpstr>On-the-Job-Training and Apprenticeships</vt:lpstr>
      <vt:lpstr>APP/OJT Pay Scale by Chapter</vt:lpstr>
      <vt:lpstr>NCD (Non-College Degree) Eligibility</vt:lpstr>
      <vt:lpstr>IHL Institutions</vt:lpstr>
      <vt:lpstr>Flight Training Chapter 33 </vt:lpstr>
      <vt:lpstr>Flight Training Chapter 33 (cont)</vt:lpstr>
      <vt:lpstr>State Approving Agencies and the VA</vt:lpstr>
      <vt:lpstr>State Approving Agencies (cont.)</vt:lpstr>
      <vt:lpstr>PowerPoint Presentation</vt:lpstr>
      <vt:lpstr>References</vt:lpstr>
    </vt:vector>
  </TitlesOfParts>
  <Company>va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VBA</dc:creator>
  <cp:lastModifiedBy>Rhault, Melissa (DVA)</cp:lastModifiedBy>
  <cp:revision>629</cp:revision>
  <cp:lastPrinted>2016-07-15T16:39:16Z</cp:lastPrinted>
  <dcterms:created xsi:type="dcterms:W3CDTF">2002-11-22T13:01:24Z</dcterms:created>
  <dcterms:modified xsi:type="dcterms:W3CDTF">2019-06-25T22:49:02Z</dcterms:modified>
</cp:coreProperties>
</file>