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51" r:id="rId1"/>
  </p:sldMasterIdLst>
  <p:notesMasterIdLst>
    <p:notesMasterId r:id="rId27"/>
  </p:notesMasterIdLst>
  <p:sldIdLst>
    <p:sldId id="256" r:id="rId2"/>
    <p:sldId id="318" r:id="rId3"/>
    <p:sldId id="319" r:id="rId4"/>
    <p:sldId id="280" r:id="rId5"/>
    <p:sldId id="281" r:id="rId6"/>
    <p:sldId id="312" r:id="rId7"/>
    <p:sldId id="315" r:id="rId8"/>
    <p:sldId id="317" r:id="rId9"/>
    <p:sldId id="311" r:id="rId10"/>
    <p:sldId id="320" r:id="rId11"/>
    <p:sldId id="259" r:id="rId12"/>
    <p:sldId id="261" r:id="rId13"/>
    <p:sldId id="321" r:id="rId14"/>
    <p:sldId id="322" r:id="rId15"/>
    <p:sldId id="257" r:id="rId16"/>
    <p:sldId id="323" r:id="rId17"/>
    <p:sldId id="265" r:id="rId18"/>
    <p:sldId id="268" r:id="rId19"/>
    <p:sldId id="269" r:id="rId20"/>
    <p:sldId id="271" r:id="rId21"/>
    <p:sldId id="270" r:id="rId22"/>
    <p:sldId id="266" r:id="rId23"/>
    <p:sldId id="258" r:id="rId24"/>
    <p:sldId id="262" r:id="rId25"/>
    <p:sldId id="27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84"/>
    <p:restoredTop sz="94618"/>
  </p:normalViewPr>
  <p:slideViewPr>
    <p:cSldViewPr snapToGrid="0" snapToObjects="1">
      <p:cViewPr varScale="1">
        <p:scale>
          <a:sx n="110" d="100"/>
          <a:sy n="110" d="100"/>
        </p:scale>
        <p:origin x="126" y="28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DA2A52-E290-45D9-8296-E9BB8C5599EC}"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9035D283-0AFC-4CEB-ACC4-2507FDC5D549}">
      <dgm:prSet/>
      <dgm:spPr/>
      <dgm:t>
        <a:bodyPr/>
        <a:lstStyle/>
        <a:p>
          <a:r>
            <a:rPr lang="en-US" dirty="0"/>
            <a:t>Last Will and Testament</a:t>
          </a:r>
        </a:p>
      </dgm:t>
    </dgm:pt>
    <dgm:pt modelId="{366E76AF-898D-418D-872B-683FF262D6CF}" type="parTrans" cxnId="{1B2A897A-DB02-4525-8550-88E60F3D199B}">
      <dgm:prSet/>
      <dgm:spPr/>
      <dgm:t>
        <a:bodyPr/>
        <a:lstStyle/>
        <a:p>
          <a:endParaRPr lang="en-US"/>
        </a:p>
      </dgm:t>
    </dgm:pt>
    <dgm:pt modelId="{9B75CAEF-EB1C-428F-AB4E-95FDF5765216}" type="sibTrans" cxnId="{1B2A897A-DB02-4525-8550-88E60F3D199B}">
      <dgm:prSet/>
      <dgm:spPr/>
      <dgm:t>
        <a:bodyPr/>
        <a:lstStyle/>
        <a:p>
          <a:endParaRPr lang="en-US"/>
        </a:p>
      </dgm:t>
    </dgm:pt>
    <dgm:pt modelId="{00597DC4-BEFA-4446-AB74-48F629105670}">
      <dgm:prSet/>
      <dgm:spPr/>
      <dgm:t>
        <a:bodyPr/>
        <a:lstStyle/>
        <a:p>
          <a:r>
            <a:rPr lang="en-US" dirty="0"/>
            <a:t> Durable Power of Attorney for finance</a:t>
          </a:r>
        </a:p>
      </dgm:t>
    </dgm:pt>
    <dgm:pt modelId="{2905B3D8-92C7-4704-A658-F5194C2155BC}" type="parTrans" cxnId="{434DA801-A218-470E-82ED-B2E696417A5F}">
      <dgm:prSet/>
      <dgm:spPr/>
      <dgm:t>
        <a:bodyPr/>
        <a:lstStyle/>
        <a:p>
          <a:endParaRPr lang="en-US"/>
        </a:p>
      </dgm:t>
    </dgm:pt>
    <dgm:pt modelId="{3D9C1C5B-29DF-4B2A-8DAD-78DFFAE32B79}" type="sibTrans" cxnId="{434DA801-A218-470E-82ED-B2E696417A5F}">
      <dgm:prSet/>
      <dgm:spPr/>
      <dgm:t>
        <a:bodyPr/>
        <a:lstStyle/>
        <a:p>
          <a:endParaRPr lang="en-US"/>
        </a:p>
      </dgm:t>
    </dgm:pt>
    <dgm:pt modelId="{2A97E8DA-69A0-449B-BA4E-CAEA2381BB0A}">
      <dgm:prSet/>
      <dgm:spPr/>
      <dgm:t>
        <a:bodyPr/>
        <a:lstStyle/>
        <a:p>
          <a:r>
            <a:rPr lang="en-US" dirty="0"/>
            <a:t>Power of Attorney for Healthcare</a:t>
          </a:r>
        </a:p>
      </dgm:t>
    </dgm:pt>
    <dgm:pt modelId="{4A848449-D600-43E6-8FC4-C16409D83A90}" type="parTrans" cxnId="{082F83FE-7992-49C3-BCE7-C558E376A341}">
      <dgm:prSet/>
      <dgm:spPr/>
      <dgm:t>
        <a:bodyPr/>
        <a:lstStyle/>
        <a:p>
          <a:endParaRPr lang="en-US"/>
        </a:p>
      </dgm:t>
    </dgm:pt>
    <dgm:pt modelId="{B5C982C5-CEB5-4434-A4FC-C4439948AD0B}" type="sibTrans" cxnId="{082F83FE-7992-49C3-BCE7-C558E376A341}">
      <dgm:prSet/>
      <dgm:spPr/>
      <dgm:t>
        <a:bodyPr/>
        <a:lstStyle/>
        <a:p>
          <a:endParaRPr lang="en-US"/>
        </a:p>
      </dgm:t>
    </dgm:pt>
    <dgm:pt modelId="{84AC4DD8-332D-584C-A60A-2C90EA6F72F4}">
      <dgm:prSet/>
      <dgm:spPr/>
      <dgm:t>
        <a:bodyPr/>
        <a:lstStyle/>
        <a:p>
          <a:r>
            <a:rPr lang="en-US" dirty="0"/>
            <a:t>Revocable/Irrevocable Trust</a:t>
          </a:r>
        </a:p>
      </dgm:t>
    </dgm:pt>
    <dgm:pt modelId="{3E1CCD22-5705-164C-9552-DA8C0AD7AC29}" type="parTrans" cxnId="{D1DFBD40-89C2-7F47-A9F4-D5305467852F}">
      <dgm:prSet/>
      <dgm:spPr/>
      <dgm:t>
        <a:bodyPr/>
        <a:lstStyle/>
        <a:p>
          <a:endParaRPr lang="en-US"/>
        </a:p>
      </dgm:t>
    </dgm:pt>
    <dgm:pt modelId="{37026D19-6BF4-C14F-9A86-6C296E77DA2A}" type="sibTrans" cxnId="{D1DFBD40-89C2-7F47-A9F4-D5305467852F}">
      <dgm:prSet/>
      <dgm:spPr/>
      <dgm:t>
        <a:bodyPr/>
        <a:lstStyle/>
        <a:p>
          <a:endParaRPr lang="en-US"/>
        </a:p>
      </dgm:t>
    </dgm:pt>
    <dgm:pt modelId="{0B0D23C5-A280-2A4D-BD88-0F915A9AB4FF}" type="pres">
      <dgm:prSet presAssocID="{18DA2A52-E290-45D9-8296-E9BB8C5599EC}" presName="linear" presStyleCnt="0">
        <dgm:presLayoutVars>
          <dgm:animLvl val="lvl"/>
          <dgm:resizeHandles val="exact"/>
        </dgm:presLayoutVars>
      </dgm:prSet>
      <dgm:spPr/>
      <dgm:t>
        <a:bodyPr/>
        <a:lstStyle/>
        <a:p>
          <a:endParaRPr lang="en-US"/>
        </a:p>
      </dgm:t>
    </dgm:pt>
    <dgm:pt modelId="{0786F92A-A00A-344F-BD13-6E28CDB2AAB5}" type="pres">
      <dgm:prSet presAssocID="{9035D283-0AFC-4CEB-ACC4-2507FDC5D549}" presName="parentText" presStyleLbl="node1" presStyleIdx="0" presStyleCnt="4">
        <dgm:presLayoutVars>
          <dgm:chMax val="0"/>
          <dgm:bulletEnabled val="1"/>
        </dgm:presLayoutVars>
      </dgm:prSet>
      <dgm:spPr/>
      <dgm:t>
        <a:bodyPr/>
        <a:lstStyle/>
        <a:p>
          <a:endParaRPr lang="en-US"/>
        </a:p>
      </dgm:t>
    </dgm:pt>
    <dgm:pt modelId="{B43A9C8A-5924-7A4C-9786-5310FEFA0E47}" type="pres">
      <dgm:prSet presAssocID="{9B75CAEF-EB1C-428F-AB4E-95FDF5765216}" presName="spacer" presStyleCnt="0"/>
      <dgm:spPr/>
    </dgm:pt>
    <dgm:pt modelId="{32697293-F4AD-3F4F-8FC1-7ADC3E201616}" type="pres">
      <dgm:prSet presAssocID="{84AC4DD8-332D-584C-A60A-2C90EA6F72F4}" presName="parentText" presStyleLbl="node1" presStyleIdx="1" presStyleCnt="4">
        <dgm:presLayoutVars>
          <dgm:chMax val="0"/>
          <dgm:bulletEnabled val="1"/>
        </dgm:presLayoutVars>
      </dgm:prSet>
      <dgm:spPr/>
      <dgm:t>
        <a:bodyPr/>
        <a:lstStyle/>
        <a:p>
          <a:endParaRPr lang="en-US"/>
        </a:p>
      </dgm:t>
    </dgm:pt>
    <dgm:pt modelId="{0A8D65CD-64F5-724F-AF75-A68B99313214}" type="pres">
      <dgm:prSet presAssocID="{37026D19-6BF4-C14F-9A86-6C296E77DA2A}" presName="spacer" presStyleCnt="0"/>
      <dgm:spPr/>
    </dgm:pt>
    <dgm:pt modelId="{2C08B13E-0AAF-4D42-ABD3-1A846E59ABD1}" type="pres">
      <dgm:prSet presAssocID="{00597DC4-BEFA-4446-AB74-48F629105670}" presName="parentText" presStyleLbl="node1" presStyleIdx="2" presStyleCnt="4">
        <dgm:presLayoutVars>
          <dgm:chMax val="0"/>
          <dgm:bulletEnabled val="1"/>
        </dgm:presLayoutVars>
      </dgm:prSet>
      <dgm:spPr/>
      <dgm:t>
        <a:bodyPr/>
        <a:lstStyle/>
        <a:p>
          <a:endParaRPr lang="en-US"/>
        </a:p>
      </dgm:t>
    </dgm:pt>
    <dgm:pt modelId="{2A620404-0EAE-164D-A94D-4863047E4E76}" type="pres">
      <dgm:prSet presAssocID="{3D9C1C5B-29DF-4B2A-8DAD-78DFFAE32B79}" presName="spacer" presStyleCnt="0"/>
      <dgm:spPr/>
    </dgm:pt>
    <dgm:pt modelId="{998296D2-DF88-024D-B667-3591D9E8E81B}" type="pres">
      <dgm:prSet presAssocID="{2A97E8DA-69A0-449B-BA4E-CAEA2381BB0A}" presName="parentText" presStyleLbl="node1" presStyleIdx="3" presStyleCnt="4">
        <dgm:presLayoutVars>
          <dgm:chMax val="0"/>
          <dgm:bulletEnabled val="1"/>
        </dgm:presLayoutVars>
      </dgm:prSet>
      <dgm:spPr/>
      <dgm:t>
        <a:bodyPr/>
        <a:lstStyle/>
        <a:p>
          <a:endParaRPr lang="en-US"/>
        </a:p>
      </dgm:t>
    </dgm:pt>
  </dgm:ptLst>
  <dgm:cxnLst>
    <dgm:cxn modelId="{B0350D71-B583-DA41-80EA-6AE98BCA8587}" type="presOf" srcId="{84AC4DD8-332D-584C-A60A-2C90EA6F72F4}" destId="{32697293-F4AD-3F4F-8FC1-7ADC3E201616}" srcOrd="0" destOrd="0" presId="urn:microsoft.com/office/officeart/2005/8/layout/vList2"/>
    <dgm:cxn modelId="{1B2A897A-DB02-4525-8550-88E60F3D199B}" srcId="{18DA2A52-E290-45D9-8296-E9BB8C5599EC}" destId="{9035D283-0AFC-4CEB-ACC4-2507FDC5D549}" srcOrd="0" destOrd="0" parTransId="{366E76AF-898D-418D-872B-683FF262D6CF}" sibTransId="{9B75CAEF-EB1C-428F-AB4E-95FDF5765216}"/>
    <dgm:cxn modelId="{F3DCADB6-7A6F-7D44-A88B-B52FB8253826}" type="presOf" srcId="{2A97E8DA-69A0-449B-BA4E-CAEA2381BB0A}" destId="{998296D2-DF88-024D-B667-3591D9E8E81B}" srcOrd="0" destOrd="0" presId="urn:microsoft.com/office/officeart/2005/8/layout/vList2"/>
    <dgm:cxn modelId="{D1DFBD40-89C2-7F47-A9F4-D5305467852F}" srcId="{18DA2A52-E290-45D9-8296-E9BB8C5599EC}" destId="{84AC4DD8-332D-584C-A60A-2C90EA6F72F4}" srcOrd="1" destOrd="0" parTransId="{3E1CCD22-5705-164C-9552-DA8C0AD7AC29}" sibTransId="{37026D19-6BF4-C14F-9A86-6C296E77DA2A}"/>
    <dgm:cxn modelId="{082F83FE-7992-49C3-BCE7-C558E376A341}" srcId="{18DA2A52-E290-45D9-8296-E9BB8C5599EC}" destId="{2A97E8DA-69A0-449B-BA4E-CAEA2381BB0A}" srcOrd="3" destOrd="0" parTransId="{4A848449-D600-43E6-8FC4-C16409D83A90}" sibTransId="{B5C982C5-CEB5-4434-A4FC-C4439948AD0B}"/>
    <dgm:cxn modelId="{F12CFBDE-6293-9D4D-A0E5-0DA7EBBA4A6C}" type="presOf" srcId="{9035D283-0AFC-4CEB-ACC4-2507FDC5D549}" destId="{0786F92A-A00A-344F-BD13-6E28CDB2AAB5}" srcOrd="0" destOrd="0" presId="urn:microsoft.com/office/officeart/2005/8/layout/vList2"/>
    <dgm:cxn modelId="{DB4051E6-D7D9-0B46-A5D8-8416FDEB0ACE}" type="presOf" srcId="{00597DC4-BEFA-4446-AB74-48F629105670}" destId="{2C08B13E-0AAF-4D42-ABD3-1A846E59ABD1}" srcOrd="0" destOrd="0" presId="urn:microsoft.com/office/officeart/2005/8/layout/vList2"/>
    <dgm:cxn modelId="{45E1ACF7-BD5B-D948-9328-2A187C4DC0CD}" type="presOf" srcId="{18DA2A52-E290-45D9-8296-E9BB8C5599EC}" destId="{0B0D23C5-A280-2A4D-BD88-0F915A9AB4FF}" srcOrd="0" destOrd="0" presId="urn:microsoft.com/office/officeart/2005/8/layout/vList2"/>
    <dgm:cxn modelId="{434DA801-A218-470E-82ED-B2E696417A5F}" srcId="{18DA2A52-E290-45D9-8296-E9BB8C5599EC}" destId="{00597DC4-BEFA-4446-AB74-48F629105670}" srcOrd="2" destOrd="0" parTransId="{2905B3D8-92C7-4704-A658-F5194C2155BC}" sibTransId="{3D9C1C5B-29DF-4B2A-8DAD-78DFFAE32B79}"/>
    <dgm:cxn modelId="{185FD9E1-D50B-2C49-8892-70A29E32A79D}" type="presParOf" srcId="{0B0D23C5-A280-2A4D-BD88-0F915A9AB4FF}" destId="{0786F92A-A00A-344F-BD13-6E28CDB2AAB5}" srcOrd="0" destOrd="0" presId="urn:microsoft.com/office/officeart/2005/8/layout/vList2"/>
    <dgm:cxn modelId="{BC0B1D5B-73D0-A348-887F-6656EFF94729}" type="presParOf" srcId="{0B0D23C5-A280-2A4D-BD88-0F915A9AB4FF}" destId="{B43A9C8A-5924-7A4C-9786-5310FEFA0E47}" srcOrd="1" destOrd="0" presId="urn:microsoft.com/office/officeart/2005/8/layout/vList2"/>
    <dgm:cxn modelId="{F9E7CEFF-867F-5849-B445-51C5115F8AEC}" type="presParOf" srcId="{0B0D23C5-A280-2A4D-BD88-0F915A9AB4FF}" destId="{32697293-F4AD-3F4F-8FC1-7ADC3E201616}" srcOrd="2" destOrd="0" presId="urn:microsoft.com/office/officeart/2005/8/layout/vList2"/>
    <dgm:cxn modelId="{F9CBEC10-96B5-D146-B22D-66D160FA48C7}" type="presParOf" srcId="{0B0D23C5-A280-2A4D-BD88-0F915A9AB4FF}" destId="{0A8D65CD-64F5-724F-AF75-A68B99313214}" srcOrd="3" destOrd="0" presId="urn:microsoft.com/office/officeart/2005/8/layout/vList2"/>
    <dgm:cxn modelId="{98B5DE29-6B19-CE49-9778-22E0756287E3}" type="presParOf" srcId="{0B0D23C5-A280-2A4D-BD88-0F915A9AB4FF}" destId="{2C08B13E-0AAF-4D42-ABD3-1A846E59ABD1}" srcOrd="4" destOrd="0" presId="urn:microsoft.com/office/officeart/2005/8/layout/vList2"/>
    <dgm:cxn modelId="{4AFBA7E5-4607-7D45-9501-33CCFAFA8700}" type="presParOf" srcId="{0B0D23C5-A280-2A4D-BD88-0F915A9AB4FF}" destId="{2A620404-0EAE-164D-A94D-4863047E4E76}" srcOrd="5" destOrd="0" presId="urn:microsoft.com/office/officeart/2005/8/layout/vList2"/>
    <dgm:cxn modelId="{8535556F-2F02-9B45-813C-9793F5D1378C}" type="presParOf" srcId="{0B0D23C5-A280-2A4D-BD88-0F915A9AB4FF}" destId="{998296D2-DF88-024D-B667-3591D9E8E81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7B9F95-8B63-4576-8F6D-A7228566637A}" type="doc">
      <dgm:prSet loTypeId="urn:microsoft.com/office/officeart/2016/7/layout/VerticalSolidActionList" loCatId="List" qsTypeId="urn:microsoft.com/office/officeart/2005/8/quickstyle/simple2" qsCatId="simple" csTypeId="urn:microsoft.com/office/officeart/2005/8/colors/colorful2" csCatId="colorful"/>
      <dgm:spPr/>
      <dgm:t>
        <a:bodyPr/>
        <a:lstStyle/>
        <a:p>
          <a:endParaRPr lang="en-US"/>
        </a:p>
      </dgm:t>
    </dgm:pt>
    <dgm:pt modelId="{35316737-9641-4DDE-9F0A-26B37A2C1475}">
      <dgm:prSet/>
      <dgm:spPr/>
      <dgm:t>
        <a:bodyPr/>
        <a:lstStyle/>
        <a:p>
          <a:r>
            <a:rPr lang="en-US" dirty="0"/>
            <a:t>Keep</a:t>
          </a:r>
        </a:p>
      </dgm:t>
    </dgm:pt>
    <dgm:pt modelId="{F2CDBCBC-BCCD-4BCF-B703-42C339C3E37B}" type="parTrans" cxnId="{3291FB9E-90DA-4E1C-A786-7A0BC24AE640}">
      <dgm:prSet/>
      <dgm:spPr/>
      <dgm:t>
        <a:bodyPr/>
        <a:lstStyle/>
        <a:p>
          <a:endParaRPr lang="en-US"/>
        </a:p>
      </dgm:t>
    </dgm:pt>
    <dgm:pt modelId="{4E2BABF9-8DC0-41FC-8D6F-1D8DBD66A9FC}" type="sibTrans" cxnId="{3291FB9E-90DA-4E1C-A786-7A0BC24AE640}">
      <dgm:prSet/>
      <dgm:spPr/>
      <dgm:t>
        <a:bodyPr/>
        <a:lstStyle/>
        <a:p>
          <a:endParaRPr lang="en-US"/>
        </a:p>
      </dgm:t>
    </dgm:pt>
    <dgm:pt modelId="{635E249C-269D-4F0D-BF5A-52331F410EFC}">
      <dgm:prSet/>
      <dgm:spPr/>
      <dgm:t>
        <a:bodyPr/>
        <a:lstStyle/>
        <a:p>
          <a:r>
            <a:rPr lang="en-US"/>
            <a:t>Keep your original documents </a:t>
          </a:r>
        </a:p>
      </dgm:t>
    </dgm:pt>
    <dgm:pt modelId="{C71FD711-86F2-454D-B4E0-18A3814E754E}" type="parTrans" cxnId="{FBD245E9-EC29-4E7D-BA3A-D6B97BDB797C}">
      <dgm:prSet/>
      <dgm:spPr/>
      <dgm:t>
        <a:bodyPr/>
        <a:lstStyle/>
        <a:p>
          <a:endParaRPr lang="en-US"/>
        </a:p>
      </dgm:t>
    </dgm:pt>
    <dgm:pt modelId="{C670E7EF-D5CB-480B-BCAF-FBEE2F6A3B0E}" type="sibTrans" cxnId="{FBD245E9-EC29-4E7D-BA3A-D6B97BDB797C}">
      <dgm:prSet/>
      <dgm:spPr/>
      <dgm:t>
        <a:bodyPr/>
        <a:lstStyle/>
        <a:p>
          <a:endParaRPr lang="en-US"/>
        </a:p>
      </dgm:t>
    </dgm:pt>
    <dgm:pt modelId="{CB77F84C-4D36-44CF-AF39-EB665AE1713D}">
      <dgm:prSet/>
      <dgm:spPr/>
      <dgm:t>
        <a:bodyPr/>
        <a:lstStyle/>
        <a:p>
          <a:r>
            <a:rPr lang="en-US"/>
            <a:t>Talk</a:t>
          </a:r>
        </a:p>
      </dgm:t>
    </dgm:pt>
    <dgm:pt modelId="{D6695C3F-1552-4385-9E54-39E3541D59F4}" type="parTrans" cxnId="{2825B050-B365-4535-A2B7-028C33BE6C76}">
      <dgm:prSet/>
      <dgm:spPr/>
      <dgm:t>
        <a:bodyPr/>
        <a:lstStyle/>
        <a:p>
          <a:endParaRPr lang="en-US"/>
        </a:p>
      </dgm:t>
    </dgm:pt>
    <dgm:pt modelId="{5024BC92-AD10-41D1-BEC2-A4F5EC19AE02}" type="sibTrans" cxnId="{2825B050-B365-4535-A2B7-028C33BE6C76}">
      <dgm:prSet/>
      <dgm:spPr/>
      <dgm:t>
        <a:bodyPr/>
        <a:lstStyle/>
        <a:p>
          <a:endParaRPr lang="en-US"/>
        </a:p>
      </dgm:t>
    </dgm:pt>
    <dgm:pt modelId="{525F5C8B-7B69-42A6-8828-886A67250B29}">
      <dgm:prSet/>
      <dgm:spPr/>
      <dgm:t>
        <a:bodyPr/>
        <a:lstStyle/>
        <a:p>
          <a:r>
            <a:rPr lang="en-US"/>
            <a:t>Talk to you about your final arrangements</a:t>
          </a:r>
        </a:p>
      </dgm:t>
    </dgm:pt>
    <dgm:pt modelId="{1097A4A0-4418-4D3A-ACA5-1AE6B1E4A1B0}" type="parTrans" cxnId="{41D852C5-0077-4361-9A23-504B3AC771B2}">
      <dgm:prSet/>
      <dgm:spPr/>
      <dgm:t>
        <a:bodyPr/>
        <a:lstStyle/>
        <a:p>
          <a:endParaRPr lang="en-US"/>
        </a:p>
      </dgm:t>
    </dgm:pt>
    <dgm:pt modelId="{9A3BBC9A-E075-4D17-9BD4-56F0773FCDBB}" type="sibTrans" cxnId="{41D852C5-0077-4361-9A23-504B3AC771B2}">
      <dgm:prSet/>
      <dgm:spPr/>
      <dgm:t>
        <a:bodyPr/>
        <a:lstStyle/>
        <a:p>
          <a:endParaRPr lang="en-US"/>
        </a:p>
      </dgm:t>
    </dgm:pt>
    <dgm:pt modelId="{920326E5-C4C3-4386-B827-ECC8CAFFBC8E}">
      <dgm:prSet/>
      <dgm:spPr/>
      <dgm:t>
        <a:bodyPr/>
        <a:lstStyle/>
        <a:p>
          <a:r>
            <a:rPr lang="en-US"/>
            <a:t>Educate</a:t>
          </a:r>
        </a:p>
      </dgm:t>
    </dgm:pt>
    <dgm:pt modelId="{CE72CF6F-AD43-404E-B01C-5351957CD168}" type="parTrans" cxnId="{A6886F5F-16F4-4553-AE4B-273C00C4D18C}">
      <dgm:prSet/>
      <dgm:spPr/>
      <dgm:t>
        <a:bodyPr/>
        <a:lstStyle/>
        <a:p>
          <a:endParaRPr lang="en-US"/>
        </a:p>
      </dgm:t>
    </dgm:pt>
    <dgm:pt modelId="{3FA40228-E68B-4A40-855C-6B6C8358895F}" type="sibTrans" cxnId="{A6886F5F-16F4-4553-AE4B-273C00C4D18C}">
      <dgm:prSet/>
      <dgm:spPr/>
      <dgm:t>
        <a:bodyPr/>
        <a:lstStyle/>
        <a:p>
          <a:endParaRPr lang="en-US"/>
        </a:p>
      </dgm:t>
    </dgm:pt>
    <dgm:pt modelId="{CBF784EC-FC2A-46A0-ACE3-4EFF3D0BA5D8}">
      <dgm:prSet/>
      <dgm:spPr/>
      <dgm:t>
        <a:bodyPr/>
        <a:lstStyle/>
        <a:p>
          <a:r>
            <a:rPr lang="en-US" dirty="0"/>
            <a:t>Educate you on LTC planning and asset preservation</a:t>
          </a:r>
        </a:p>
      </dgm:t>
    </dgm:pt>
    <dgm:pt modelId="{5C3CA5B1-8480-478F-9B9B-3606650B5FE5}" type="parTrans" cxnId="{048AD8C7-0F7D-418F-8CD8-A9BC3C2AAA47}">
      <dgm:prSet/>
      <dgm:spPr/>
      <dgm:t>
        <a:bodyPr/>
        <a:lstStyle/>
        <a:p>
          <a:endParaRPr lang="en-US"/>
        </a:p>
      </dgm:t>
    </dgm:pt>
    <dgm:pt modelId="{5E2A74DE-E369-41F2-A4C3-54FCF4D682C7}" type="sibTrans" cxnId="{048AD8C7-0F7D-418F-8CD8-A9BC3C2AAA47}">
      <dgm:prSet/>
      <dgm:spPr/>
      <dgm:t>
        <a:bodyPr/>
        <a:lstStyle/>
        <a:p>
          <a:endParaRPr lang="en-US"/>
        </a:p>
      </dgm:t>
    </dgm:pt>
    <dgm:pt modelId="{AC26C035-01B3-4443-992C-6001A2EA964D}">
      <dgm:prSet/>
      <dgm:spPr/>
      <dgm:t>
        <a:bodyPr/>
        <a:lstStyle/>
        <a:p>
          <a:r>
            <a:rPr lang="en-US" dirty="0"/>
            <a:t>Supply you with trusted referrals </a:t>
          </a:r>
        </a:p>
      </dgm:t>
    </dgm:pt>
    <dgm:pt modelId="{1998A92A-379A-44CF-97A5-D734FCEA5F77}" type="parTrans" cxnId="{AA4E0FC7-18C6-4793-A9B7-0BFC064E5022}">
      <dgm:prSet/>
      <dgm:spPr/>
      <dgm:t>
        <a:bodyPr/>
        <a:lstStyle/>
        <a:p>
          <a:endParaRPr lang="en-US"/>
        </a:p>
      </dgm:t>
    </dgm:pt>
    <dgm:pt modelId="{A138D4A4-8895-44D2-8173-3991BE806D9C}" type="sibTrans" cxnId="{AA4E0FC7-18C6-4793-A9B7-0BFC064E5022}">
      <dgm:prSet/>
      <dgm:spPr/>
      <dgm:t>
        <a:bodyPr/>
        <a:lstStyle/>
        <a:p>
          <a:endParaRPr lang="en-US"/>
        </a:p>
      </dgm:t>
    </dgm:pt>
    <dgm:pt modelId="{5AD77478-1930-4AE7-BBB3-5909FECC4A66}">
      <dgm:prSet/>
      <dgm:spPr/>
      <dgm:t>
        <a:bodyPr/>
        <a:lstStyle/>
        <a:p>
          <a:r>
            <a:rPr lang="en-US" dirty="0"/>
            <a:t>Supply</a:t>
          </a:r>
        </a:p>
      </dgm:t>
    </dgm:pt>
    <dgm:pt modelId="{16A8C780-3018-492E-93BF-F7D5EDAB84CC}" type="sibTrans" cxnId="{5C57B726-E6C2-463F-AB8D-112405AAF5C8}">
      <dgm:prSet/>
      <dgm:spPr/>
      <dgm:t>
        <a:bodyPr/>
        <a:lstStyle/>
        <a:p>
          <a:endParaRPr lang="en-US"/>
        </a:p>
      </dgm:t>
    </dgm:pt>
    <dgm:pt modelId="{39C6D726-C3D9-494E-B8C6-A598AB1C8F0A}" type="parTrans" cxnId="{5C57B726-E6C2-463F-AB8D-112405AAF5C8}">
      <dgm:prSet/>
      <dgm:spPr/>
      <dgm:t>
        <a:bodyPr/>
        <a:lstStyle/>
        <a:p>
          <a:endParaRPr lang="en-US"/>
        </a:p>
      </dgm:t>
    </dgm:pt>
    <dgm:pt modelId="{124D3F17-8BAD-CC44-8E83-AD3F8BC63E27}" type="pres">
      <dgm:prSet presAssocID="{217B9F95-8B63-4576-8F6D-A7228566637A}" presName="Name0" presStyleCnt="0">
        <dgm:presLayoutVars>
          <dgm:dir/>
          <dgm:animLvl val="lvl"/>
          <dgm:resizeHandles val="exact"/>
        </dgm:presLayoutVars>
      </dgm:prSet>
      <dgm:spPr/>
      <dgm:t>
        <a:bodyPr/>
        <a:lstStyle/>
        <a:p>
          <a:endParaRPr lang="en-US"/>
        </a:p>
      </dgm:t>
    </dgm:pt>
    <dgm:pt modelId="{29F67606-CF73-B14B-AFE0-17C32E7F3874}" type="pres">
      <dgm:prSet presAssocID="{35316737-9641-4DDE-9F0A-26B37A2C1475}" presName="linNode" presStyleCnt="0"/>
      <dgm:spPr/>
    </dgm:pt>
    <dgm:pt modelId="{98E8A8E0-6434-5047-B086-CFA72CDC1D4B}" type="pres">
      <dgm:prSet presAssocID="{35316737-9641-4DDE-9F0A-26B37A2C1475}" presName="parentText" presStyleLbl="alignNode1" presStyleIdx="0" presStyleCnt="4">
        <dgm:presLayoutVars>
          <dgm:chMax val="1"/>
          <dgm:bulletEnabled/>
        </dgm:presLayoutVars>
      </dgm:prSet>
      <dgm:spPr/>
      <dgm:t>
        <a:bodyPr/>
        <a:lstStyle/>
        <a:p>
          <a:endParaRPr lang="en-US"/>
        </a:p>
      </dgm:t>
    </dgm:pt>
    <dgm:pt modelId="{3913DFC7-F2AF-484F-ABA6-FF8FE54956FC}" type="pres">
      <dgm:prSet presAssocID="{35316737-9641-4DDE-9F0A-26B37A2C1475}" presName="descendantText" presStyleLbl="alignAccFollowNode1" presStyleIdx="0" presStyleCnt="4">
        <dgm:presLayoutVars>
          <dgm:bulletEnabled/>
        </dgm:presLayoutVars>
      </dgm:prSet>
      <dgm:spPr/>
      <dgm:t>
        <a:bodyPr/>
        <a:lstStyle/>
        <a:p>
          <a:endParaRPr lang="en-US"/>
        </a:p>
      </dgm:t>
    </dgm:pt>
    <dgm:pt modelId="{9AC32BB5-3F4C-0D42-93A8-2BB3C52DCB09}" type="pres">
      <dgm:prSet presAssocID="{4E2BABF9-8DC0-41FC-8D6F-1D8DBD66A9FC}" presName="sp" presStyleCnt="0"/>
      <dgm:spPr/>
    </dgm:pt>
    <dgm:pt modelId="{68C632ED-BF3B-0642-9BDD-61A2184EF366}" type="pres">
      <dgm:prSet presAssocID="{CB77F84C-4D36-44CF-AF39-EB665AE1713D}" presName="linNode" presStyleCnt="0"/>
      <dgm:spPr/>
    </dgm:pt>
    <dgm:pt modelId="{63B57312-3438-D040-9DB8-DD7C942E54DF}" type="pres">
      <dgm:prSet presAssocID="{CB77F84C-4D36-44CF-AF39-EB665AE1713D}" presName="parentText" presStyleLbl="alignNode1" presStyleIdx="1" presStyleCnt="4">
        <dgm:presLayoutVars>
          <dgm:chMax val="1"/>
          <dgm:bulletEnabled/>
        </dgm:presLayoutVars>
      </dgm:prSet>
      <dgm:spPr/>
      <dgm:t>
        <a:bodyPr/>
        <a:lstStyle/>
        <a:p>
          <a:endParaRPr lang="en-US"/>
        </a:p>
      </dgm:t>
    </dgm:pt>
    <dgm:pt modelId="{5011E02D-D13C-274F-9596-7247D087E10A}" type="pres">
      <dgm:prSet presAssocID="{CB77F84C-4D36-44CF-AF39-EB665AE1713D}" presName="descendantText" presStyleLbl="alignAccFollowNode1" presStyleIdx="1" presStyleCnt="4">
        <dgm:presLayoutVars>
          <dgm:bulletEnabled/>
        </dgm:presLayoutVars>
      </dgm:prSet>
      <dgm:spPr/>
      <dgm:t>
        <a:bodyPr/>
        <a:lstStyle/>
        <a:p>
          <a:endParaRPr lang="en-US"/>
        </a:p>
      </dgm:t>
    </dgm:pt>
    <dgm:pt modelId="{696B310F-B153-3443-BC5D-CBEB283E62EC}" type="pres">
      <dgm:prSet presAssocID="{5024BC92-AD10-41D1-BEC2-A4F5EC19AE02}" presName="sp" presStyleCnt="0"/>
      <dgm:spPr/>
    </dgm:pt>
    <dgm:pt modelId="{3FCACCF6-0DB9-6846-8E47-F47E5B4A000E}" type="pres">
      <dgm:prSet presAssocID="{920326E5-C4C3-4386-B827-ECC8CAFFBC8E}" presName="linNode" presStyleCnt="0"/>
      <dgm:spPr/>
    </dgm:pt>
    <dgm:pt modelId="{A14BE577-6978-B942-9FB8-BC26EEDA11A0}" type="pres">
      <dgm:prSet presAssocID="{920326E5-C4C3-4386-B827-ECC8CAFFBC8E}" presName="parentText" presStyleLbl="alignNode1" presStyleIdx="2" presStyleCnt="4">
        <dgm:presLayoutVars>
          <dgm:chMax val="1"/>
          <dgm:bulletEnabled/>
        </dgm:presLayoutVars>
      </dgm:prSet>
      <dgm:spPr/>
      <dgm:t>
        <a:bodyPr/>
        <a:lstStyle/>
        <a:p>
          <a:endParaRPr lang="en-US"/>
        </a:p>
      </dgm:t>
    </dgm:pt>
    <dgm:pt modelId="{9724AE81-E766-D342-A46F-5D7552A85DAB}" type="pres">
      <dgm:prSet presAssocID="{920326E5-C4C3-4386-B827-ECC8CAFFBC8E}" presName="descendantText" presStyleLbl="alignAccFollowNode1" presStyleIdx="2" presStyleCnt="4">
        <dgm:presLayoutVars>
          <dgm:bulletEnabled/>
        </dgm:presLayoutVars>
      </dgm:prSet>
      <dgm:spPr/>
      <dgm:t>
        <a:bodyPr/>
        <a:lstStyle/>
        <a:p>
          <a:endParaRPr lang="en-US"/>
        </a:p>
      </dgm:t>
    </dgm:pt>
    <dgm:pt modelId="{B374271A-7034-0844-AF17-75A4231613AC}" type="pres">
      <dgm:prSet presAssocID="{3FA40228-E68B-4A40-855C-6B6C8358895F}" presName="sp" presStyleCnt="0"/>
      <dgm:spPr/>
    </dgm:pt>
    <dgm:pt modelId="{BE1C571A-0624-A54F-8658-CDC1A075EDD9}" type="pres">
      <dgm:prSet presAssocID="{5AD77478-1930-4AE7-BBB3-5909FECC4A66}" presName="linNode" presStyleCnt="0"/>
      <dgm:spPr/>
    </dgm:pt>
    <dgm:pt modelId="{471D86C9-1CE0-1848-976A-1E2714AA063E}" type="pres">
      <dgm:prSet presAssocID="{5AD77478-1930-4AE7-BBB3-5909FECC4A66}" presName="parentText" presStyleLbl="alignNode1" presStyleIdx="3" presStyleCnt="4">
        <dgm:presLayoutVars>
          <dgm:chMax val="1"/>
          <dgm:bulletEnabled/>
        </dgm:presLayoutVars>
      </dgm:prSet>
      <dgm:spPr/>
      <dgm:t>
        <a:bodyPr/>
        <a:lstStyle/>
        <a:p>
          <a:endParaRPr lang="en-US"/>
        </a:p>
      </dgm:t>
    </dgm:pt>
    <dgm:pt modelId="{2B80814E-BA23-A043-B845-EBD51EDDB943}" type="pres">
      <dgm:prSet presAssocID="{5AD77478-1930-4AE7-BBB3-5909FECC4A66}" presName="descendantText" presStyleLbl="alignAccFollowNode1" presStyleIdx="3" presStyleCnt="4">
        <dgm:presLayoutVars>
          <dgm:bulletEnabled/>
        </dgm:presLayoutVars>
      </dgm:prSet>
      <dgm:spPr/>
      <dgm:t>
        <a:bodyPr/>
        <a:lstStyle/>
        <a:p>
          <a:endParaRPr lang="en-US"/>
        </a:p>
      </dgm:t>
    </dgm:pt>
  </dgm:ptLst>
  <dgm:cxnLst>
    <dgm:cxn modelId="{2113FCDC-E00F-824A-8C66-B393B9026478}" type="presOf" srcId="{CB77F84C-4D36-44CF-AF39-EB665AE1713D}" destId="{63B57312-3438-D040-9DB8-DD7C942E54DF}" srcOrd="0" destOrd="0" presId="urn:microsoft.com/office/officeart/2016/7/layout/VerticalSolidActionList"/>
    <dgm:cxn modelId="{F8BD650C-92E2-5249-B70C-30AD2B18B152}" type="presOf" srcId="{AC26C035-01B3-4443-992C-6001A2EA964D}" destId="{2B80814E-BA23-A043-B845-EBD51EDDB943}" srcOrd="0" destOrd="0" presId="urn:microsoft.com/office/officeart/2016/7/layout/VerticalSolidActionList"/>
    <dgm:cxn modelId="{FBD245E9-EC29-4E7D-BA3A-D6B97BDB797C}" srcId="{35316737-9641-4DDE-9F0A-26B37A2C1475}" destId="{635E249C-269D-4F0D-BF5A-52331F410EFC}" srcOrd="0" destOrd="0" parTransId="{C71FD711-86F2-454D-B4E0-18A3814E754E}" sibTransId="{C670E7EF-D5CB-480B-BCAF-FBEE2F6A3B0E}"/>
    <dgm:cxn modelId="{3291FB9E-90DA-4E1C-A786-7A0BC24AE640}" srcId="{217B9F95-8B63-4576-8F6D-A7228566637A}" destId="{35316737-9641-4DDE-9F0A-26B37A2C1475}" srcOrd="0" destOrd="0" parTransId="{F2CDBCBC-BCCD-4BCF-B703-42C339C3E37B}" sibTransId="{4E2BABF9-8DC0-41FC-8D6F-1D8DBD66A9FC}"/>
    <dgm:cxn modelId="{39103751-9240-0B4B-9984-F6D28176FA6C}" type="presOf" srcId="{35316737-9641-4DDE-9F0A-26B37A2C1475}" destId="{98E8A8E0-6434-5047-B086-CFA72CDC1D4B}" srcOrd="0" destOrd="0" presId="urn:microsoft.com/office/officeart/2016/7/layout/VerticalSolidActionList"/>
    <dgm:cxn modelId="{E3F1152E-DE3B-A34F-8E36-20ABB1B993A0}" type="presOf" srcId="{525F5C8B-7B69-42A6-8828-886A67250B29}" destId="{5011E02D-D13C-274F-9596-7247D087E10A}" srcOrd="0" destOrd="0" presId="urn:microsoft.com/office/officeart/2016/7/layout/VerticalSolidActionList"/>
    <dgm:cxn modelId="{629F01CE-544E-5641-AE72-5DE6F8EA1D33}" type="presOf" srcId="{635E249C-269D-4F0D-BF5A-52331F410EFC}" destId="{3913DFC7-F2AF-484F-ABA6-FF8FE54956FC}" srcOrd="0" destOrd="0" presId="urn:microsoft.com/office/officeart/2016/7/layout/VerticalSolidActionList"/>
    <dgm:cxn modelId="{70F299F8-A0B6-034B-A713-DF98CDD4F1B0}" type="presOf" srcId="{CBF784EC-FC2A-46A0-ACE3-4EFF3D0BA5D8}" destId="{9724AE81-E766-D342-A46F-5D7552A85DAB}" srcOrd="0" destOrd="0" presId="urn:microsoft.com/office/officeart/2016/7/layout/VerticalSolidActionList"/>
    <dgm:cxn modelId="{5C57B726-E6C2-463F-AB8D-112405AAF5C8}" srcId="{217B9F95-8B63-4576-8F6D-A7228566637A}" destId="{5AD77478-1930-4AE7-BBB3-5909FECC4A66}" srcOrd="3" destOrd="0" parTransId="{39C6D726-C3D9-494E-B8C6-A598AB1C8F0A}" sibTransId="{16A8C780-3018-492E-93BF-F7D5EDAB84CC}"/>
    <dgm:cxn modelId="{4D924B48-231D-494A-A209-9E7115A47523}" type="presOf" srcId="{5AD77478-1930-4AE7-BBB3-5909FECC4A66}" destId="{471D86C9-1CE0-1848-976A-1E2714AA063E}" srcOrd="0" destOrd="0" presId="urn:microsoft.com/office/officeart/2016/7/layout/VerticalSolidActionList"/>
    <dgm:cxn modelId="{AA4E0FC7-18C6-4793-A9B7-0BFC064E5022}" srcId="{5AD77478-1930-4AE7-BBB3-5909FECC4A66}" destId="{AC26C035-01B3-4443-992C-6001A2EA964D}" srcOrd="0" destOrd="0" parTransId="{1998A92A-379A-44CF-97A5-D734FCEA5F77}" sibTransId="{A138D4A4-8895-44D2-8173-3991BE806D9C}"/>
    <dgm:cxn modelId="{5102DA1B-69A6-054E-B75B-57DC0A2D8C62}" type="presOf" srcId="{217B9F95-8B63-4576-8F6D-A7228566637A}" destId="{124D3F17-8BAD-CC44-8E83-AD3F8BC63E27}" srcOrd="0" destOrd="0" presId="urn:microsoft.com/office/officeart/2016/7/layout/VerticalSolidActionList"/>
    <dgm:cxn modelId="{048AD8C7-0F7D-418F-8CD8-A9BC3C2AAA47}" srcId="{920326E5-C4C3-4386-B827-ECC8CAFFBC8E}" destId="{CBF784EC-FC2A-46A0-ACE3-4EFF3D0BA5D8}" srcOrd="0" destOrd="0" parTransId="{5C3CA5B1-8480-478F-9B9B-3606650B5FE5}" sibTransId="{5E2A74DE-E369-41F2-A4C3-54FCF4D682C7}"/>
    <dgm:cxn modelId="{2825B050-B365-4535-A2B7-028C33BE6C76}" srcId="{217B9F95-8B63-4576-8F6D-A7228566637A}" destId="{CB77F84C-4D36-44CF-AF39-EB665AE1713D}" srcOrd="1" destOrd="0" parTransId="{D6695C3F-1552-4385-9E54-39E3541D59F4}" sibTransId="{5024BC92-AD10-41D1-BEC2-A4F5EC19AE02}"/>
    <dgm:cxn modelId="{E95E78FD-C5D5-1847-AB99-3C427E9A90D9}" type="presOf" srcId="{920326E5-C4C3-4386-B827-ECC8CAFFBC8E}" destId="{A14BE577-6978-B942-9FB8-BC26EEDA11A0}" srcOrd="0" destOrd="0" presId="urn:microsoft.com/office/officeart/2016/7/layout/VerticalSolidActionList"/>
    <dgm:cxn modelId="{41D852C5-0077-4361-9A23-504B3AC771B2}" srcId="{CB77F84C-4D36-44CF-AF39-EB665AE1713D}" destId="{525F5C8B-7B69-42A6-8828-886A67250B29}" srcOrd="0" destOrd="0" parTransId="{1097A4A0-4418-4D3A-ACA5-1AE6B1E4A1B0}" sibTransId="{9A3BBC9A-E075-4D17-9BD4-56F0773FCDBB}"/>
    <dgm:cxn modelId="{A6886F5F-16F4-4553-AE4B-273C00C4D18C}" srcId="{217B9F95-8B63-4576-8F6D-A7228566637A}" destId="{920326E5-C4C3-4386-B827-ECC8CAFFBC8E}" srcOrd="2" destOrd="0" parTransId="{CE72CF6F-AD43-404E-B01C-5351957CD168}" sibTransId="{3FA40228-E68B-4A40-855C-6B6C8358895F}"/>
    <dgm:cxn modelId="{B8283A53-470C-FC40-96E5-A7F672FE8215}" type="presParOf" srcId="{124D3F17-8BAD-CC44-8E83-AD3F8BC63E27}" destId="{29F67606-CF73-B14B-AFE0-17C32E7F3874}" srcOrd="0" destOrd="0" presId="urn:microsoft.com/office/officeart/2016/7/layout/VerticalSolidActionList"/>
    <dgm:cxn modelId="{BF078FB2-BD8E-7341-B6E8-BDC18FBA8219}" type="presParOf" srcId="{29F67606-CF73-B14B-AFE0-17C32E7F3874}" destId="{98E8A8E0-6434-5047-B086-CFA72CDC1D4B}" srcOrd="0" destOrd="0" presId="urn:microsoft.com/office/officeart/2016/7/layout/VerticalSolidActionList"/>
    <dgm:cxn modelId="{8BAA111F-FB27-7D4B-825D-350ECA11624E}" type="presParOf" srcId="{29F67606-CF73-B14B-AFE0-17C32E7F3874}" destId="{3913DFC7-F2AF-484F-ABA6-FF8FE54956FC}" srcOrd="1" destOrd="0" presId="urn:microsoft.com/office/officeart/2016/7/layout/VerticalSolidActionList"/>
    <dgm:cxn modelId="{5CDE1956-227D-C146-8AA4-A8389C3065BF}" type="presParOf" srcId="{124D3F17-8BAD-CC44-8E83-AD3F8BC63E27}" destId="{9AC32BB5-3F4C-0D42-93A8-2BB3C52DCB09}" srcOrd="1" destOrd="0" presId="urn:microsoft.com/office/officeart/2016/7/layout/VerticalSolidActionList"/>
    <dgm:cxn modelId="{FB8ABB52-0AE5-EF48-892A-199D2E035C31}" type="presParOf" srcId="{124D3F17-8BAD-CC44-8E83-AD3F8BC63E27}" destId="{68C632ED-BF3B-0642-9BDD-61A2184EF366}" srcOrd="2" destOrd="0" presId="urn:microsoft.com/office/officeart/2016/7/layout/VerticalSolidActionList"/>
    <dgm:cxn modelId="{F87EE0D3-C466-0146-B2A9-3A28C52C495E}" type="presParOf" srcId="{68C632ED-BF3B-0642-9BDD-61A2184EF366}" destId="{63B57312-3438-D040-9DB8-DD7C942E54DF}" srcOrd="0" destOrd="0" presId="urn:microsoft.com/office/officeart/2016/7/layout/VerticalSolidActionList"/>
    <dgm:cxn modelId="{B5D4C9D9-1108-5E44-B4D4-9AA50C2690B8}" type="presParOf" srcId="{68C632ED-BF3B-0642-9BDD-61A2184EF366}" destId="{5011E02D-D13C-274F-9596-7247D087E10A}" srcOrd="1" destOrd="0" presId="urn:microsoft.com/office/officeart/2016/7/layout/VerticalSolidActionList"/>
    <dgm:cxn modelId="{9AA2E9ED-B133-EB4E-BA2D-CD8D46839E1A}" type="presParOf" srcId="{124D3F17-8BAD-CC44-8E83-AD3F8BC63E27}" destId="{696B310F-B153-3443-BC5D-CBEB283E62EC}" srcOrd="3" destOrd="0" presId="urn:microsoft.com/office/officeart/2016/7/layout/VerticalSolidActionList"/>
    <dgm:cxn modelId="{E5FDE65C-C5ED-5043-A3B0-4186C9BC99C9}" type="presParOf" srcId="{124D3F17-8BAD-CC44-8E83-AD3F8BC63E27}" destId="{3FCACCF6-0DB9-6846-8E47-F47E5B4A000E}" srcOrd="4" destOrd="0" presId="urn:microsoft.com/office/officeart/2016/7/layout/VerticalSolidActionList"/>
    <dgm:cxn modelId="{25EF5AA9-47C5-4140-98E5-A3869120307C}" type="presParOf" srcId="{3FCACCF6-0DB9-6846-8E47-F47E5B4A000E}" destId="{A14BE577-6978-B942-9FB8-BC26EEDA11A0}" srcOrd="0" destOrd="0" presId="urn:microsoft.com/office/officeart/2016/7/layout/VerticalSolidActionList"/>
    <dgm:cxn modelId="{6CD73B87-D519-5744-BCB9-65C9276A0F14}" type="presParOf" srcId="{3FCACCF6-0DB9-6846-8E47-F47E5B4A000E}" destId="{9724AE81-E766-D342-A46F-5D7552A85DAB}" srcOrd="1" destOrd="0" presId="urn:microsoft.com/office/officeart/2016/7/layout/VerticalSolidActionList"/>
    <dgm:cxn modelId="{949135FE-CB34-0945-A56B-557674E67428}" type="presParOf" srcId="{124D3F17-8BAD-CC44-8E83-AD3F8BC63E27}" destId="{B374271A-7034-0844-AF17-75A4231613AC}" srcOrd="5" destOrd="0" presId="urn:microsoft.com/office/officeart/2016/7/layout/VerticalSolidActionList"/>
    <dgm:cxn modelId="{E4BC20D6-EF69-7C44-97DD-8993F5A237B1}" type="presParOf" srcId="{124D3F17-8BAD-CC44-8E83-AD3F8BC63E27}" destId="{BE1C571A-0624-A54F-8658-CDC1A075EDD9}" srcOrd="6" destOrd="0" presId="urn:microsoft.com/office/officeart/2016/7/layout/VerticalSolidActionList"/>
    <dgm:cxn modelId="{FE2117A4-2C7D-5B4E-BD53-694F978446A7}" type="presParOf" srcId="{BE1C571A-0624-A54F-8658-CDC1A075EDD9}" destId="{471D86C9-1CE0-1848-976A-1E2714AA063E}" srcOrd="0" destOrd="0" presId="urn:microsoft.com/office/officeart/2016/7/layout/VerticalSolidActionList"/>
    <dgm:cxn modelId="{6A97C147-ADFE-4D46-8F20-60A3B38A4013}" type="presParOf" srcId="{BE1C571A-0624-A54F-8658-CDC1A075EDD9}" destId="{2B80814E-BA23-A043-B845-EBD51EDDB943}"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DB334B-9631-4AD5-A83B-E112AE0E3252}"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95E61C9B-1C4F-4DB7-82B4-6519B8A10EE6}">
      <dgm:prSet/>
      <dgm:spPr/>
      <dgm:t>
        <a:bodyPr/>
        <a:lstStyle/>
        <a:p>
          <a:r>
            <a:rPr lang="en-US"/>
            <a:t>At home</a:t>
          </a:r>
        </a:p>
      </dgm:t>
    </dgm:pt>
    <dgm:pt modelId="{87F5735B-3810-47C0-B8D2-320E998C124D}" type="parTrans" cxnId="{B0F8C9C4-6CFF-4187-AB14-543D9CDE5F64}">
      <dgm:prSet/>
      <dgm:spPr/>
      <dgm:t>
        <a:bodyPr/>
        <a:lstStyle/>
        <a:p>
          <a:endParaRPr lang="en-US"/>
        </a:p>
      </dgm:t>
    </dgm:pt>
    <dgm:pt modelId="{3AEAFC94-4D1B-4796-940A-C0AC46E4226C}" type="sibTrans" cxnId="{B0F8C9C4-6CFF-4187-AB14-543D9CDE5F64}">
      <dgm:prSet/>
      <dgm:spPr/>
      <dgm:t>
        <a:bodyPr/>
        <a:lstStyle/>
        <a:p>
          <a:endParaRPr lang="en-US"/>
        </a:p>
      </dgm:t>
    </dgm:pt>
    <dgm:pt modelId="{7C1B797A-6322-4AED-A451-70C013FE2D6F}">
      <dgm:prSet/>
      <dgm:spPr/>
      <dgm:t>
        <a:bodyPr/>
        <a:lstStyle/>
        <a:p>
          <a:r>
            <a:rPr lang="en-US"/>
            <a:t>Alternative Living Facility</a:t>
          </a:r>
        </a:p>
      </dgm:t>
    </dgm:pt>
    <dgm:pt modelId="{4917D1A1-77EC-4372-AF85-3005557A6F3B}" type="parTrans" cxnId="{69F65CE5-42C3-4F39-A9C5-222C1B72A3C4}">
      <dgm:prSet/>
      <dgm:spPr/>
      <dgm:t>
        <a:bodyPr/>
        <a:lstStyle/>
        <a:p>
          <a:endParaRPr lang="en-US"/>
        </a:p>
      </dgm:t>
    </dgm:pt>
    <dgm:pt modelId="{F9284080-EA4A-4753-8C3A-2F4F1CEB086A}" type="sibTrans" cxnId="{69F65CE5-42C3-4F39-A9C5-222C1B72A3C4}">
      <dgm:prSet/>
      <dgm:spPr/>
      <dgm:t>
        <a:bodyPr/>
        <a:lstStyle/>
        <a:p>
          <a:endParaRPr lang="en-US"/>
        </a:p>
      </dgm:t>
    </dgm:pt>
    <dgm:pt modelId="{60A9728E-F1C2-43EB-9013-D13A4D8575C1}">
      <dgm:prSet/>
      <dgm:spPr/>
      <dgm:t>
        <a:bodyPr/>
        <a:lstStyle/>
        <a:p>
          <a:r>
            <a:rPr lang="en-US"/>
            <a:t>Independent living</a:t>
          </a:r>
        </a:p>
      </dgm:t>
    </dgm:pt>
    <dgm:pt modelId="{8411929E-86DE-44D2-ACC4-168F326B84A3}" type="parTrans" cxnId="{69938889-1AE9-48CC-A27A-D92A8F67BAD9}">
      <dgm:prSet/>
      <dgm:spPr/>
      <dgm:t>
        <a:bodyPr/>
        <a:lstStyle/>
        <a:p>
          <a:endParaRPr lang="en-US"/>
        </a:p>
      </dgm:t>
    </dgm:pt>
    <dgm:pt modelId="{17CA561A-385E-42F6-BE07-55F6E9683FB4}" type="sibTrans" cxnId="{69938889-1AE9-48CC-A27A-D92A8F67BAD9}">
      <dgm:prSet/>
      <dgm:spPr/>
      <dgm:t>
        <a:bodyPr/>
        <a:lstStyle/>
        <a:p>
          <a:endParaRPr lang="en-US"/>
        </a:p>
      </dgm:t>
    </dgm:pt>
    <dgm:pt modelId="{80863CEF-0700-4B05-9AFD-A613EAAB1253}">
      <dgm:prSet/>
      <dgm:spPr/>
      <dgm:t>
        <a:bodyPr/>
        <a:lstStyle/>
        <a:p>
          <a:r>
            <a:rPr lang="en-US"/>
            <a:t>Assisted Living</a:t>
          </a:r>
        </a:p>
      </dgm:t>
    </dgm:pt>
    <dgm:pt modelId="{697C4EF3-BA26-4F78-BBDA-649B1B8D0AC3}" type="parTrans" cxnId="{D339515D-54CF-4126-B2DC-AB2E55217928}">
      <dgm:prSet/>
      <dgm:spPr/>
      <dgm:t>
        <a:bodyPr/>
        <a:lstStyle/>
        <a:p>
          <a:endParaRPr lang="en-US"/>
        </a:p>
      </dgm:t>
    </dgm:pt>
    <dgm:pt modelId="{E767D2BC-AC9E-411B-972C-BC19A41AAEEE}" type="sibTrans" cxnId="{D339515D-54CF-4126-B2DC-AB2E55217928}">
      <dgm:prSet/>
      <dgm:spPr/>
      <dgm:t>
        <a:bodyPr/>
        <a:lstStyle/>
        <a:p>
          <a:endParaRPr lang="en-US"/>
        </a:p>
      </dgm:t>
    </dgm:pt>
    <dgm:pt modelId="{685A3A62-BB86-47E1-B8DF-9233276CC9B1}">
      <dgm:prSet/>
      <dgm:spPr/>
      <dgm:t>
        <a:bodyPr/>
        <a:lstStyle/>
        <a:p>
          <a:r>
            <a:rPr lang="en-US"/>
            <a:t>Adult Family Home</a:t>
          </a:r>
        </a:p>
      </dgm:t>
    </dgm:pt>
    <dgm:pt modelId="{2DEEFDB6-AA10-46B3-B562-3BA55BFCA210}" type="parTrans" cxnId="{63656C13-0FCA-4A9E-940B-F2A3CDA00FED}">
      <dgm:prSet/>
      <dgm:spPr/>
      <dgm:t>
        <a:bodyPr/>
        <a:lstStyle/>
        <a:p>
          <a:endParaRPr lang="en-US"/>
        </a:p>
      </dgm:t>
    </dgm:pt>
    <dgm:pt modelId="{82C5DB5E-35C1-4E14-9545-B3A6C3FF4CEA}" type="sibTrans" cxnId="{63656C13-0FCA-4A9E-940B-F2A3CDA00FED}">
      <dgm:prSet/>
      <dgm:spPr/>
      <dgm:t>
        <a:bodyPr/>
        <a:lstStyle/>
        <a:p>
          <a:endParaRPr lang="en-US"/>
        </a:p>
      </dgm:t>
    </dgm:pt>
    <dgm:pt modelId="{5D5E0282-3D1C-4ED3-A7EF-6711C51A3D6C}">
      <dgm:prSet/>
      <dgm:spPr/>
      <dgm:t>
        <a:bodyPr/>
        <a:lstStyle/>
        <a:p>
          <a:r>
            <a:rPr lang="en-US"/>
            <a:t>Memory Care</a:t>
          </a:r>
        </a:p>
      </dgm:t>
    </dgm:pt>
    <dgm:pt modelId="{D6CFBB20-A586-453F-9A73-B6A49F26573A}" type="parTrans" cxnId="{38200E26-A582-43CA-9E3C-5A27C0CDEB3D}">
      <dgm:prSet/>
      <dgm:spPr/>
      <dgm:t>
        <a:bodyPr/>
        <a:lstStyle/>
        <a:p>
          <a:endParaRPr lang="en-US"/>
        </a:p>
      </dgm:t>
    </dgm:pt>
    <dgm:pt modelId="{C77A22A2-0D11-46DF-A71A-E4C6398B4F6A}" type="sibTrans" cxnId="{38200E26-A582-43CA-9E3C-5A27C0CDEB3D}">
      <dgm:prSet/>
      <dgm:spPr/>
      <dgm:t>
        <a:bodyPr/>
        <a:lstStyle/>
        <a:p>
          <a:endParaRPr lang="en-US"/>
        </a:p>
      </dgm:t>
    </dgm:pt>
    <dgm:pt modelId="{F69AC7FC-BFAA-481D-9B2A-47BF946923A9}">
      <dgm:prSet/>
      <dgm:spPr/>
      <dgm:t>
        <a:bodyPr/>
        <a:lstStyle/>
        <a:p>
          <a:r>
            <a:rPr lang="en-US"/>
            <a:t>Skilled Nursing Facility</a:t>
          </a:r>
        </a:p>
      </dgm:t>
    </dgm:pt>
    <dgm:pt modelId="{E2510671-E49D-4BCA-9BCF-D87C3B49923B}" type="parTrans" cxnId="{F8FC3E38-E604-4F79-BA56-1945B7ADBB5D}">
      <dgm:prSet/>
      <dgm:spPr/>
      <dgm:t>
        <a:bodyPr/>
        <a:lstStyle/>
        <a:p>
          <a:endParaRPr lang="en-US"/>
        </a:p>
      </dgm:t>
    </dgm:pt>
    <dgm:pt modelId="{6DB2A79E-9B61-40DA-8BA2-6677887E97E0}" type="sibTrans" cxnId="{F8FC3E38-E604-4F79-BA56-1945B7ADBB5D}">
      <dgm:prSet/>
      <dgm:spPr/>
      <dgm:t>
        <a:bodyPr/>
        <a:lstStyle/>
        <a:p>
          <a:endParaRPr lang="en-US"/>
        </a:p>
      </dgm:t>
    </dgm:pt>
    <dgm:pt modelId="{96DF95A2-1E3A-E845-ABF0-C09D2B5D5A26}" type="pres">
      <dgm:prSet presAssocID="{B7DB334B-9631-4AD5-A83B-E112AE0E3252}" presName="linear" presStyleCnt="0">
        <dgm:presLayoutVars>
          <dgm:dir/>
          <dgm:animLvl val="lvl"/>
          <dgm:resizeHandles val="exact"/>
        </dgm:presLayoutVars>
      </dgm:prSet>
      <dgm:spPr/>
      <dgm:t>
        <a:bodyPr/>
        <a:lstStyle/>
        <a:p>
          <a:endParaRPr lang="en-US"/>
        </a:p>
      </dgm:t>
    </dgm:pt>
    <dgm:pt modelId="{94522B42-EDDF-1C40-AB6A-75AEA8C7A670}" type="pres">
      <dgm:prSet presAssocID="{95E61C9B-1C4F-4DB7-82B4-6519B8A10EE6}" presName="parentLin" presStyleCnt="0"/>
      <dgm:spPr/>
    </dgm:pt>
    <dgm:pt modelId="{44A9A16F-11D3-4948-ABD4-E2108E1033E5}" type="pres">
      <dgm:prSet presAssocID="{95E61C9B-1C4F-4DB7-82B4-6519B8A10EE6}" presName="parentLeftMargin" presStyleLbl="node1" presStyleIdx="0" presStyleCnt="2"/>
      <dgm:spPr/>
      <dgm:t>
        <a:bodyPr/>
        <a:lstStyle/>
        <a:p>
          <a:endParaRPr lang="en-US"/>
        </a:p>
      </dgm:t>
    </dgm:pt>
    <dgm:pt modelId="{A9FF1297-90F3-AE4C-93F8-3EB4EC908C4C}" type="pres">
      <dgm:prSet presAssocID="{95E61C9B-1C4F-4DB7-82B4-6519B8A10EE6}" presName="parentText" presStyleLbl="node1" presStyleIdx="0" presStyleCnt="2">
        <dgm:presLayoutVars>
          <dgm:chMax val="0"/>
          <dgm:bulletEnabled val="1"/>
        </dgm:presLayoutVars>
      </dgm:prSet>
      <dgm:spPr/>
      <dgm:t>
        <a:bodyPr/>
        <a:lstStyle/>
        <a:p>
          <a:endParaRPr lang="en-US"/>
        </a:p>
      </dgm:t>
    </dgm:pt>
    <dgm:pt modelId="{6DCEEEB4-649D-674F-BA8C-71ECE0B3EEFD}" type="pres">
      <dgm:prSet presAssocID="{95E61C9B-1C4F-4DB7-82B4-6519B8A10EE6}" presName="negativeSpace" presStyleCnt="0"/>
      <dgm:spPr/>
    </dgm:pt>
    <dgm:pt modelId="{C26D0614-346A-4D4D-AF88-6CCA6B2E9C6A}" type="pres">
      <dgm:prSet presAssocID="{95E61C9B-1C4F-4DB7-82B4-6519B8A10EE6}" presName="childText" presStyleLbl="conFgAcc1" presStyleIdx="0" presStyleCnt="2">
        <dgm:presLayoutVars>
          <dgm:bulletEnabled val="1"/>
        </dgm:presLayoutVars>
      </dgm:prSet>
      <dgm:spPr/>
    </dgm:pt>
    <dgm:pt modelId="{2AA931D3-C4C8-2E4E-8FEA-9F10CF392CB3}" type="pres">
      <dgm:prSet presAssocID="{3AEAFC94-4D1B-4796-940A-C0AC46E4226C}" presName="spaceBetweenRectangles" presStyleCnt="0"/>
      <dgm:spPr/>
    </dgm:pt>
    <dgm:pt modelId="{1498153E-2786-F94A-B15E-3BDDD5D3B095}" type="pres">
      <dgm:prSet presAssocID="{7C1B797A-6322-4AED-A451-70C013FE2D6F}" presName="parentLin" presStyleCnt="0"/>
      <dgm:spPr/>
    </dgm:pt>
    <dgm:pt modelId="{E9248554-8C45-FD43-89B3-CFBC2FBB9C9B}" type="pres">
      <dgm:prSet presAssocID="{7C1B797A-6322-4AED-A451-70C013FE2D6F}" presName="parentLeftMargin" presStyleLbl="node1" presStyleIdx="0" presStyleCnt="2"/>
      <dgm:spPr/>
      <dgm:t>
        <a:bodyPr/>
        <a:lstStyle/>
        <a:p>
          <a:endParaRPr lang="en-US"/>
        </a:p>
      </dgm:t>
    </dgm:pt>
    <dgm:pt modelId="{26CEAE80-F746-AD4E-AF19-1D41314442C6}" type="pres">
      <dgm:prSet presAssocID="{7C1B797A-6322-4AED-A451-70C013FE2D6F}" presName="parentText" presStyleLbl="node1" presStyleIdx="1" presStyleCnt="2">
        <dgm:presLayoutVars>
          <dgm:chMax val="0"/>
          <dgm:bulletEnabled val="1"/>
        </dgm:presLayoutVars>
      </dgm:prSet>
      <dgm:spPr/>
      <dgm:t>
        <a:bodyPr/>
        <a:lstStyle/>
        <a:p>
          <a:endParaRPr lang="en-US"/>
        </a:p>
      </dgm:t>
    </dgm:pt>
    <dgm:pt modelId="{426835D6-6715-374C-BBF3-5C0FB4E94EEA}" type="pres">
      <dgm:prSet presAssocID="{7C1B797A-6322-4AED-A451-70C013FE2D6F}" presName="negativeSpace" presStyleCnt="0"/>
      <dgm:spPr/>
    </dgm:pt>
    <dgm:pt modelId="{E68D0766-331D-0240-8C4C-7BC9E0E92F87}" type="pres">
      <dgm:prSet presAssocID="{7C1B797A-6322-4AED-A451-70C013FE2D6F}" presName="childText" presStyleLbl="conFgAcc1" presStyleIdx="1" presStyleCnt="2">
        <dgm:presLayoutVars>
          <dgm:bulletEnabled val="1"/>
        </dgm:presLayoutVars>
      </dgm:prSet>
      <dgm:spPr/>
      <dgm:t>
        <a:bodyPr/>
        <a:lstStyle/>
        <a:p>
          <a:endParaRPr lang="en-US"/>
        </a:p>
      </dgm:t>
    </dgm:pt>
  </dgm:ptLst>
  <dgm:cxnLst>
    <dgm:cxn modelId="{69938889-1AE9-48CC-A27A-D92A8F67BAD9}" srcId="{7C1B797A-6322-4AED-A451-70C013FE2D6F}" destId="{60A9728E-F1C2-43EB-9013-D13A4D8575C1}" srcOrd="0" destOrd="0" parTransId="{8411929E-86DE-44D2-ACC4-168F326B84A3}" sibTransId="{17CA561A-385E-42F6-BE07-55F6E9683FB4}"/>
    <dgm:cxn modelId="{31657033-5BD9-F14E-A5B4-4F6516683F87}" type="presOf" srcId="{80863CEF-0700-4B05-9AFD-A613EAAB1253}" destId="{E68D0766-331D-0240-8C4C-7BC9E0E92F87}" srcOrd="0" destOrd="1" presId="urn:microsoft.com/office/officeart/2005/8/layout/list1"/>
    <dgm:cxn modelId="{63656C13-0FCA-4A9E-940B-F2A3CDA00FED}" srcId="{7C1B797A-6322-4AED-A451-70C013FE2D6F}" destId="{685A3A62-BB86-47E1-B8DF-9233276CC9B1}" srcOrd="2" destOrd="0" parTransId="{2DEEFDB6-AA10-46B3-B562-3BA55BFCA210}" sibTransId="{82C5DB5E-35C1-4E14-9545-B3A6C3FF4CEA}"/>
    <dgm:cxn modelId="{69F65CE5-42C3-4F39-A9C5-222C1B72A3C4}" srcId="{B7DB334B-9631-4AD5-A83B-E112AE0E3252}" destId="{7C1B797A-6322-4AED-A451-70C013FE2D6F}" srcOrd="1" destOrd="0" parTransId="{4917D1A1-77EC-4372-AF85-3005557A6F3B}" sibTransId="{F9284080-EA4A-4753-8C3A-2F4F1CEB086A}"/>
    <dgm:cxn modelId="{D1CACF88-F96E-8941-A657-192EAC283DB2}" type="presOf" srcId="{B7DB334B-9631-4AD5-A83B-E112AE0E3252}" destId="{96DF95A2-1E3A-E845-ABF0-C09D2B5D5A26}" srcOrd="0" destOrd="0" presId="urn:microsoft.com/office/officeart/2005/8/layout/list1"/>
    <dgm:cxn modelId="{D339515D-54CF-4126-B2DC-AB2E55217928}" srcId="{7C1B797A-6322-4AED-A451-70C013FE2D6F}" destId="{80863CEF-0700-4B05-9AFD-A613EAAB1253}" srcOrd="1" destOrd="0" parTransId="{697C4EF3-BA26-4F78-BBDA-649B1B8D0AC3}" sibTransId="{E767D2BC-AC9E-411B-972C-BC19A41AAEEE}"/>
    <dgm:cxn modelId="{73E3E239-8AA8-F348-9CCB-4929110807FA}" type="presOf" srcId="{7C1B797A-6322-4AED-A451-70C013FE2D6F}" destId="{26CEAE80-F746-AD4E-AF19-1D41314442C6}" srcOrd="1" destOrd="0" presId="urn:microsoft.com/office/officeart/2005/8/layout/list1"/>
    <dgm:cxn modelId="{B0F8C9C4-6CFF-4187-AB14-543D9CDE5F64}" srcId="{B7DB334B-9631-4AD5-A83B-E112AE0E3252}" destId="{95E61C9B-1C4F-4DB7-82B4-6519B8A10EE6}" srcOrd="0" destOrd="0" parTransId="{87F5735B-3810-47C0-B8D2-320E998C124D}" sibTransId="{3AEAFC94-4D1B-4796-940A-C0AC46E4226C}"/>
    <dgm:cxn modelId="{960B278C-A2E1-B743-9C46-21B3A1254EEE}" type="presOf" srcId="{5D5E0282-3D1C-4ED3-A7EF-6711C51A3D6C}" destId="{E68D0766-331D-0240-8C4C-7BC9E0E92F87}" srcOrd="0" destOrd="3" presId="urn:microsoft.com/office/officeart/2005/8/layout/list1"/>
    <dgm:cxn modelId="{F8FC3E38-E604-4F79-BA56-1945B7ADBB5D}" srcId="{7C1B797A-6322-4AED-A451-70C013FE2D6F}" destId="{F69AC7FC-BFAA-481D-9B2A-47BF946923A9}" srcOrd="4" destOrd="0" parTransId="{E2510671-E49D-4BCA-9BCF-D87C3B49923B}" sibTransId="{6DB2A79E-9B61-40DA-8BA2-6677887E97E0}"/>
    <dgm:cxn modelId="{ADADDE5E-371C-F949-9AD6-5200E7D1947D}" type="presOf" srcId="{7C1B797A-6322-4AED-A451-70C013FE2D6F}" destId="{E9248554-8C45-FD43-89B3-CFBC2FBB9C9B}" srcOrd="0" destOrd="0" presId="urn:microsoft.com/office/officeart/2005/8/layout/list1"/>
    <dgm:cxn modelId="{12122507-E011-0141-9F82-21373E94BF10}" type="presOf" srcId="{F69AC7FC-BFAA-481D-9B2A-47BF946923A9}" destId="{E68D0766-331D-0240-8C4C-7BC9E0E92F87}" srcOrd="0" destOrd="4" presId="urn:microsoft.com/office/officeart/2005/8/layout/list1"/>
    <dgm:cxn modelId="{38200E26-A582-43CA-9E3C-5A27C0CDEB3D}" srcId="{7C1B797A-6322-4AED-A451-70C013FE2D6F}" destId="{5D5E0282-3D1C-4ED3-A7EF-6711C51A3D6C}" srcOrd="3" destOrd="0" parTransId="{D6CFBB20-A586-453F-9A73-B6A49F26573A}" sibTransId="{C77A22A2-0D11-46DF-A71A-E4C6398B4F6A}"/>
    <dgm:cxn modelId="{2572A348-F4AB-DC49-A83F-A5D55F5215BE}" type="presOf" srcId="{685A3A62-BB86-47E1-B8DF-9233276CC9B1}" destId="{E68D0766-331D-0240-8C4C-7BC9E0E92F87}" srcOrd="0" destOrd="2" presId="urn:microsoft.com/office/officeart/2005/8/layout/list1"/>
    <dgm:cxn modelId="{FD37C7AE-E3C8-CA40-B4A7-CFA37E92C7C9}" type="presOf" srcId="{95E61C9B-1C4F-4DB7-82B4-6519B8A10EE6}" destId="{44A9A16F-11D3-4948-ABD4-E2108E1033E5}" srcOrd="0" destOrd="0" presId="urn:microsoft.com/office/officeart/2005/8/layout/list1"/>
    <dgm:cxn modelId="{A952E5BA-2457-A448-8364-701F46D44FB7}" type="presOf" srcId="{60A9728E-F1C2-43EB-9013-D13A4D8575C1}" destId="{E68D0766-331D-0240-8C4C-7BC9E0E92F87}" srcOrd="0" destOrd="0" presId="urn:microsoft.com/office/officeart/2005/8/layout/list1"/>
    <dgm:cxn modelId="{08B2B50B-1E40-F64F-9010-8F380AB338D5}" type="presOf" srcId="{95E61C9B-1C4F-4DB7-82B4-6519B8A10EE6}" destId="{A9FF1297-90F3-AE4C-93F8-3EB4EC908C4C}" srcOrd="1" destOrd="0" presId="urn:microsoft.com/office/officeart/2005/8/layout/list1"/>
    <dgm:cxn modelId="{BDB6D6D3-939D-A242-BD52-E7AA5FF66FC5}" type="presParOf" srcId="{96DF95A2-1E3A-E845-ABF0-C09D2B5D5A26}" destId="{94522B42-EDDF-1C40-AB6A-75AEA8C7A670}" srcOrd="0" destOrd="0" presId="urn:microsoft.com/office/officeart/2005/8/layout/list1"/>
    <dgm:cxn modelId="{8F6F1053-1417-234B-BD6A-E8D2F9C06BFE}" type="presParOf" srcId="{94522B42-EDDF-1C40-AB6A-75AEA8C7A670}" destId="{44A9A16F-11D3-4948-ABD4-E2108E1033E5}" srcOrd="0" destOrd="0" presId="urn:microsoft.com/office/officeart/2005/8/layout/list1"/>
    <dgm:cxn modelId="{2C9FBB49-3541-A64C-9068-1C27BEB661AD}" type="presParOf" srcId="{94522B42-EDDF-1C40-AB6A-75AEA8C7A670}" destId="{A9FF1297-90F3-AE4C-93F8-3EB4EC908C4C}" srcOrd="1" destOrd="0" presId="urn:microsoft.com/office/officeart/2005/8/layout/list1"/>
    <dgm:cxn modelId="{214FFFEA-200F-1C45-9F68-28D176FF3C50}" type="presParOf" srcId="{96DF95A2-1E3A-E845-ABF0-C09D2B5D5A26}" destId="{6DCEEEB4-649D-674F-BA8C-71ECE0B3EEFD}" srcOrd="1" destOrd="0" presId="urn:microsoft.com/office/officeart/2005/8/layout/list1"/>
    <dgm:cxn modelId="{CE736809-2B5D-7B49-B337-E866344AB583}" type="presParOf" srcId="{96DF95A2-1E3A-E845-ABF0-C09D2B5D5A26}" destId="{C26D0614-346A-4D4D-AF88-6CCA6B2E9C6A}" srcOrd="2" destOrd="0" presId="urn:microsoft.com/office/officeart/2005/8/layout/list1"/>
    <dgm:cxn modelId="{3BABE941-A20A-3144-BE72-074137F598A2}" type="presParOf" srcId="{96DF95A2-1E3A-E845-ABF0-C09D2B5D5A26}" destId="{2AA931D3-C4C8-2E4E-8FEA-9F10CF392CB3}" srcOrd="3" destOrd="0" presId="urn:microsoft.com/office/officeart/2005/8/layout/list1"/>
    <dgm:cxn modelId="{DE13F42A-E79E-A148-9CD6-A73BEAEB954D}" type="presParOf" srcId="{96DF95A2-1E3A-E845-ABF0-C09D2B5D5A26}" destId="{1498153E-2786-F94A-B15E-3BDDD5D3B095}" srcOrd="4" destOrd="0" presId="urn:microsoft.com/office/officeart/2005/8/layout/list1"/>
    <dgm:cxn modelId="{7E9457E1-5B7A-764F-8F72-E1DF3C1CCCE6}" type="presParOf" srcId="{1498153E-2786-F94A-B15E-3BDDD5D3B095}" destId="{E9248554-8C45-FD43-89B3-CFBC2FBB9C9B}" srcOrd="0" destOrd="0" presId="urn:microsoft.com/office/officeart/2005/8/layout/list1"/>
    <dgm:cxn modelId="{9CD7E696-05FB-DA4D-BD95-54B8407F0C3A}" type="presParOf" srcId="{1498153E-2786-F94A-B15E-3BDDD5D3B095}" destId="{26CEAE80-F746-AD4E-AF19-1D41314442C6}" srcOrd="1" destOrd="0" presId="urn:microsoft.com/office/officeart/2005/8/layout/list1"/>
    <dgm:cxn modelId="{2EBAAABA-CBCF-DC44-B660-CC164F3F3289}" type="presParOf" srcId="{96DF95A2-1E3A-E845-ABF0-C09D2B5D5A26}" destId="{426835D6-6715-374C-BBF3-5C0FB4E94EEA}" srcOrd="5" destOrd="0" presId="urn:microsoft.com/office/officeart/2005/8/layout/list1"/>
    <dgm:cxn modelId="{EB3C96DF-438D-C948-9789-9AFF145F65E9}" type="presParOf" srcId="{96DF95A2-1E3A-E845-ABF0-C09D2B5D5A26}" destId="{E68D0766-331D-0240-8C4C-7BC9E0E92F8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D82DD2-E299-472D-915E-DC18C8DCC1E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E2EB920-B854-4810-A0F1-EB868571A8DC}">
      <dgm:prSet/>
      <dgm:spPr/>
      <dgm:t>
        <a:bodyPr/>
        <a:lstStyle/>
        <a:p>
          <a:r>
            <a:rPr lang="en-US" b="0" i="0"/>
            <a:t>90 days consecutive active duty</a:t>
          </a:r>
          <a:endParaRPr lang="en-US"/>
        </a:p>
      </dgm:t>
    </dgm:pt>
    <dgm:pt modelId="{31CD1E1F-03EB-48F3-BBCF-D472D6A11DEC}" type="parTrans" cxnId="{43D7F957-2C1D-45F3-B3A2-41429C1528B2}">
      <dgm:prSet/>
      <dgm:spPr/>
      <dgm:t>
        <a:bodyPr/>
        <a:lstStyle/>
        <a:p>
          <a:endParaRPr lang="en-US"/>
        </a:p>
      </dgm:t>
    </dgm:pt>
    <dgm:pt modelId="{345BBFF4-0E7D-4B4A-8011-81B2F3122116}" type="sibTrans" cxnId="{43D7F957-2C1D-45F3-B3A2-41429C1528B2}">
      <dgm:prSet/>
      <dgm:spPr/>
      <dgm:t>
        <a:bodyPr/>
        <a:lstStyle/>
        <a:p>
          <a:endParaRPr lang="en-US"/>
        </a:p>
      </dgm:t>
    </dgm:pt>
    <dgm:pt modelId="{4669D5A5-3B05-46E7-B51D-30644675EB14}">
      <dgm:prSet/>
      <dgm:spPr/>
      <dgm:t>
        <a:bodyPr/>
        <a:lstStyle/>
        <a:p>
          <a:r>
            <a:rPr lang="en-US" b="0" i="0"/>
            <a:t>At least one of those days during period of war </a:t>
          </a:r>
          <a:endParaRPr lang="en-US"/>
        </a:p>
      </dgm:t>
    </dgm:pt>
    <dgm:pt modelId="{83E280E4-FF12-4ADB-979C-2E930229A32B}" type="parTrans" cxnId="{B7F046B3-B5FD-434A-AA7F-CB8CE3ABBDA5}">
      <dgm:prSet/>
      <dgm:spPr/>
      <dgm:t>
        <a:bodyPr/>
        <a:lstStyle/>
        <a:p>
          <a:endParaRPr lang="en-US"/>
        </a:p>
      </dgm:t>
    </dgm:pt>
    <dgm:pt modelId="{C9BD5793-192F-43DA-8253-EE4943E9624F}" type="sibTrans" cxnId="{B7F046B3-B5FD-434A-AA7F-CB8CE3ABBDA5}">
      <dgm:prSet/>
      <dgm:spPr/>
      <dgm:t>
        <a:bodyPr/>
        <a:lstStyle/>
        <a:p>
          <a:endParaRPr lang="en-US"/>
        </a:p>
      </dgm:t>
    </dgm:pt>
    <dgm:pt modelId="{3351273F-5270-4058-BFE1-B33DFC582410}">
      <dgm:prSet/>
      <dgm:spPr/>
      <dgm:t>
        <a:bodyPr/>
        <a:lstStyle/>
        <a:p>
          <a:r>
            <a:rPr lang="en-US" b="0" i="0" dirty="0"/>
            <a:t>Received anything other than a dishonorable discharge</a:t>
          </a:r>
          <a:endParaRPr lang="en-US" dirty="0"/>
        </a:p>
      </dgm:t>
    </dgm:pt>
    <dgm:pt modelId="{34E01716-7209-4B58-8A5A-429EC5F165F0}" type="parTrans" cxnId="{7A8B51D3-9726-4CC2-B597-73EA8C83F0C3}">
      <dgm:prSet/>
      <dgm:spPr/>
      <dgm:t>
        <a:bodyPr/>
        <a:lstStyle/>
        <a:p>
          <a:endParaRPr lang="en-US"/>
        </a:p>
      </dgm:t>
    </dgm:pt>
    <dgm:pt modelId="{A739F005-E8A4-41FC-9FC2-03AE051D149B}" type="sibTrans" cxnId="{7A8B51D3-9726-4CC2-B597-73EA8C83F0C3}">
      <dgm:prSet/>
      <dgm:spPr/>
      <dgm:t>
        <a:bodyPr/>
        <a:lstStyle/>
        <a:p>
          <a:endParaRPr lang="en-US"/>
        </a:p>
      </dgm:t>
    </dgm:pt>
    <dgm:pt modelId="{4737699A-6301-4887-99F6-C35C528CF376}">
      <dgm:prSet/>
      <dgm:spPr/>
      <dgm:t>
        <a:bodyPr/>
        <a:lstStyle/>
        <a:p>
          <a:r>
            <a:rPr lang="en-US" b="0" i="0" dirty="0"/>
            <a:t>Must have 2 medical needs</a:t>
          </a:r>
        </a:p>
        <a:p>
          <a:r>
            <a:rPr lang="en-US" b="0" i="0" dirty="0"/>
            <a:t> (ADL’s)</a:t>
          </a:r>
          <a:endParaRPr lang="en-US" dirty="0"/>
        </a:p>
      </dgm:t>
    </dgm:pt>
    <dgm:pt modelId="{8A46BC3D-26FD-4A7F-A950-A9315B2E6071}" type="parTrans" cxnId="{C3583399-38DA-49F9-B250-AD2CD4F5D27B}">
      <dgm:prSet/>
      <dgm:spPr/>
      <dgm:t>
        <a:bodyPr/>
        <a:lstStyle/>
        <a:p>
          <a:endParaRPr lang="en-US"/>
        </a:p>
      </dgm:t>
    </dgm:pt>
    <dgm:pt modelId="{32823C27-795C-433E-9E58-9447457C048C}" type="sibTrans" cxnId="{C3583399-38DA-49F9-B250-AD2CD4F5D27B}">
      <dgm:prSet/>
      <dgm:spPr/>
      <dgm:t>
        <a:bodyPr/>
        <a:lstStyle/>
        <a:p>
          <a:endParaRPr lang="en-US"/>
        </a:p>
      </dgm:t>
    </dgm:pt>
    <dgm:pt modelId="{7BD8C58E-04FD-4ACC-8BA2-F4092F19C71A}">
      <dgm:prSet/>
      <dgm:spPr/>
      <dgm:t>
        <a:bodyPr/>
        <a:lstStyle/>
        <a:p>
          <a:r>
            <a:rPr lang="en-US" b="0" i="0"/>
            <a:t>Meet the asset and income test </a:t>
          </a:r>
          <a:endParaRPr lang="en-US"/>
        </a:p>
      </dgm:t>
    </dgm:pt>
    <dgm:pt modelId="{4A8A4814-1982-46A2-AE5F-6BDC4A79D393}" type="parTrans" cxnId="{40581C02-2D34-4AD7-9AF3-65472E7BB294}">
      <dgm:prSet/>
      <dgm:spPr/>
      <dgm:t>
        <a:bodyPr/>
        <a:lstStyle/>
        <a:p>
          <a:endParaRPr lang="en-US"/>
        </a:p>
      </dgm:t>
    </dgm:pt>
    <dgm:pt modelId="{E7D78ADD-CCB7-487D-9F50-96658DDF9A7B}" type="sibTrans" cxnId="{40581C02-2D34-4AD7-9AF3-65472E7BB294}">
      <dgm:prSet/>
      <dgm:spPr/>
      <dgm:t>
        <a:bodyPr/>
        <a:lstStyle/>
        <a:p>
          <a:endParaRPr lang="en-US"/>
        </a:p>
      </dgm:t>
    </dgm:pt>
    <dgm:pt modelId="{A0B2F936-5D09-40A0-BB5E-260605B7C4A8}">
      <dgm:prSet/>
      <dgm:spPr/>
      <dgm:t>
        <a:bodyPr/>
        <a:lstStyle/>
        <a:p>
          <a:r>
            <a:rPr lang="en-US" b="0" i="0"/>
            <a:t>Which is how an Elder Law Attorney will be able to qualify you by re-allocating the assets into exempt areas</a:t>
          </a:r>
          <a:endParaRPr lang="en-US"/>
        </a:p>
      </dgm:t>
    </dgm:pt>
    <dgm:pt modelId="{9E16F80B-A159-4014-8BD7-FE454B94C4CF}" type="parTrans" cxnId="{9E8F66E7-6BC8-4DEA-8D0C-1C9A1770FFBE}">
      <dgm:prSet/>
      <dgm:spPr/>
      <dgm:t>
        <a:bodyPr/>
        <a:lstStyle/>
        <a:p>
          <a:endParaRPr lang="en-US"/>
        </a:p>
      </dgm:t>
    </dgm:pt>
    <dgm:pt modelId="{56367547-71B4-450B-8CC6-53EA5EF8FBF8}" type="sibTrans" cxnId="{9E8F66E7-6BC8-4DEA-8D0C-1C9A1770FFBE}">
      <dgm:prSet/>
      <dgm:spPr/>
      <dgm:t>
        <a:bodyPr/>
        <a:lstStyle/>
        <a:p>
          <a:endParaRPr lang="en-US"/>
        </a:p>
      </dgm:t>
    </dgm:pt>
    <dgm:pt modelId="{E9DF4ED3-FF93-434F-A382-00D109C2B965}" type="pres">
      <dgm:prSet presAssocID="{CDD82DD2-E299-472D-915E-DC18C8DCC1E1}" presName="linear" presStyleCnt="0">
        <dgm:presLayoutVars>
          <dgm:animLvl val="lvl"/>
          <dgm:resizeHandles val="exact"/>
        </dgm:presLayoutVars>
      </dgm:prSet>
      <dgm:spPr/>
      <dgm:t>
        <a:bodyPr/>
        <a:lstStyle/>
        <a:p>
          <a:endParaRPr lang="en-US"/>
        </a:p>
      </dgm:t>
    </dgm:pt>
    <dgm:pt modelId="{9CEE6E67-8EA7-D94A-ACCB-200D0550871A}" type="pres">
      <dgm:prSet presAssocID="{BE2EB920-B854-4810-A0F1-EB868571A8DC}" presName="parentText" presStyleLbl="node1" presStyleIdx="0" presStyleCnt="5">
        <dgm:presLayoutVars>
          <dgm:chMax val="0"/>
          <dgm:bulletEnabled val="1"/>
        </dgm:presLayoutVars>
      </dgm:prSet>
      <dgm:spPr/>
      <dgm:t>
        <a:bodyPr/>
        <a:lstStyle/>
        <a:p>
          <a:endParaRPr lang="en-US"/>
        </a:p>
      </dgm:t>
    </dgm:pt>
    <dgm:pt modelId="{2C0E11B5-64E7-0249-A883-B4451FE1FE8E}" type="pres">
      <dgm:prSet presAssocID="{345BBFF4-0E7D-4B4A-8011-81B2F3122116}" presName="spacer" presStyleCnt="0"/>
      <dgm:spPr/>
    </dgm:pt>
    <dgm:pt modelId="{581F80D8-EF1F-044C-AD08-FD3774A0962E}" type="pres">
      <dgm:prSet presAssocID="{4669D5A5-3B05-46E7-B51D-30644675EB14}" presName="parentText" presStyleLbl="node1" presStyleIdx="1" presStyleCnt="5">
        <dgm:presLayoutVars>
          <dgm:chMax val="0"/>
          <dgm:bulletEnabled val="1"/>
        </dgm:presLayoutVars>
      </dgm:prSet>
      <dgm:spPr/>
      <dgm:t>
        <a:bodyPr/>
        <a:lstStyle/>
        <a:p>
          <a:endParaRPr lang="en-US"/>
        </a:p>
      </dgm:t>
    </dgm:pt>
    <dgm:pt modelId="{C80C27BA-4964-CA4C-80D4-B0405FA87D5A}" type="pres">
      <dgm:prSet presAssocID="{C9BD5793-192F-43DA-8253-EE4943E9624F}" presName="spacer" presStyleCnt="0"/>
      <dgm:spPr/>
    </dgm:pt>
    <dgm:pt modelId="{95F38087-15FB-C141-A247-5561FC21986B}" type="pres">
      <dgm:prSet presAssocID="{3351273F-5270-4058-BFE1-B33DFC582410}" presName="parentText" presStyleLbl="node1" presStyleIdx="2" presStyleCnt="5">
        <dgm:presLayoutVars>
          <dgm:chMax val="0"/>
          <dgm:bulletEnabled val="1"/>
        </dgm:presLayoutVars>
      </dgm:prSet>
      <dgm:spPr/>
      <dgm:t>
        <a:bodyPr/>
        <a:lstStyle/>
        <a:p>
          <a:endParaRPr lang="en-US"/>
        </a:p>
      </dgm:t>
    </dgm:pt>
    <dgm:pt modelId="{81D2460A-7457-024D-A747-FD47399872A9}" type="pres">
      <dgm:prSet presAssocID="{A739F005-E8A4-41FC-9FC2-03AE051D149B}" presName="spacer" presStyleCnt="0"/>
      <dgm:spPr/>
    </dgm:pt>
    <dgm:pt modelId="{BF4D13BF-3735-2345-BAF4-350147DF4FD7}" type="pres">
      <dgm:prSet presAssocID="{4737699A-6301-4887-99F6-C35C528CF376}" presName="parentText" presStyleLbl="node1" presStyleIdx="3" presStyleCnt="5">
        <dgm:presLayoutVars>
          <dgm:chMax val="0"/>
          <dgm:bulletEnabled val="1"/>
        </dgm:presLayoutVars>
      </dgm:prSet>
      <dgm:spPr/>
      <dgm:t>
        <a:bodyPr/>
        <a:lstStyle/>
        <a:p>
          <a:endParaRPr lang="en-US"/>
        </a:p>
      </dgm:t>
    </dgm:pt>
    <dgm:pt modelId="{0D8A1D02-74AB-AE49-8884-2AC9671CDAB7}" type="pres">
      <dgm:prSet presAssocID="{32823C27-795C-433E-9E58-9447457C048C}" presName="spacer" presStyleCnt="0"/>
      <dgm:spPr/>
    </dgm:pt>
    <dgm:pt modelId="{CDD3ACE5-5B56-F540-9601-3EABC983451E}" type="pres">
      <dgm:prSet presAssocID="{7BD8C58E-04FD-4ACC-8BA2-F4092F19C71A}" presName="parentText" presStyleLbl="node1" presStyleIdx="4" presStyleCnt="5" custLinFactNeighborX="-236" custLinFactNeighborY="-5818">
        <dgm:presLayoutVars>
          <dgm:chMax val="0"/>
          <dgm:bulletEnabled val="1"/>
        </dgm:presLayoutVars>
      </dgm:prSet>
      <dgm:spPr/>
      <dgm:t>
        <a:bodyPr/>
        <a:lstStyle/>
        <a:p>
          <a:endParaRPr lang="en-US"/>
        </a:p>
      </dgm:t>
    </dgm:pt>
    <dgm:pt modelId="{78BE7BEF-1EC5-3648-9743-17702F3DF3A2}" type="pres">
      <dgm:prSet presAssocID="{7BD8C58E-04FD-4ACC-8BA2-F4092F19C71A}" presName="childText" presStyleLbl="revTx" presStyleIdx="0" presStyleCnt="1">
        <dgm:presLayoutVars>
          <dgm:bulletEnabled val="1"/>
        </dgm:presLayoutVars>
      </dgm:prSet>
      <dgm:spPr/>
      <dgm:t>
        <a:bodyPr/>
        <a:lstStyle/>
        <a:p>
          <a:endParaRPr lang="en-US"/>
        </a:p>
      </dgm:t>
    </dgm:pt>
  </dgm:ptLst>
  <dgm:cxnLst>
    <dgm:cxn modelId="{AA545098-7D9B-4541-BF4D-7587BCC8BDF6}" type="presOf" srcId="{4669D5A5-3B05-46E7-B51D-30644675EB14}" destId="{581F80D8-EF1F-044C-AD08-FD3774A0962E}" srcOrd="0" destOrd="0" presId="urn:microsoft.com/office/officeart/2005/8/layout/vList2"/>
    <dgm:cxn modelId="{40581C02-2D34-4AD7-9AF3-65472E7BB294}" srcId="{CDD82DD2-E299-472D-915E-DC18C8DCC1E1}" destId="{7BD8C58E-04FD-4ACC-8BA2-F4092F19C71A}" srcOrd="4" destOrd="0" parTransId="{4A8A4814-1982-46A2-AE5F-6BDC4A79D393}" sibTransId="{E7D78ADD-CCB7-487D-9F50-96658DDF9A7B}"/>
    <dgm:cxn modelId="{C3583399-38DA-49F9-B250-AD2CD4F5D27B}" srcId="{CDD82DD2-E299-472D-915E-DC18C8DCC1E1}" destId="{4737699A-6301-4887-99F6-C35C528CF376}" srcOrd="3" destOrd="0" parTransId="{8A46BC3D-26FD-4A7F-A950-A9315B2E6071}" sibTransId="{32823C27-795C-433E-9E58-9447457C048C}"/>
    <dgm:cxn modelId="{B7F046B3-B5FD-434A-AA7F-CB8CE3ABBDA5}" srcId="{CDD82DD2-E299-472D-915E-DC18C8DCC1E1}" destId="{4669D5A5-3B05-46E7-B51D-30644675EB14}" srcOrd="1" destOrd="0" parTransId="{83E280E4-FF12-4ADB-979C-2E930229A32B}" sibTransId="{C9BD5793-192F-43DA-8253-EE4943E9624F}"/>
    <dgm:cxn modelId="{7A8B51D3-9726-4CC2-B597-73EA8C83F0C3}" srcId="{CDD82DD2-E299-472D-915E-DC18C8DCC1E1}" destId="{3351273F-5270-4058-BFE1-B33DFC582410}" srcOrd="2" destOrd="0" parTransId="{34E01716-7209-4B58-8A5A-429EC5F165F0}" sibTransId="{A739F005-E8A4-41FC-9FC2-03AE051D149B}"/>
    <dgm:cxn modelId="{9E8F66E7-6BC8-4DEA-8D0C-1C9A1770FFBE}" srcId="{7BD8C58E-04FD-4ACC-8BA2-F4092F19C71A}" destId="{A0B2F936-5D09-40A0-BB5E-260605B7C4A8}" srcOrd="0" destOrd="0" parTransId="{9E16F80B-A159-4014-8BD7-FE454B94C4CF}" sibTransId="{56367547-71B4-450B-8CC6-53EA5EF8FBF8}"/>
    <dgm:cxn modelId="{7501ACE2-65C4-4644-8BF1-7CEA8E8D1D2A}" type="presOf" srcId="{A0B2F936-5D09-40A0-BB5E-260605B7C4A8}" destId="{78BE7BEF-1EC5-3648-9743-17702F3DF3A2}" srcOrd="0" destOrd="0" presId="urn:microsoft.com/office/officeart/2005/8/layout/vList2"/>
    <dgm:cxn modelId="{21522DBE-1C58-3D48-ABF0-4E8E702CF2FB}" type="presOf" srcId="{4737699A-6301-4887-99F6-C35C528CF376}" destId="{BF4D13BF-3735-2345-BAF4-350147DF4FD7}" srcOrd="0" destOrd="0" presId="urn:microsoft.com/office/officeart/2005/8/layout/vList2"/>
    <dgm:cxn modelId="{8089D4F7-16F7-3143-B310-D2F205E7DA0C}" type="presOf" srcId="{CDD82DD2-E299-472D-915E-DC18C8DCC1E1}" destId="{E9DF4ED3-FF93-434F-A382-00D109C2B965}" srcOrd="0" destOrd="0" presId="urn:microsoft.com/office/officeart/2005/8/layout/vList2"/>
    <dgm:cxn modelId="{2C2920CB-9E60-E540-97B4-667034414ECF}" type="presOf" srcId="{3351273F-5270-4058-BFE1-B33DFC582410}" destId="{95F38087-15FB-C141-A247-5561FC21986B}" srcOrd="0" destOrd="0" presId="urn:microsoft.com/office/officeart/2005/8/layout/vList2"/>
    <dgm:cxn modelId="{83EEA7FC-5D7A-0943-94C1-8C8FA4CFCBF4}" type="presOf" srcId="{BE2EB920-B854-4810-A0F1-EB868571A8DC}" destId="{9CEE6E67-8EA7-D94A-ACCB-200D0550871A}" srcOrd="0" destOrd="0" presId="urn:microsoft.com/office/officeart/2005/8/layout/vList2"/>
    <dgm:cxn modelId="{B732A600-BB0F-A545-8F5B-18E8DE484850}" type="presOf" srcId="{7BD8C58E-04FD-4ACC-8BA2-F4092F19C71A}" destId="{CDD3ACE5-5B56-F540-9601-3EABC983451E}" srcOrd="0" destOrd="0" presId="urn:microsoft.com/office/officeart/2005/8/layout/vList2"/>
    <dgm:cxn modelId="{43D7F957-2C1D-45F3-B3A2-41429C1528B2}" srcId="{CDD82DD2-E299-472D-915E-DC18C8DCC1E1}" destId="{BE2EB920-B854-4810-A0F1-EB868571A8DC}" srcOrd="0" destOrd="0" parTransId="{31CD1E1F-03EB-48F3-BBCF-D472D6A11DEC}" sibTransId="{345BBFF4-0E7D-4B4A-8011-81B2F3122116}"/>
    <dgm:cxn modelId="{B09C436B-6C1B-3A47-AA20-BDA39B42E93D}" type="presParOf" srcId="{E9DF4ED3-FF93-434F-A382-00D109C2B965}" destId="{9CEE6E67-8EA7-D94A-ACCB-200D0550871A}" srcOrd="0" destOrd="0" presId="urn:microsoft.com/office/officeart/2005/8/layout/vList2"/>
    <dgm:cxn modelId="{B3AA63E8-CCA4-B141-B3E6-2FC7D0C7B69B}" type="presParOf" srcId="{E9DF4ED3-FF93-434F-A382-00D109C2B965}" destId="{2C0E11B5-64E7-0249-A883-B4451FE1FE8E}" srcOrd="1" destOrd="0" presId="urn:microsoft.com/office/officeart/2005/8/layout/vList2"/>
    <dgm:cxn modelId="{CFD88028-A4CC-BE4C-9E9B-C717AD88F272}" type="presParOf" srcId="{E9DF4ED3-FF93-434F-A382-00D109C2B965}" destId="{581F80D8-EF1F-044C-AD08-FD3774A0962E}" srcOrd="2" destOrd="0" presId="urn:microsoft.com/office/officeart/2005/8/layout/vList2"/>
    <dgm:cxn modelId="{DBA82AFF-7F3A-A14C-8813-E707677804D4}" type="presParOf" srcId="{E9DF4ED3-FF93-434F-A382-00D109C2B965}" destId="{C80C27BA-4964-CA4C-80D4-B0405FA87D5A}" srcOrd="3" destOrd="0" presId="urn:microsoft.com/office/officeart/2005/8/layout/vList2"/>
    <dgm:cxn modelId="{2A33E01A-7612-BE4E-BB84-F4A5BE87BAAB}" type="presParOf" srcId="{E9DF4ED3-FF93-434F-A382-00D109C2B965}" destId="{95F38087-15FB-C141-A247-5561FC21986B}" srcOrd="4" destOrd="0" presId="urn:microsoft.com/office/officeart/2005/8/layout/vList2"/>
    <dgm:cxn modelId="{58CB3AA1-883E-1240-B419-586F1B5384EF}" type="presParOf" srcId="{E9DF4ED3-FF93-434F-A382-00D109C2B965}" destId="{81D2460A-7457-024D-A747-FD47399872A9}" srcOrd="5" destOrd="0" presId="urn:microsoft.com/office/officeart/2005/8/layout/vList2"/>
    <dgm:cxn modelId="{830D57DA-56F5-4F4C-850C-8FA05088C72A}" type="presParOf" srcId="{E9DF4ED3-FF93-434F-A382-00D109C2B965}" destId="{BF4D13BF-3735-2345-BAF4-350147DF4FD7}" srcOrd="6" destOrd="0" presId="urn:microsoft.com/office/officeart/2005/8/layout/vList2"/>
    <dgm:cxn modelId="{5EA1F56A-EE4C-1740-BF90-AE3363FA4022}" type="presParOf" srcId="{E9DF4ED3-FF93-434F-A382-00D109C2B965}" destId="{0D8A1D02-74AB-AE49-8884-2AC9671CDAB7}" srcOrd="7" destOrd="0" presId="urn:microsoft.com/office/officeart/2005/8/layout/vList2"/>
    <dgm:cxn modelId="{C814C4D6-61E7-1741-9ED1-A806FE82AD73}" type="presParOf" srcId="{E9DF4ED3-FF93-434F-A382-00D109C2B965}" destId="{CDD3ACE5-5B56-F540-9601-3EABC983451E}" srcOrd="8" destOrd="0" presId="urn:microsoft.com/office/officeart/2005/8/layout/vList2"/>
    <dgm:cxn modelId="{A2725F0F-929F-5542-B318-288ECF91BFE1}" type="presParOf" srcId="{E9DF4ED3-FF93-434F-A382-00D109C2B965}" destId="{78BE7BEF-1EC5-3648-9743-17702F3DF3A2}"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D8FCA9-B361-47A9-8193-6267B7C64CF9}"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55DEFEF3-3E59-482F-90FF-B1D2DAD60E5E}">
      <dgm:prSet/>
      <dgm:spPr/>
      <dgm:t>
        <a:bodyPr/>
        <a:lstStyle/>
        <a:p>
          <a:r>
            <a:rPr lang="en-US" b="0" i="0"/>
            <a:t>Once we’ve qualified the assets, we must now address the income cost of care ratio.</a:t>
          </a:r>
          <a:endParaRPr lang="en-US"/>
        </a:p>
      </dgm:t>
    </dgm:pt>
    <dgm:pt modelId="{C2920F60-32FC-4CB0-9D76-3104F024800C}" type="parTrans" cxnId="{EB9C7126-E319-42C5-AA45-C86E8DF35C51}">
      <dgm:prSet/>
      <dgm:spPr/>
      <dgm:t>
        <a:bodyPr/>
        <a:lstStyle/>
        <a:p>
          <a:endParaRPr lang="en-US"/>
        </a:p>
      </dgm:t>
    </dgm:pt>
    <dgm:pt modelId="{B8206394-0F3F-40D8-B1DD-DEEDB92B2505}" type="sibTrans" cxnId="{EB9C7126-E319-42C5-AA45-C86E8DF35C51}">
      <dgm:prSet/>
      <dgm:spPr/>
      <dgm:t>
        <a:bodyPr/>
        <a:lstStyle/>
        <a:p>
          <a:endParaRPr lang="en-US"/>
        </a:p>
      </dgm:t>
    </dgm:pt>
    <dgm:pt modelId="{AB699233-BD4A-449C-9597-7CE5675CC077}">
      <dgm:prSet/>
      <dgm:spPr/>
      <dgm:t>
        <a:bodyPr/>
        <a:lstStyle/>
        <a:p>
          <a:r>
            <a:rPr lang="en-US" b="0" i="0"/>
            <a:t>Cost of care needs to exceed the income to qualify the Veteran.</a:t>
          </a:r>
          <a:endParaRPr lang="en-US"/>
        </a:p>
      </dgm:t>
    </dgm:pt>
    <dgm:pt modelId="{16FE3AB8-0B16-4B74-A35D-3F047CA906F0}" type="parTrans" cxnId="{0D71A810-BEE7-4D87-8941-DEBCA38483A9}">
      <dgm:prSet/>
      <dgm:spPr/>
      <dgm:t>
        <a:bodyPr/>
        <a:lstStyle/>
        <a:p>
          <a:endParaRPr lang="en-US"/>
        </a:p>
      </dgm:t>
    </dgm:pt>
    <dgm:pt modelId="{5424BB93-7029-47EA-BB54-6E1AFFFD20C0}" type="sibTrans" cxnId="{0D71A810-BEE7-4D87-8941-DEBCA38483A9}">
      <dgm:prSet/>
      <dgm:spPr/>
      <dgm:t>
        <a:bodyPr/>
        <a:lstStyle/>
        <a:p>
          <a:endParaRPr lang="en-US"/>
        </a:p>
      </dgm:t>
    </dgm:pt>
    <dgm:pt modelId="{28A54E20-8D46-4FB8-902A-C1842C876892}">
      <dgm:prSet/>
      <dgm:spPr/>
      <dgm:t>
        <a:bodyPr/>
        <a:lstStyle/>
        <a:p>
          <a:r>
            <a:rPr lang="en-US" b="0" i="0"/>
            <a:t>Cost of care may include </a:t>
          </a:r>
          <a:endParaRPr lang="en-US"/>
        </a:p>
      </dgm:t>
    </dgm:pt>
    <dgm:pt modelId="{798C08DB-081B-4D3F-8784-B4AAA41AD476}" type="parTrans" cxnId="{05EE5721-E061-4FEE-92C7-7A7BB4FDF763}">
      <dgm:prSet/>
      <dgm:spPr/>
      <dgm:t>
        <a:bodyPr/>
        <a:lstStyle/>
        <a:p>
          <a:endParaRPr lang="en-US"/>
        </a:p>
      </dgm:t>
    </dgm:pt>
    <dgm:pt modelId="{E55E6021-CF87-4A1E-80A0-82DD0F5016C7}" type="sibTrans" cxnId="{05EE5721-E061-4FEE-92C7-7A7BB4FDF763}">
      <dgm:prSet/>
      <dgm:spPr/>
      <dgm:t>
        <a:bodyPr/>
        <a:lstStyle/>
        <a:p>
          <a:endParaRPr lang="en-US"/>
        </a:p>
      </dgm:t>
    </dgm:pt>
    <dgm:pt modelId="{9BA8D844-F405-467D-9499-D84E12B153D9}">
      <dgm:prSet/>
      <dgm:spPr/>
      <dgm:t>
        <a:bodyPr/>
        <a:lstStyle/>
        <a:p>
          <a:r>
            <a:rPr lang="en-US" b="0" i="0"/>
            <a:t>In home care		</a:t>
          </a:r>
          <a:endParaRPr lang="en-US"/>
        </a:p>
      </dgm:t>
    </dgm:pt>
    <dgm:pt modelId="{7C1542F6-381E-4533-9EAB-2AF4CAE546AE}" type="parTrans" cxnId="{ACB6FA34-7687-43D8-BFC3-34C358883DE9}">
      <dgm:prSet/>
      <dgm:spPr/>
      <dgm:t>
        <a:bodyPr/>
        <a:lstStyle/>
        <a:p>
          <a:endParaRPr lang="en-US"/>
        </a:p>
      </dgm:t>
    </dgm:pt>
    <dgm:pt modelId="{FE2CB150-D4E6-43B1-9487-878C7500218E}" type="sibTrans" cxnId="{ACB6FA34-7687-43D8-BFC3-34C358883DE9}">
      <dgm:prSet/>
      <dgm:spPr/>
      <dgm:t>
        <a:bodyPr/>
        <a:lstStyle/>
        <a:p>
          <a:endParaRPr lang="en-US"/>
        </a:p>
      </dgm:t>
    </dgm:pt>
    <dgm:pt modelId="{2F2D1A54-C43E-4BD1-9F19-A6FEE6D176D2}">
      <dgm:prSet/>
      <dgm:spPr/>
      <dgm:t>
        <a:bodyPr/>
        <a:lstStyle/>
        <a:p>
          <a:r>
            <a:rPr lang="en-US" b="0" i="0"/>
            <a:t>Assisted living</a:t>
          </a:r>
          <a:endParaRPr lang="en-US"/>
        </a:p>
      </dgm:t>
    </dgm:pt>
    <dgm:pt modelId="{EF78B9A9-0DB6-4E97-83EE-7198F47BA8FA}" type="parTrans" cxnId="{30BF00C5-2FD6-4505-8B05-51F3D8F86542}">
      <dgm:prSet/>
      <dgm:spPr/>
      <dgm:t>
        <a:bodyPr/>
        <a:lstStyle/>
        <a:p>
          <a:endParaRPr lang="en-US"/>
        </a:p>
      </dgm:t>
    </dgm:pt>
    <dgm:pt modelId="{6C06B3FB-83E3-4510-8510-6960527ADB39}" type="sibTrans" cxnId="{30BF00C5-2FD6-4505-8B05-51F3D8F86542}">
      <dgm:prSet/>
      <dgm:spPr/>
      <dgm:t>
        <a:bodyPr/>
        <a:lstStyle/>
        <a:p>
          <a:endParaRPr lang="en-US"/>
        </a:p>
      </dgm:t>
    </dgm:pt>
    <dgm:pt modelId="{144ABD2C-EE83-4CBB-8AEA-1572BF5BCA72}">
      <dgm:prSet/>
      <dgm:spPr/>
      <dgm:t>
        <a:bodyPr/>
        <a:lstStyle/>
        <a:p>
          <a:r>
            <a:rPr lang="en-US" b="0" i="0"/>
            <a:t>Skilled nursing</a:t>
          </a:r>
          <a:endParaRPr lang="en-US"/>
        </a:p>
      </dgm:t>
    </dgm:pt>
    <dgm:pt modelId="{243534DF-F66A-42E4-9718-4ADF0600D430}" type="parTrans" cxnId="{1B8C196F-3913-4BEB-8D4A-C634644591FA}">
      <dgm:prSet/>
      <dgm:spPr/>
      <dgm:t>
        <a:bodyPr/>
        <a:lstStyle/>
        <a:p>
          <a:endParaRPr lang="en-US"/>
        </a:p>
      </dgm:t>
    </dgm:pt>
    <dgm:pt modelId="{3124F48A-90A0-437D-B033-20BB8DF316EC}" type="sibTrans" cxnId="{1B8C196F-3913-4BEB-8D4A-C634644591FA}">
      <dgm:prSet/>
      <dgm:spPr/>
      <dgm:t>
        <a:bodyPr/>
        <a:lstStyle/>
        <a:p>
          <a:endParaRPr lang="en-US"/>
        </a:p>
      </dgm:t>
    </dgm:pt>
    <dgm:pt modelId="{1F50D4D7-0A3B-48A5-9FF5-4B9B6BD6D146}">
      <dgm:prSet/>
      <dgm:spPr/>
      <dgm:t>
        <a:bodyPr/>
        <a:lstStyle/>
        <a:p>
          <a:r>
            <a:rPr lang="en-US" b="0" i="0"/>
            <a:t>Adult Family Homes</a:t>
          </a:r>
          <a:endParaRPr lang="en-US"/>
        </a:p>
      </dgm:t>
    </dgm:pt>
    <dgm:pt modelId="{44E20F43-881A-49EE-BFF9-FC3D7C59704A}" type="parTrans" cxnId="{1091501D-6164-4CDC-8FDC-27F703FA0790}">
      <dgm:prSet/>
      <dgm:spPr/>
      <dgm:t>
        <a:bodyPr/>
        <a:lstStyle/>
        <a:p>
          <a:endParaRPr lang="en-US"/>
        </a:p>
      </dgm:t>
    </dgm:pt>
    <dgm:pt modelId="{34A938B3-04E3-463C-B20D-80FB18D00CF6}" type="sibTrans" cxnId="{1091501D-6164-4CDC-8FDC-27F703FA0790}">
      <dgm:prSet/>
      <dgm:spPr/>
      <dgm:t>
        <a:bodyPr/>
        <a:lstStyle/>
        <a:p>
          <a:endParaRPr lang="en-US"/>
        </a:p>
      </dgm:t>
    </dgm:pt>
    <dgm:pt modelId="{838E64DC-CF66-4958-BF7D-D2E2B9C8EC5A}">
      <dgm:prSet/>
      <dgm:spPr/>
      <dgm:t>
        <a:bodyPr/>
        <a:lstStyle/>
        <a:p>
          <a:r>
            <a:rPr lang="en-US" b="0" i="0"/>
            <a:t>In some cases the rent for independent living situations</a:t>
          </a:r>
          <a:endParaRPr lang="en-US"/>
        </a:p>
      </dgm:t>
    </dgm:pt>
    <dgm:pt modelId="{7409E8CC-C14C-4141-BA35-D807545E21D2}" type="parTrans" cxnId="{EA3EA826-9074-4C43-B3B7-9CB448D8E30B}">
      <dgm:prSet/>
      <dgm:spPr/>
      <dgm:t>
        <a:bodyPr/>
        <a:lstStyle/>
        <a:p>
          <a:endParaRPr lang="en-US"/>
        </a:p>
      </dgm:t>
    </dgm:pt>
    <dgm:pt modelId="{276BBF70-E33B-4430-AE9E-7E95AB14FFFE}" type="sibTrans" cxnId="{EA3EA826-9074-4C43-B3B7-9CB448D8E30B}">
      <dgm:prSet/>
      <dgm:spPr/>
      <dgm:t>
        <a:bodyPr/>
        <a:lstStyle/>
        <a:p>
          <a:endParaRPr lang="en-US"/>
        </a:p>
      </dgm:t>
    </dgm:pt>
    <dgm:pt modelId="{C4211D9E-EA92-4F8B-9ECC-9271C8BCE7FB}">
      <dgm:prSet/>
      <dgm:spPr/>
      <dgm:t>
        <a:bodyPr/>
        <a:lstStyle/>
        <a:p>
          <a:r>
            <a:rPr lang="en-US" b="0" i="0"/>
            <a:t>Medical costs which include prescription costs, insurance costs and some supplies.</a:t>
          </a:r>
          <a:endParaRPr lang="en-US"/>
        </a:p>
      </dgm:t>
    </dgm:pt>
    <dgm:pt modelId="{18EEAE7F-708D-4EB1-A2C4-5906FFA67377}" type="parTrans" cxnId="{5DB95535-97A8-45B3-87E2-9875277AB293}">
      <dgm:prSet/>
      <dgm:spPr/>
      <dgm:t>
        <a:bodyPr/>
        <a:lstStyle/>
        <a:p>
          <a:endParaRPr lang="en-US"/>
        </a:p>
      </dgm:t>
    </dgm:pt>
    <dgm:pt modelId="{7094D13E-A1EE-49F6-9107-1AEBCE6E30A5}" type="sibTrans" cxnId="{5DB95535-97A8-45B3-87E2-9875277AB293}">
      <dgm:prSet/>
      <dgm:spPr/>
      <dgm:t>
        <a:bodyPr/>
        <a:lstStyle/>
        <a:p>
          <a:endParaRPr lang="en-US"/>
        </a:p>
      </dgm:t>
    </dgm:pt>
    <dgm:pt modelId="{EB54DD7B-DBC1-4147-A6CD-31388F8AD1BC}" type="pres">
      <dgm:prSet presAssocID="{F8D8FCA9-B361-47A9-8193-6267B7C64CF9}" presName="Name0" presStyleCnt="0">
        <dgm:presLayoutVars>
          <dgm:dir/>
          <dgm:animLvl val="lvl"/>
          <dgm:resizeHandles val="exact"/>
        </dgm:presLayoutVars>
      </dgm:prSet>
      <dgm:spPr/>
      <dgm:t>
        <a:bodyPr/>
        <a:lstStyle/>
        <a:p>
          <a:endParaRPr lang="en-US"/>
        </a:p>
      </dgm:t>
    </dgm:pt>
    <dgm:pt modelId="{ED3A5518-0ABF-5C44-96E4-C14B82DC887B}" type="pres">
      <dgm:prSet presAssocID="{28A54E20-8D46-4FB8-902A-C1842C876892}" presName="boxAndChildren" presStyleCnt="0"/>
      <dgm:spPr/>
    </dgm:pt>
    <dgm:pt modelId="{7490BEED-7C5F-8143-9980-5B78299055D7}" type="pres">
      <dgm:prSet presAssocID="{28A54E20-8D46-4FB8-902A-C1842C876892}" presName="parentTextBox" presStyleLbl="node1" presStyleIdx="0" presStyleCnt="3"/>
      <dgm:spPr/>
      <dgm:t>
        <a:bodyPr/>
        <a:lstStyle/>
        <a:p>
          <a:endParaRPr lang="en-US"/>
        </a:p>
      </dgm:t>
    </dgm:pt>
    <dgm:pt modelId="{21E827CD-6BEA-F845-B709-6CD8A4A50971}" type="pres">
      <dgm:prSet presAssocID="{28A54E20-8D46-4FB8-902A-C1842C876892}" presName="entireBox" presStyleLbl="node1" presStyleIdx="0" presStyleCnt="3"/>
      <dgm:spPr/>
      <dgm:t>
        <a:bodyPr/>
        <a:lstStyle/>
        <a:p>
          <a:endParaRPr lang="en-US"/>
        </a:p>
      </dgm:t>
    </dgm:pt>
    <dgm:pt modelId="{90255350-477E-E648-82E9-C2E85D1F92BE}" type="pres">
      <dgm:prSet presAssocID="{28A54E20-8D46-4FB8-902A-C1842C876892}" presName="descendantBox" presStyleCnt="0"/>
      <dgm:spPr/>
    </dgm:pt>
    <dgm:pt modelId="{C4D1552D-6652-0049-BE0F-7139116A6CA2}" type="pres">
      <dgm:prSet presAssocID="{9BA8D844-F405-467D-9499-D84E12B153D9}" presName="childTextBox" presStyleLbl="fgAccFollowNode1" presStyleIdx="0" presStyleCnt="6">
        <dgm:presLayoutVars>
          <dgm:bulletEnabled val="1"/>
        </dgm:presLayoutVars>
      </dgm:prSet>
      <dgm:spPr/>
      <dgm:t>
        <a:bodyPr/>
        <a:lstStyle/>
        <a:p>
          <a:endParaRPr lang="en-US"/>
        </a:p>
      </dgm:t>
    </dgm:pt>
    <dgm:pt modelId="{97D5599F-F4A5-A542-BA3D-82D7564BD929}" type="pres">
      <dgm:prSet presAssocID="{2F2D1A54-C43E-4BD1-9F19-A6FEE6D176D2}" presName="childTextBox" presStyleLbl="fgAccFollowNode1" presStyleIdx="1" presStyleCnt="6">
        <dgm:presLayoutVars>
          <dgm:bulletEnabled val="1"/>
        </dgm:presLayoutVars>
      </dgm:prSet>
      <dgm:spPr/>
      <dgm:t>
        <a:bodyPr/>
        <a:lstStyle/>
        <a:p>
          <a:endParaRPr lang="en-US"/>
        </a:p>
      </dgm:t>
    </dgm:pt>
    <dgm:pt modelId="{F62D1E2F-94C2-4240-AFB0-8246A4A9B5DA}" type="pres">
      <dgm:prSet presAssocID="{144ABD2C-EE83-4CBB-8AEA-1572BF5BCA72}" presName="childTextBox" presStyleLbl="fgAccFollowNode1" presStyleIdx="2" presStyleCnt="6">
        <dgm:presLayoutVars>
          <dgm:bulletEnabled val="1"/>
        </dgm:presLayoutVars>
      </dgm:prSet>
      <dgm:spPr/>
      <dgm:t>
        <a:bodyPr/>
        <a:lstStyle/>
        <a:p>
          <a:endParaRPr lang="en-US"/>
        </a:p>
      </dgm:t>
    </dgm:pt>
    <dgm:pt modelId="{AEB58D59-B003-F54A-87AE-84FA0BFBEB16}" type="pres">
      <dgm:prSet presAssocID="{1F50D4D7-0A3B-48A5-9FF5-4B9B6BD6D146}" presName="childTextBox" presStyleLbl="fgAccFollowNode1" presStyleIdx="3" presStyleCnt="6">
        <dgm:presLayoutVars>
          <dgm:bulletEnabled val="1"/>
        </dgm:presLayoutVars>
      </dgm:prSet>
      <dgm:spPr/>
      <dgm:t>
        <a:bodyPr/>
        <a:lstStyle/>
        <a:p>
          <a:endParaRPr lang="en-US"/>
        </a:p>
      </dgm:t>
    </dgm:pt>
    <dgm:pt modelId="{9DC60237-7D61-3140-83BC-C970CF2FEEE5}" type="pres">
      <dgm:prSet presAssocID="{838E64DC-CF66-4958-BF7D-D2E2B9C8EC5A}" presName="childTextBox" presStyleLbl="fgAccFollowNode1" presStyleIdx="4" presStyleCnt="6">
        <dgm:presLayoutVars>
          <dgm:bulletEnabled val="1"/>
        </dgm:presLayoutVars>
      </dgm:prSet>
      <dgm:spPr/>
      <dgm:t>
        <a:bodyPr/>
        <a:lstStyle/>
        <a:p>
          <a:endParaRPr lang="en-US"/>
        </a:p>
      </dgm:t>
    </dgm:pt>
    <dgm:pt modelId="{923221E4-E822-0C4D-A4AD-524E81FDF82F}" type="pres">
      <dgm:prSet presAssocID="{C4211D9E-EA92-4F8B-9ECC-9271C8BCE7FB}" presName="childTextBox" presStyleLbl="fgAccFollowNode1" presStyleIdx="5" presStyleCnt="6">
        <dgm:presLayoutVars>
          <dgm:bulletEnabled val="1"/>
        </dgm:presLayoutVars>
      </dgm:prSet>
      <dgm:spPr/>
      <dgm:t>
        <a:bodyPr/>
        <a:lstStyle/>
        <a:p>
          <a:endParaRPr lang="en-US"/>
        </a:p>
      </dgm:t>
    </dgm:pt>
    <dgm:pt modelId="{27DD2D70-887D-2B43-BB82-DC3F9E4FBA14}" type="pres">
      <dgm:prSet presAssocID="{5424BB93-7029-47EA-BB54-6E1AFFFD20C0}" presName="sp" presStyleCnt="0"/>
      <dgm:spPr/>
    </dgm:pt>
    <dgm:pt modelId="{A3871699-9985-3A47-A146-6B11CC67A40E}" type="pres">
      <dgm:prSet presAssocID="{AB699233-BD4A-449C-9597-7CE5675CC077}" presName="arrowAndChildren" presStyleCnt="0"/>
      <dgm:spPr/>
    </dgm:pt>
    <dgm:pt modelId="{E89D2633-FA92-BA47-880A-F4DA5072FD14}" type="pres">
      <dgm:prSet presAssocID="{AB699233-BD4A-449C-9597-7CE5675CC077}" presName="parentTextArrow" presStyleLbl="node1" presStyleIdx="1" presStyleCnt="3"/>
      <dgm:spPr/>
      <dgm:t>
        <a:bodyPr/>
        <a:lstStyle/>
        <a:p>
          <a:endParaRPr lang="en-US"/>
        </a:p>
      </dgm:t>
    </dgm:pt>
    <dgm:pt modelId="{BA95A3BB-0ADA-B543-83D6-C72520DDF216}" type="pres">
      <dgm:prSet presAssocID="{B8206394-0F3F-40D8-B1DD-DEEDB92B2505}" presName="sp" presStyleCnt="0"/>
      <dgm:spPr/>
    </dgm:pt>
    <dgm:pt modelId="{B6002E54-DA02-4144-9DF9-41E0D882D681}" type="pres">
      <dgm:prSet presAssocID="{55DEFEF3-3E59-482F-90FF-B1D2DAD60E5E}" presName="arrowAndChildren" presStyleCnt="0"/>
      <dgm:spPr/>
    </dgm:pt>
    <dgm:pt modelId="{A32BEE59-A4CA-0C41-89E0-1BB0C141248A}" type="pres">
      <dgm:prSet presAssocID="{55DEFEF3-3E59-482F-90FF-B1D2DAD60E5E}" presName="parentTextArrow" presStyleLbl="node1" presStyleIdx="2" presStyleCnt="3"/>
      <dgm:spPr/>
      <dgm:t>
        <a:bodyPr/>
        <a:lstStyle/>
        <a:p>
          <a:endParaRPr lang="en-US"/>
        </a:p>
      </dgm:t>
    </dgm:pt>
  </dgm:ptLst>
  <dgm:cxnLst>
    <dgm:cxn modelId="{4E3249E6-4B43-C94A-8982-8E2F08468B5C}" type="presOf" srcId="{55DEFEF3-3E59-482F-90FF-B1D2DAD60E5E}" destId="{A32BEE59-A4CA-0C41-89E0-1BB0C141248A}" srcOrd="0" destOrd="0" presId="urn:microsoft.com/office/officeart/2005/8/layout/process4"/>
    <dgm:cxn modelId="{EEABD9EF-23E0-1442-8A08-7CFCD6001A5B}" type="presOf" srcId="{838E64DC-CF66-4958-BF7D-D2E2B9C8EC5A}" destId="{9DC60237-7D61-3140-83BC-C970CF2FEEE5}" srcOrd="0" destOrd="0" presId="urn:microsoft.com/office/officeart/2005/8/layout/process4"/>
    <dgm:cxn modelId="{94EAAE57-0012-9743-B161-A86FC520DE13}" type="presOf" srcId="{9BA8D844-F405-467D-9499-D84E12B153D9}" destId="{C4D1552D-6652-0049-BE0F-7139116A6CA2}" srcOrd="0" destOrd="0" presId="urn:microsoft.com/office/officeart/2005/8/layout/process4"/>
    <dgm:cxn modelId="{5DB95535-97A8-45B3-87E2-9875277AB293}" srcId="{28A54E20-8D46-4FB8-902A-C1842C876892}" destId="{C4211D9E-EA92-4F8B-9ECC-9271C8BCE7FB}" srcOrd="5" destOrd="0" parTransId="{18EEAE7F-708D-4EB1-A2C4-5906FFA67377}" sibTransId="{7094D13E-A1EE-49F6-9107-1AEBCE6E30A5}"/>
    <dgm:cxn modelId="{FB28BE05-8D17-C54E-A7C0-8294841F0D42}" type="presOf" srcId="{2F2D1A54-C43E-4BD1-9F19-A6FEE6D176D2}" destId="{97D5599F-F4A5-A542-BA3D-82D7564BD929}" srcOrd="0" destOrd="0" presId="urn:microsoft.com/office/officeart/2005/8/layout/process4"/>
    <dgm:cxn modelId="{EA3EA826-9074-4C43-B3B7-9CB448D8E30B}" srcId="{28A54E20-8D46-4FB8-902A-C1842C876892}" destId="{838E64DC-CF66-4958-BF7D-D2E2B9C8EC5A}" srcOrd="4" destOrd="0" parTransId="{7409E8CC-C14C-4141-BA35-D807545E21D2}" sibTransId="{276BBF70-E33B-4430-AE9E-7E95AB14FFFE}"/>
    <dgm:cxn modelId="{5A7D8316-80DD-474C-B362-7405441E563B}" type="presOf" srcId="{28A54E20-8D46-4FB8-902A-C1842C876892}" destId="{21E827CD-6BEA-F845-B709-6CD8A4A50971}" srcOrd="1" destOrd="0" presId="urn:microsoft.com/office/officeart/2005/8/layout/process4"/>
    <dgm:cxn modelId="{EB9C7126-E319-42C5-AA45-C86E8DF35C51}" srcId="{F8D8FCA9-B361-47A9-8193-6267B7C64CF9}" destId="{55DEFEF3-3E59-482F-90FF-B1D2DAD60E5E}" srcOrd="0" destOrd="0" parTransId="{C2920F60-32FC-4CB0-9D76-3104F024800C}" sibTransId="{B8206394-0F3F-40D8-B1DD-DEEDB92B2505}"/>
    <dgm:cxn modelId="{30BF00C5-2FD6-4505-8B05-51F3D8F86542}" srcId="{28A54E20-8D46-4FB8-902A-C1842C876892}" destId="{2F2D1A54-C43E-4BD1-9F19-A6FEE6D176D2}" srcOrd="1" destOrd="0" parTransId="{EF78B9A9-0DB6-4E97-83EE-7198F47BA8FA}" sibTransId="{6C06B3FB-83E3-4510-8510-6960527ADB39}"/>
    <dgm:cxn modelId="{1B8C196F-3913-4BEB-8D4A-C634644591FA}" srcId="{28A54E20-8D46-4FB8-902A-C1842C876892}" destId="{144ABD2C-EE83-4CBB-8AEA-1572BF5BCA72}" srcOrd="2" destOrd="0" parTransId="{243534DF-F66A-42E4-9718-4ADF0600D430}" sibTransId="{3124F48A-90A0-437D-B033-20BB8DF316EC}"/>
    <dgm:cxn modelId="{1091501D-6164-4CDC-8FDC-27F703FA0790}" srcId="{28A54E20-8D46-4FB8-902A-C1842C876892}" destId="{1F50D4D7-0A3B-48A5-9FF5-4B9B6BD6D146}" srcOrd="3" destOrd="0" parTransId="{44E20F43-881A-49EE-BFF9-FC3D7C59704A}" sibTransId="{34A938B3-04E3-463C-B20D-80FB18D00CF6}"/>
    <dgm:cxn modelId="{ACB6FA34-7687-43D8-BFC3-34C358883DE9}" srcId="{28A54E20-8D46-4FB8-902A-C1842C876892}" destId="{9BA8D844-F405-467D-9499-D84E12B153D9}" srcOrd="0" destOrd="0" parTransId="{7C1542F6-381E-4533-9EAB-2AF4CAE546AE}" sibTransId="{FE2CB150-D4E6-43B1-9487-878C7500218E}"/>
    <dgm:cxn modelId="{0D71A810-BEE7-4D87-8941-DEBCA38483A9}" srcId="{F8D8FCA9-B361-47A9-8193-6267B7C64CF9}" destId="{AB699233-BD4A-449C-9597-7CE5675CC077}" srcOrd="1" destOrd="0" parTransId="{16FE3AB8-0B16-4B74-A35D-3F047CA906F0}" sibTransId="{5424BB93-7029-47EA-BB54-6E1AFFFD20C0}"/>
    <dgm:cxn modelId="{6E7D5746-7DC5-2E4C-B739-ADCB3B770A68}" type="presOf" srcId="{144ABD2C-EE83-4CBB-8AEA-1572BF5BCA72}" destId="{F62D1E2F-94C2-4240-AFB0-8246A4A9B5DA}" srcOrd="0" destOrd="0" presId="urn:microsoft.com/office/officeart/2005/8/layout/process4"/>
    <dgm:cxn modelId="{C7DA4BAD-78E1-CE4E-8968-56C2B3D6051C}" type="presOf" srcId="{1F50D4D7-0A3B-48A5-9FF5-4B9B6BD6D146}" destId="{AEB58D59-B003-F54A-87AE-84FA0BFBEB16}" srcOrd="0" destOrd="0" presId="urn:microsoft.com/office/officeart/2005/8/layout/process4"/>
    <dgm:cxn modelId="{5CEF89DB-93A4-E94E-ACB6-80BAA20C12A3}" type="presOf" srcId="{C4211D9E-EA92-4F8B-9ECC-9271C8BCE7FB}" destId="{923221E4-E822-0C4D-A4AD-524E81FDF82F}" srcOrd="0" destOrd="0" presId="urn:microsoft.com/office/officeart/2005/8/layout/process4"/>
    <dgm:cxn modelId="{E75A5EA5-A4EC-0443-B207-917FA28334A6}" type="presOf" srcId="{AB699233-BD4A-449C-9597-7CE5675CC077}" destId="{E89D2633-FA92-BA47-880A-F4DA5072FD14}" srcOrd="0" destOrd="0" presId="urn:microsoft.com/office/officeart/2005/8/layout/process4"/>
    <dgm:cxn modelId="{05EE5721-E061-4FEE-92C7-7A7BB4FDF763}" srcId="{F8D8FCA9-B361-47A9-8193-6267B7C64CF9}" destId="{28A54E20-8D46-4FB8-902A-C1842C876892}" srcOrd="2" destOrd="0" parTransId="{798C08DB-081B-4D3F-8784-B4AAA41AD476}" sibTransId="{E55E6021-CF87-4A1E-80A0-82DD0F5016C7}"/>
    <dgm:cxn modelId="{66B34F29-9B82-8246-AB57-D5400F46B23D}" type="presOf" srcId="{F8D8FCA9-B361-47A9-8193-6267B7C64CF9}" destId="{EB54DD7B-DBC1-4147-A6CD-31388F8AD1BC}" srcOrd="0" destOrd="0" presId="urn:microsoft.com/office/officeart/2005/8/layout/process4"/>
    <dgm:cxn modelId="{3210A5BF-1EBC-3D45-8ED4-E707100C9F1F}" type="presOf" srcId="{28A54E20-8D46-4FB8-902A-C1842C876892}" destId="{7490BEED-7C5F-8143-9980-5B78299055D7}" srcOrd="0" destOrd="0" presId="urn:microsoft.com/office/officeart/2005/8/layout/process4"/>
    <dgm:cxn modelId="{9759A16A-9B4B-744D-97A2-5E24EF5BBF0B}" type="presParOf" srcId="{EB54DD7B-DBC1-4147-A6CD-31388F8AD1BC}" destId="{ED3A5518-0ABF-5C44-96E4-C14B82DC887B}" srcOrd="0" destOrd="0" presId="urn:microsoft.com/office/officeart/2005/8/layout/process4"/>
    <dgm:cxn modelId="{86378EDC-0D41-2148-97A2-DD0A766B5D31}" type="presParOf" srcId="{ED3A5518-0ABF-5C44-96E4-C14B82DC887B}" destId="{7490BEED-7C5F-8143-9980-5B78299055D7}" srcOrd="0" destOrd="0" presId="urn:microsoft.com/office/officeart/2005/8/layout/process4"/>
    <dgm:cxn modelId="{CB9EF218-F0A7-9E4B-8DEE-F1E63C9D172D}" type="presParOf" srcId="{ED3A5518-0ABF-5C44-96E4-C14B82DC887B}" destId="{21E827CD-6BEA-F845-B709-6CD8A4A50971}" srcOrd="1" destOrd="0" presId="urn:microsoft.com/office/officeart/2005/8/layout/process4"/>
    <dgm:cxn modelId="{76FC9A88-C0A6-7D44-937A-257880954B3B}" type="presParOf" srcId="{ED3A5518-0ABF-5C44-96E4-C14B82DC887B}" destId="{90255350-477E-E648-82E9-C2E85D1F92BE}" srcOrd="2" destOrd="0" presId="urn:microsoft.com/office/officeart/2005/8/layout/process4"/>
    <dgm:cxn modelId="{B72BF116-6A4C-2F4A-BF13-EAEE51F4DE29}" type="presParOf" srcId="{90255350-477E-E648-82E9-C2E85D1F92BE}" destId="{C4D1552D-6652-0049-BE0F-7139116A6CA2}" srcOrd="0" destOrd="0" presId="urn:microsoft.com/office/officeart/2005/8/layout/process4"/>
    <dgm:cxn modelId="{2E6F7100-17C5-7445-9076-E881F012A39A}" type="presParOf" srcId="{90255350-477E-E648-82E9-C2E85D1F92BE}" destId="{97D5599F-F4A5-A542-BA3D-82D7564BD929}" srcOrd="1" destOrd="0" presId="urn:microsoft.com/office/officeart/2005/8/layout/process4"/>
    <dgm:cxn modelId="{BB95145D-CC3F-724B-8815-3037D0146D7F}" type="presParOf" srcId="{90255350-477E-E648-82E9-C2E85D1F92BE}" destId="{F62D1E2F-94C2-4240-AFB0-8246A4A9B5DA}" srcOrd="2" destOrd="0" presId="urn:microsoft.com/office/officeart/2005/8/layout/process4"/>
    <dgm:cxn modelId="{1E471539-C6A8-B843-B149-D5A5324DA275}" type="presParOf" srcId="{90255350-477E-E648-82E9-C2E85D1F92BE}" destId="{AEB58D59-B003-F54A-87AE-84FA0BFBEB16}" srcOrd="3" destOrd="0" presId="urn:microsoft.com/office/officeart/2005/8/layout/process4"/>
    <dgm:cxn modelId="{4A45A618-20B2-EF4A-A3AA-8BDC4BA1190C}" type="presParOf" srcId="{90255350-477E-E648-82E9-C2E85D1F92BE}" destId="{9DC60237-7D61-3140-83BC-C970CF2FEEE5}" srcOrd="4" destOrd="0" presId="urn:microsoft.com/office/officeart/2005/8/layout/process4"/>
    <dgm:cxn modelId="{C6EFC6C6-C553-354C-9B29-7031710AC78A}" type="presParOf" srcId="{90255350-477E-E648-82E9-C2E85D1F92BE}" destId="{923221E4-E822-0C4D-A4AD-524E81FDF82F}" srcOrd="5" destOrd="0" presId="urn:microsoft.com/office/officeart/2005/8/layout/process4"/>
    <dgm:cxn modelId="{24F49F24-9F34-F242-A9A9-46425F903A73}" type="presParOf" srcId="{EB54DD7B-DBC1-4147-A6CD-31388F8AD1BC}" destId="{27DD2D70-887D-2B43-BB82-DC3F9E4FBA14}" srcOrd="1" destOrd="0" presId="urn:microsoft.com/office/officeart/2005/8/layout/process4"/>
    <dgm:cxn modelId="{69E65447-0744-5E41-9C5F-041306FAC499}" type="presParOf" srcId="{EB54DD7B-DBC1-4147-A6CD-31388F8AD1BC}" destId="{A3871699-9985-3A47-A146-6B11CC67A40E}" srcOrd="2" destOrd="0" presId="urn:microsoft.com/office/officeart/2005/8/layout/process4"/>
    <dgm:cxn modelId="{6441DE0C-DAC6-6542-A01B-1609F58546F2}" type="presParOf" srcId="{A3871699-9985-3A47-A146-6B11CC67A40E}" destId="{E89D2633-FA92-BA47-880A-F4DA5072FD14}" srcOrd="0" destOrd="0" presId="urn:microsoft.com/office/officeart/2005/8/layout/process4"/>
    <dgm:cxn modelId="{2A107CAC-4347-2343-A514-096C2D9C5DEE}" type="presParOf" srcId="{EB54DD7B-DBC1-4147-A6CD-31388F8AD1BC}" destId="{BA95A3BB-0ADA-B543-83D6-C72520DDF216}" srcOrd="3" destOrd="0" presId="urn:microsoft.com/office/officeart/2005/8/layout/process4"/>
    <dgm:cxn modelId="{1838C4D8-25BF-2845-8D5B-E6202FA27407}" type="presParOf" srcId="{EB54DD7B-DBC1-4147-A6CD-31388F8AD1BC}" destId="{B6002E54-DA02-4144-9DF9-41E0D882D681}" srcOrd="4" destOrd="0" presId="urn:microsoft.com/office/officeart/2005/8/layout/process4"/>
    <dgm:cxn modelId="{DCEACBBA-9974-A042-B0DF-F4925FC59916}" type="presParOf" srcId="{B6002E54-DA02-4144-9DF9-41E0D882D681}" destId="{A32BEE59-A4CA-0C41-89E0-1BB0C141248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D90CE-4A6D-DD44-9D36-29D0D2F5EF4E}" type="datetimeFigureOut">
              <a:rPr lang="en-US" smtClean="0"/>
              <a:t>7/4/2019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81751-8425-8145-A979-BF0D4140ED00}" type="slidenum">
              <a:rPr lang="en-US" smtClean="0"/>
              <a:t>‹#›</a:t>
            </a:fld>
            <a:endParaRPr lang="en-US"/>
          </a:p>
        </p:txBody>
      </p:sp>
    </p:spTree>
    <p:extLst>
      <p:ext uri="{BB962C8B-B14F-4D97-AF65-F5344CB8AC3E}">
        <p14:creationId xmlns:p14="http://schemas.microsoft.com/office/powerpoint/2010/main" val="1856736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your name and firm info here, and change the title if desired.</a:t>
            </a:r>
          </a:p>
        </p:txBody>
      </p:sp>
      <p:sp>
        <p:nvSpPr>
          <p:cNvPr id="4" name="Slide Number Placeholder 3"/>
          <p:cNvSpPr>
            <a:spLocks noGrp="1"/>
          </p:cNvSpPr>
          <p:nvPr>
            <p:ph type="sldNum" sz="quarter" idx="5"/>
          </p:nvPr>
        </p:nvSpPr>
        <p:spPr/>
        <p:txBody>
          <a:bodyPr/>
          <a:lstStyle/>
          <a:p>
            <a:fld id="{C6581751-8425-8145-A979-BF0D4140ED00}" type="slidenum">
              <a:rPr lang="en-US" smtClean="0"/>
              <a:t>1</a:t>
            </a:fld>
            <a:endParaRPr lang="en-US"/>
          </a:p>
        </p:txBody>
      </p:sp>
    </p:spTree>
    <p:extLst>
      <p:ext uri="{BB962C8B-B14F-4D97-AF65-F5344CB8AC3E}">
        <p14:creationId xmlns:p14="http://schemas.microsoft.com/office/powerpoint/2010/main" val="3354951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here is to give a quick reminder of what VA pension benefits are without getting into too much detail.</a:t>
            </a:r>
          </a:p>
        </p:txBody>
      </p:sp>
      <p:sp>
        <p:nvSpPr>
          <p:cNvPr id="4" name="Slide Number Placeholder 3"/>
          <p:cNvSpPr>
            <a:spLocks noGrp="1"/>
          </p:cNvSpPr>
          <p:nvPr>
            <p:ph type="sldNum" sz="quarter" idx="5"/>
          </p:nvPr>
        </p:nvSpPr>
        <p:spPr/>
        <p:txBody>
          <a:bodyPr/>
          <a:lstStyle/>
          <a:p>
            <a:fld id="{C6581751-8425-8145-A979-BF0D4140ED00}" type="slidenum">
              <a:rPr lang="en-US" smtClean="0"/>
              <a:t>15</a:t>
            </a:fld>
            <a:endParaRPr lang="en-US"/>
          </a:p>
        </p:txBody>
      </p:sp>
    </p:spTree>
    <p:extLst>
      <p:ext uri="{BB962C8B-B14F-4D97-AF65-F5344CB8AC3E}">
        <p14:creationId xmlns:p14="http://schemas.microsoft.com/office/powerpoint/2010/main" val="1399187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members of the public may think an attorney is not necessary, so this slide is designed to help them understand why your services are necessary.</a:t>
            </a:r>
          </a:p>
          <a:p>
            <a:endParaRPr lang="en-US" dirty="0"/>
          </a:p>
          <a:p>
            <a:r>
              <a:rPr lang="en-US" dirty="0"/>
              <a:t>You may want to further explain what other planning may need to be done: powers of attorney, living wills, revocable trust and/or will.</a:t>
            </a:r>
          </a:p>
        </p:txBody>
      </p:sp>
      <p:sp>
        <p:nvSpPr>
          <p:cNvPr id="4" name="Slide Number Placeholder 3"/>
          <p:cNvSpPr>
            <a:spLocks noGrp="1"/>
          </p:cNvSpPr>
          <p:nvPr>
            <p:ph type="sldNum" sz="quarter" idx="5"/>
          </p:nvPr>
        </p:nvSpPr>
        <p:spPr/>
        <p:txBody>
          <a:bodyPr/>
          <a:lstStyle/>
          <a:p>
            <a:fld id="{C6581751-8425-8145-A979-BF0D4140ED00}" type="slidenum">
              <a:rPr lang="en-US" smtClean="0"/>
              <a:t>23</a:t>
            </a:fld>
            <a:endParaRPr lang="en-US"/>
          </a:p>
        </p:txBody>
      </p:sp>
    </p:spTree>
    <p:extLst>
      <p:ext uri="{BB962C8B-B14F-4D97-AF65-F5344CB8AC3E}">
        <p14:creationId xmlns:p14="http://schemas.microsoft.com/office/powerpoint/2010/main" val="168580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Customize your call to action – what do you want listeners or attendees to do next?</a:t>
            </a:r>
          </a:p>
        </p:txBody>
      </p:sp>
      <p:sp>
        <p:nvSpPr>
          <p:cNvPr id="4" name="Slide Number Placeholder 3"/>
          <p:cNvSpPr>
            <a:spLocks noGrp="1"/>
          </p:cNvSpPr>
          <p:nvPr>
            <p:ph type="sldNum" sz="quarter" idx="5"/>
          </p:nvPr>
        </p:nvSpPr>
        <p:spPr/>
        <p:txBody>
          <a:bodyPr/>
          <a:lstStyle/>
          <a:p>
            <a:fld id="{C6581751-8425-8145-A979-BF0D4140ED00}" type="slidenum">
              <a:rPr lang="en-US" smtClean="0"/>
              <a:t>24</a:t>
            </a:fld>
            <a:endParaRPr lang="en-US"/>
          </a:p>
        </p:txBody>
      </p:sp>
    </p:spTree>
    <p:extLst>
      <p:ext uri="{BB962C8B-B14F-4D97-AF65-F5344CB8AC3E}">
        <p14:creationId xmlns:p14="http://schemas.microsoft.com/office/powerpoint/2010/main" val="2632491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F184187B-6964-6540-A165-A4A2B3B19271}" type="datetimeFigureOut">
              <a:rPr lang="en-US" smtClean="0"/>
              <a:t>7/4/2019</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B5E9BBE5-C1A9-7643-97E6-46CD37F3A4A5}" type="slidenum">
              <a:rPr lang="en-US" smtClean="0"/>
              <a:t>‹#›</a:t>
            </a:fld>
            <a:endParaRPr lang="en-US"/>
          </a:p>
        </p:txBody>
      </p:sp>
    </p:spTree>
    <p:extLst>
      <p:ext uri="{BB962C8B-B14F-4D97-AF65-F5344CB8AC3E}">
        <p14:creationId xmlns:p14="http://schemas.microsoft.com/office/powerpoint/2010/main" val="1909996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84187B-6964-6540-A165-A4A2B3B19271}" type="datetimeFigureOut">
              <a:rPr lang="en-US" smtClean="0"/>
              <a:t>7/4/2019</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5E9BBE5-C1A9-7643-97E6-46CD37F3A4A5}" type="slidenum">
              <a:rPr lang="en-US" smtClean="0"/>
              <a:t>‹#›</a:t>
            </a:fld>
            <a:endParaRPr lang="en-US"/>
          </a:p>
        </p:txBody>
      </p:sp>
    </p:spTree>
    <p:extLst>
      <p:ext uri="{BB962C8B-B14F-4D97-AF65-F5344CB8AC3E}">
        <p14:creationId xmlns:p14="http://schemas.microsoft.com/office/powerpoint/2010/main" val="519882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184187B-6964-6540-A165-A4A2B3B19271}" type="datetimeFigureOut">
              <a:rPr lang="en-US" smtClean="0"/>
              <a:t>7/4/2019</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5E9BBE5-C1A9-7643-97E6-46CD37F3A4A5}" type="slidenum">
              <a:rPr lang="en-US" smtClean="0"/>
              <a:t>‹#›</a:t>
            </a:fld>
            <a:endParaRPr lang="en-US"/>
          </a:p>
        </p:txBody>
      </p:sp>
    </p:spTree>
    <p:extLst>
      <p:ext uri="{BB962C8B-B14F-4D97-AF65-F5344CB8AC3E}">
        <p14:creationId xmlns:p14="http://schemas.microsoft.com/office/powerpoint/2010/main" val="559076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184187B-6964-6540-A165-A4A2B3B19271}" type="datetimeFigureOut">
              <a:rPr lang="en-US" smtClean="0"/>
              <a:t>7/4/2019</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5E9BBE5-C1A9-7643-97E6-46CD37F3A4A5}" type="slidenum">
              <a:rPr lang="en-US" smtClean="0"/>
              <a:t>‹#›</a:t>
            </a:fld>
            <a:endParaRPr lang="en-US"/>
          </a:p>
        </p:txBody>
      </p:sp>
    </p:spTree>
    <p:extLst>
      <p:ext uri="{BB962C8B-B14F-4D97-AF65-F5344CB8AC3E}">
        <p14:creationId xmlns:p14="http://schemas.microsoft.com/office/powerpoint/2010/main" val="3462906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84187B-6964-6540-A165-A4A2B3B19271}" type="datetimeFigureOut">
              <a:rPr lang="en-US" smtClean="0"/>
              <a:t>7/4/2019</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5E9BBE5-C1A9-7643-97E6-46CD37F3A4A5}" type="slidenum">
              <a:rPr lang="en-US" smtClean="0"/>
              <a:t>‹#›</a:t>
            </a:fld>
            <a:endParaRPr lang="en-US"/>
          </a:p>
        </p:txBody>
      </p:sp>
    </p:spTree>
    <p:extLst>
      <p:ext uri="{BB962C8B-B14F-4D97-AF65-F5344CB8AC3E}">
        <p14:creationId xmlns:p14="http://schemas.microsoft.com/office/powerpoint/2010/main" val="550562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184187B-6964-6540-A165-A4A2B3B19271}" type="datetimeFigureOut">
              <a:rPr lang="en-US" smtClean="0"/>
              <a:t>7/4/2019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E9BBE5-C1A9-7643-97E6-46CD37F3A4A5}" type="slidenum">
              <a:rPr lang="en-US" smtClean="0"/>
              <a:t>‹#›</a:t>
            </a:fld>
            <a:endParaRPr lang="en-US"/>
          </a:p>
        </p:txBody>
      </p:sp>
    </p:spTree>
    <p:extLst>
      <p:ext uri="{BB962C8B-B14F-4D97-AF65-F5344CB8AC3E}">
        <p14:creationId xmlns:p14="http://schemas.microsoft.com/office/powerpoint/2010/main" val="3590365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184187B-6964-6540-A165-A4A2B3B19271}" type="datetimeFigureOut">
              <a:rPr lang="en-US" smtClean="0"/>
              <a:t>7/4/2019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E9BBE5-C1A9-7643-97E6-46CD37F3A4A5}" type="slidenum">
              <a:rPr lang="en-US" smtClean="0"/>
              <a:t>‹#›</a:t>
            </a:fld>
            <a:endParaRPr lang="en-US"/>
          </a:p>
        </p:txBody>
      </p:sp>
    </p:spTree>
    <p:extLst>
      <p:ext uri="{BB962C8B-B14F-4D97-AF65-F5344CB8AC3E}">
        <p14:creationId xmlns:p14="http://schemas.microsoft.com/office/powerpoint/2010/main" val="3967267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84187B-6964-6540-A165-A4A2B3B19271}" type="datetimeFigureOut">
              <a:rPr lang="en-US" smtClean="0"/>
              <a:t>7/4/2019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9BBE5-C1A9-7643-97E6-46CD37F3A4A5}" type="slidenum">
              <a:rPr lang="en-US" smtClean="0"/>
              <a:t>‹#›</a:t>
            </a:fld>
            <a:endParaRPr lang="en-US"/>
          </a:p>
        </p:txBody>
      </p:sp>
    </p:spTree>
    <p:extLst>
      <p:ext uri="{BB962C8B-B14F-4D97-AF65-F5344CB8AC3E}">
        <p14:creationId xmlns:p14="http://schemas.microsoft.com/office/powerpoint/2010/main" val="3798065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84187B-6964-6540-A165-A4A2B3B19271}" type="datetimeFigureOut">
              <a:rPr lang="en-US" smtClean="0"/>
              <a:t>7/4/2019</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5E9BBE5-C1A9-7643-97E6-46CD37F3A4A5}" type="slidenum">
              <a:rPr lang="en-US" smtClean="0"/>
              <a:t>‹#›</a:t>
            </a:fld>
            <a:endParaRPr lang="en-US"/>
          </a:p>
        </p:txBody>
      </p:sp>
    </p:spTree>
    <p:extLst>
      <p:ext uri="{BB962C8B-B14F-4D97-AF65-F5344CB8AC3E}">
        <p14:creationId xmlns:p14="http://schemas.microsoft.com/office/powerpoint/2010/main" val="237296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84187B-6964-6540-A165-A4A2B3B19271}" type="datetimeFigureOut">
              <a:rPr lang="en-US" smtClean="0"/>
              <a:t>7/4/2019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9BBE5-C1A9-7643-97E6-46CD37F3A4A5}" type="slidenum">
              <a:rPr lang="en-US" smtClean="0"/>
              <a:t>‹#›</a:t>
            </a:fld>
            <a:endParaRPr lang="en-US"/>
          </a:p>
        </p:txBody>
      </p:sp>
    </p:spTree>
    <p:extLst>
      <p:ext uri="{BB962C8B-B14F-4D97-AF65-F5344CB8AC3E}">
        <p14:creationId xmlns:p14="http://schemas.microsoft.com/office/powerpoint/2010/main" val="2805727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84187B-6964-6540-A165-A4A2B3B19271}" type="datetimeFigureOut">
              <a:rPr lang="en-US" smtClean="0"/>
              <a:t>7/4/2019</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5E9BBE5-C1A9-7643-97E6-46CD37F3A4A5}" type="slidenum">
              <a:rPr lang="en-US" smtClean="0"/>
              <a:t>‹#›</a:t>
            </a:fld>
            <a:endParaRPr lang="en-US"/>
          </a:p>
        </p:txBody>
      </p:sp>
    </p:spTree>
    <p:extLst>
      <p:ext uri="{BB962C8B-B14F-4D97-AF65-F5344CB8AC3E}">
        <p14:creationId xmlns:p14="http://schemas.microsoft.com/office/powerpoint/2010/main" val="201431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84187B-6964-6540-A165-A4A2B3B19271}" type="datetimeFigureOut">
              <a:rPr lang="en-US" smtClean="0"/>
              <a:t>7/4/2019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9BBE5-C1A9-7643-97E6-46CD37F3A4A5}" type="slidenum">
              <a:rPr lang="en-US" smtClean="0"/>
              <a:t>‹#›</a:t>
            </a:fld>
            <a:endParaRPr lang="en-US"/>
          </a:p>
        </p:txBody>
      </p:sp>
    </p:spTree>
    <p:extLst>
      <p:ext uri="{BB962C8B-B14F-4D97-AF65-F5344CB8AC3E}">
        <p14:creationId xmlns:p14="http://schemas.microsoft.com/office/powerpoint/2010/main" val="2803022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84187B-6964-6540-A165-A4A2B3B19271}" type="datetimeFigureOut">
              <a:rPr lang="en-US" smtClean="0"/>
              <a:t>7/4/2019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E9BBE5-C1A9-7643-97E6-46CD37F3A4A5}" type="slidenum">
              <a:rPr lang="en-US" smtClean="0"/>
              <a:t>‹#›</a:t>
            </a:fld>
            <a:endParaRPr lang="en-US"/>
          </a:p>
        </p:txBody>
      </p:sp>
    </p:spTree>
    <p:extLst>
      <p:ext uri="{BB962C8B-B14F-4D97-AF65-F5344CB8AC3E}">
        <p14:creationId xmlns:p14="http://schemas.microsoft.com/office/powerpoint/2010/main" val="2751953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84187B-6964-6540-A165-A4A2B3B19271}" type="datetimeFigureOut">
              <a:rPr lang="en-US" smtClean="0"/>
              <a:t>7/4/2019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E9BBE5-C1A9-7643-97E6-46CD37F3A4A5}" type="slidenum">
              <a:rPr lang="en-US" smtClean="0"/>
              <a:t>‹#›</a:t>
            </a:fld>
            <a:endParaRPr lang="en-US"/>
          </a:p>
        </p:txBody>
      </p:sp>
    </p:spTree>
    <p:extLst>
      <p:ext uri="{BB962C8B-B14F-4D97-AF65-F5344CB8AC3E}">
        <p14:creationId xmlns:p14="http://schemas.microsoft.com/office/powerpoint/2010/main" val="355928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84187B-6964-6540-A165-A4A2B3B19271}" type="datetimeFigureOut">
              <a:rPr lang="en-US" smtClean="0"/>
              <a:t>7/4/2019</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B5E9BBE5-C1A9-7643-97E6-46CD37F3A4A5}" type="slidenum">
              <a:rPr lang="en-US" smtClean="0"/>
              <a:t>‹#›</a:t>
            </a:fld>
            <a:endParaRPr lang="en-US"/>
          </a:p>
        </p:txBody>
      </p:sp>
    </p:spTree>
    <p:extLst>
      <p:ext uri="{BB962C8B-B14F-4D97-AF65-F5344CB8AC3E}">
        <p14:creationId xmlns:p14="http://schemas.microsoft.com/office/powerpoint/2010/main" val="4267159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84187B-6964-6540-A165-A4A2B3B19271}" type="datetimeFigureOut">
              <a:rPr lang="en-US" smtClean="0"/>
              <a:t>7/4/2019</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5E9BBE5-C1A9-7643-97E6-46CD37F3A4A5}" type="slidenum">
              <a:rPr lang="en-US" smtClean="0"/>
              <a:t>‹#›</a:t>
            </a:fld>
            <a:endParaRPr lang="en-US"/>
          </a:p>
        </p:txBody>
      </p:sp>
    </p:spTree>
    <p:extLst>
      <p:ext uri="{BB962C8B-B14F-4D97-AF65-F5344CB8AC3E}">
        <p14:creationId xmlns:p14="http://schemas.microsoft.com/office/powerpoint/2010/main" val="3786492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84187B-6964-6540-A165-A4A2B3B19271}" type="datetimeFigureOut">
              <a:rPr lang="en-US" smtClean="0"/>
              <a:t>7/4/2019</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5E9BBE5-C1A9-7643-97E6-46CD37F3A4A5}" type="slidenum">
              <a:rPr lang="en-US" smtClean="0"/>
              <a:t>‹#›</a:t>
            </a:fld>
            <a:endParaRPr lang="en-US"/>
          </a:p>
        </p:txBody>
      </p:sp>
    </p:spTree>
    <p:extLst>
      <p:ext uri="{BB962C8B-B14F-4D97-AF65-F5344CB8AC3E}">
        <p14:creationId xmlns:p14="http://schemas.microsoft.com/office/powerpoint/2010/main" val="425685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F184187B-6964-6540-A165-A4A2B3B19271}" type="datetimeFigureOut">
              <a:rPr lang="en-US" smtClean="0"/>
              <a:t>7/4/2019</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B5E9BBE5-C1A9-7643-97E6-46CD37F3A4A5}" type="slidenum">
              <a:rPr lang="en-US" smtClean="0"/>
              <a:t>‹#›</a:t>
            </a:fld>
            <a:endParaRPr lang="en-US"/>
          </a:p>
        </p:txBody>
      </p:sp>
    </p:spTree>
    <p:extLst>
      <p:ext uri="{BB962C8B-B14F-4D97-AF65-F5344CB8AC3E}">
        <p14:creationId xmlns:p14="http://schemas.microsoft.com/office/powerpoint/2010/main" val="1595171744"/>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 id="2147484166" r:id="rId15"/>
    <p:sldLayoutId id="2147484167" r:id="rId16"/>
    <p:sldLayoutId id="2147484168"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emf"/></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D9F4EF-A421-3243-95AB-32290BE42AEC}"/>
              </a:ext>
            </a:extLst>
          </p:cNvPr>
          <p:cNvSpPr>
            <a:spLocks noGrp="1"/>
          </p:cNvSpPr>
          <p:nvPr>
            <p:ph type="ctrTitle"/>
          </p:nvPr>
        </p:nvSpPr>
        <p:spPr>
          <a:xfrm>
            <a:off x="649976" y="3739568"/>
            <a:ext cx="10893094" cy="1915940"/>
          </a:xfrm>
        </p:spPr>
        <p:txBody>
          <a:bodyPr>
            <a:normAutofit/>
          </a:bodyPr>
          <a:lstStyle/>
          <a:p>
            <a:pPr algn="ctr">
              <a:lnSpc>
                <a:spcPct val="90000"/>
              </a:lnSpc>
            </a:pPr>
            <a:r>
              <a:rPr lang="en-US" sz="4400" dirty="0"/>
              <a:t>Knowing what’s at stake-–Estate Planning and LTC Planning (VA Aid and Attendance )</a:t>
            </a:r>
          </a:p>
        </p:txBody>
      </p:sp>
      <p:pic>
        <p:nvPicPr>
          <p:cNvPr id="5" name="Picture 4">
            <a:extLst>
              <a:ext uri="{FF2B5EF4-FFF2-40B4-BE49-F238E27FC236}">
                <a16:creationId xmlns:a16="http://schemas.microsoft.com/office/drawing/2014/main" xmlns="" id="{596170B9-40A3-6241-949B-161B608911D7}"/>
              </a:ext>
            </a:extLst>
          </p:cNvPr>
          <p:cNvPicPr>
            <a:picLocks noChangeAspect="1"/>
          </p:cNvPicPr>
          <p:nvPr/>
        </p:nvPicPr>
        <p:blipFill>
          <a:blip r:embed="rId3"/>
          <a:stretch>
            <a:fillRect/>
          </a:stretch>
        </p:blipFill>
        <p:spPr>
          <a:xfrm>
            <a:off x="2334284" y="934065"/>
            <a:ext cx="7513599" cy="251705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271819104"/>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2A0276A-1D2A-4BA5-9B7B-546C881A35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xmlns="" id="{4E030352-F2E5-4BDA-B3D5-26D043BAF81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587"/>
            <a:ext cx="12192000" cy="6856413"/>
            <a:chOff x="0" y="1587"/>
            <a:chExt cx="12192000" cy="6856413"/>
          </a:xfrm>
        </p:grpSpPr>
        <p:sp>
          <p:nvSpPr>
            <p:cNvPr id="15" name="Oval 14">
              <a:extLst>
                <a:ext uri="{FF2B5EF4-FFF2-40B4-BE49-F238E27FC236}">
                  <a16:creationId xmlns:a16="http://schemas.microsoft.com/office/drawing/2014/main" xmlns="" id="{1E245AE9-836C-497C-A834-962B42FB240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xmlns="" id="{B1B940FB-6D50-4544-A520-2B530D1873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xmlns="" id="{49B6942D-1074-493C-AB7E-C90BD913EF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xmlns="" id="{0AA1516B-F040-4F28-863A-EF937063E2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446565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xmlns="" id="{6A6B0918-602A-453B-9E60-5AD3C7AC44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a:extLst>
                <a:ext uri="{FF2B5EF4-FFF2-40B4-BE49-F238E27FC236}">
                  <a16:creationId xmlns:a16="http://schemas.microsoft.com/office/drawing/2014/main" xmlns="" id="{6C0FFDF3-1338-41E8-81A2-54A1C11BE53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xmlns="" id="{F7CEE8E7-1F3D-C842-A74A-DE276B53C636}"/>
              </a:ext>
            </a:extLst>
          </p:cNvPr>
          <p:cNvSpPr>
            <a:spLocks noGrp="1"/>
          </p:cNvSpPr>
          <p:nvPr>
            <p:ph type="title"/>
          </p:nvPr>
        </p:nvSpPr>
        <p:spPr>
          <a:xfrm>
            <a:off x="639098" y="629265"/>
            <a:ext cx="6072776" cy="1622322"/>
          </a:xfrm>
        </p:spPr>
        <p:txBody>
          <a:bodyPr>
            <a:normAutofit/>
          </a:bodyPr>
          <a:lstStyle/>
          <a:p>
            <a:r>
              <a:rPr lang="en-US" dirty="0"/>
              <a:t>And Here are The Facts…</a:t>
            </a:r>
          </a:p>
        </p:txBody>
      </p:sp>
      <p:sp>
        <p:nvSpPr>
          <p:cNvPr id="3" name="Content Placeholder 2">
            <a:extLst>
              <a:ext uri="{FF2B5EF4-FFF2-40B4-BE49-F238E27FC236}">
                <a16:creationId xmlns:a16="http://schemas.microsoft.com/office/drawing/2014/main" xmlns="" id="{165B4289-E659-A24C-82C3-26B2AFEAED83}"/>
              </a:ext>
            </a:extLst>
          </p:cNvPr>
          <p:cNvSpPr>
            <a:spLocks noGrp="1"/>
          </p:cNvSpPr>
          <p:nvPr>
            <p:ph idx="1"/>
          </p:nvPr>
        </p:nvSpPr>
        <p:spPr>
          <a:xfrm>
            <a:off x="639098" y="2418735"/>
            <a:ext cx="6072776" cy="3811740"/>
          </a:xfrm>
        </p:spPr>
        <p:txBody>
          <a:bodyPr anchor="ctr">
            <a:normAutofit/>
          </a:bodyPr>
          <a:lstStyle/>
          <a:p>
            <a:r>
              <a:rPr lang="en-US">
                <a:solidFill>
                  <a:schemeClr val="bg1"/>
                </a:solidFill>
              </a:rPr>
              <a:t>Approximately 10,000 people a day are turning 65</a:t>
            </a:r>
          </a:p>
          <a:p>
            <a:r>
              <a:rPr lang="en-US">
                <a:solidFill>
                  <a:schemeClr val="bg1"/>
                </a:solidFill>
              </a:rPr>
              <a:t>Average Life Expectancy is 84	</a:t>
            </a:r>
          </a:p>
          <a:p>
            <a:r>
              <a:rPr lang="en-US">
                <a:solidFill>
                  <a:schemeClr val="bg1"/>
                </a:solidFill>
              </a:rPr>
              <a:t>75% of all of here will need some form of LTC</a:t>
            </a:r>
          </a:p>
          <a:p>
            <a:r>
              <a:rPr lang="en-US">
                <a:solidFill>
                  <a:schemeClr val="bg1"/>
                </a:solidFill>
              </a:rPr>
              <a:t>Average cost of LTC can ranges from $1K-17K per  month	</a:t>
            </a:r>
          </a:p>
          <a:p>
            <a:endParaRPr lang="en-US">
              <a:solidFill>
                <a:schemeClr val="bg1"/>
              </a:solidFill>
            </a:endParaRPr>
          </a:p>
          <a:p>
            <a:endParaRPr lang="en-US" b="1" dirty="0">
              <a:solidFill>
                <a:schemeClr val="bg1"/>
              </a:solidFill>
            </a:endParaRPr>
          </a:p>
        </p:txBody>
      </p:sp>
      <p:pic>
        <p:nvPicPr>
          <p:cNvPr id="7" name="Picture 6" descr="A person in a suit and tie&#10;&#10;Description automatically generated">
            <a:extLst>
              <a:ext uri="{FF2B5EF4-FFF2-40B4-BE49-F238E27FC236}">
                <a16:creationId xmlns:a16="http://schemas.microsoft.com/office/drawing/2014/main" xmlns="" id="{E4A29203-82AA-FA4C-BDD3-8EF6944FA136}"/>
              </a:ext>
            </a:extLst>
          </p:cNvPr>
          <p:cNvPicPr>
            <a:picLocks noChangeAspect="1"/>
          </p:cNvPicPr>
          <p:nvPr/>
        </p:nvPicPr>
        <p:blipFill>
          <a:blip r:embed="rId3"/>
          <a:stretch>
            <a:fillRect/>
          </a:stretch>
        </p:blipFill>
        <p:spPr>
          <a:xfrm>
            <a:off x="7436985" y="645107"/>
            <a:ext cx="4087798" cy="2710388"/>
          </a:xfrm>
          <a:prstGeom prst="rect">
            <a:avLst/>
          </a:prstGeom>
        </p:spPr>
      </p:pic>
      <p:sp>
        <p:nvSpPr>
          <p:cNvPr id="22" name="Rectangle 21">
            <a:extLst>
              <a:ext uri="{FF2B5EF4-FFF2-40B4-BE49-F238E27FC236}">
                <a16:creationId xmlns:a16="http://schemas.microsoft.com/office/drawing/2014/main" xmlns="" id="{203AD603-6673-4624-81E7-505DD5B2A0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descr="A person holding a bicycle&#10;&#10;Description automatically generated">
            <a:extLst>
              <a:ext uri="{FF2B5EF4-FFF2-40B4-BE49-F238E27FC236}">
                <a16:creationId xmlns:a16="http://schemas.microsoft.com/office/drawing/2014/main" xmlns="" id="{32609421-A450-754C-B10E-4BCA41281923}"/>
              </a:ext>
            </a:extLst>
          </p:cNvPr>
          <p:cNvPicPr>
            <a:picLocks noChangeAspect="1"/>
          </p:cNvPicPr>
          <p:nvPr/>
        </p:nvPicPr>
        <p:blipFill>
          <a:blip r:embed="rId4"/>
          <a:stretch>
            <a:fillRect/>
          </a:stretch>
        </p:blipFill>
        <p:spPr>
          <a:xfrm>
            <a:off x="7418226" y="3532327"/>
            <a:ext cx="4125317" cy="2685907"/>
          </a:xfrm>
          <a:prstGeom prst="rect">
            <a:avLst/>
          </a:prstGeom>
        </p:spPr>
      </p:pic>
    </p:spTree>
    <p:extLst>
      <p:ext uri="{BB962C8B-B14F-4D97-AF65-F5344CB8AC3E}">
        <p14:creationId xmlns:p14="http://schemas.microsoft.com/office/powerpoint/2010/main" val="805181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IS LONG TERM CARE</a:t>
            </a:r>
          </a:p>
        </p:txBody>
      </p:sp>
      <p:sp>
        <p:nvSpPr>
          <p:cNvPr id="2" name="Text Placeholder 1"/>
          <p:cNvSpPr>
            <a:spLocks noGrp="1"/>
          </p:cNvSpPr>
          <p:nvPr>
            <p:ph type="body" idx="1"/>
          </p:nvPr>
        </p:nvSpPr>
        <p:spPr/>
        <p:txBody>
          <a:bodyPr/>
          <a:lstStyle/>
          <a:p>
            <a:r>
              <a:rPr lang="en-US" dirty="0"/>
              <a:t>“LONG TERM” MEANS</a:t>
            </a:r>
          </a:p>
        </p:txBody>
      </p:sp>
      <p:sp>
        <p:nvSpPr>
          <p:cNvPr id="4" name="Content Placeholder 3"/>
          <p:cNvSpPr>
            <a:spLocks noGrp="1"/>
          </p:cNvSpPr>
          <p:nvPr>
            <p:ph sz="half" idx="2"/>
          </p:nvPr>
        </p:nvSpPr>
        <p:spPr/>
        <p:txBody>
          <a:bodyPr/>
          <a:lstStyle/>
          <a:p>
            <a:r>
              <a:rPr lang="en-US" dirty="0"/>
              <a:t>MORE THAN 100 DAYS</a:t>
            </a:r>
          </a:p>
          <a:p>
            <a:endParaRPr lang="en-US" dirty="0"/>
          </a:p>
          <a:p>
            <a:pPr marL="0" indent="0">
              <a:buNone/>
            </a:pPr>
            <a:endParaRPr lang="en-US" dirty="0"/>
          </a:p>
        </p:txBody>
      </p:sp>
      <p:sp>
        <p:nvSpPr>
          <p:cNvPr id="3" name="Text Placeholder 2"/>
          <p:cNvSpPr>
            <a:spLocks noGrp="1"/>
          </p:cNvSpPr>
          <p:nvPr>
            <p:ph type="body" sz="quarter" idx="3"/>
          </p:nvPr>
        </p:nvSpPr>
        <p:spPr/>
        <p:txBody>
          <a:bodyPr/>
          <a:lstStyle/>
          <a:p>
            <a:r>
              <a:rPr lang="en-US" dirty="0"/>
              <a:t>“CARE” MEANS</a:t>
            </a:r>
          </a:p>
        </p:txBody>
      </p:sp>
      <p:sp>
        <p:nvSpPr>
          <p:cNvPr id="5" name="Content Placeholder 4"/>
          <p:cNvSpPr>
            <a:spLocks noGrp="1"/>
          </p:cNvSpPr>
          <p:nvPr>
            <p:ph sz="quarter" idx="4"/>
          </p:nvPr>
        </p:nvSpPr>
        <p:spPr/>
        <p:txBody>
          <a:bodyPr/>
          <a:lstStyle/>
          <a:p>
            <a:r>
              <a:rPr lang="en-US" dirty="0"/>
              <a:t>ASSISTANCE OR HELP</a:t>
            </a:r>
          </a:p>
        </p:txBody>
      </p:sp>
      <p:pic>
        <p:nvPicPr>
          <p:cNvPr id="9" name="Picture 8"/>
          <p:cNvPicPr>
            <a:picLocks noChangeAspect="1"/>
          </p:cNvPicPr>
          <p:nvPr/>
        </p:nvPicPr>
        <p:blipFill>
          <a:blip r:embed="rId2"/>
          <a:stretch>
            <a:fillRect/>
          </a:stretch>
        </p:blipFill>
        <p:spPr>
          <a:xfrm>
            <a:off x="2200863" y="3616677"/>
            <a:ext cx="3121256" cy="2100142"/>
          </a:xfrm>
          <a:prstGeom prst="rect">
            <a:avLst/>
          </a:prstGeom>
        </p:spPr>
      </p:pic>
      <p:pic>
        <p:nvPicPr>
          <p:cNvPr id="10" name="Picture 9"/>
          <p:cNvPicPr>
            <a:picLocks noChangeAspect="1"/>
          </p:cNvPicPr>
          <p:nvPr/>
        </p:nvPicPr>
        <p:blipFill>
          <a:blip r:embed="rId3"/>
          <a:stretch>
            <a:fillRect/>
          </a:stretch>
        </p:blipFill>
        <p:spPr>
          <a:xfrm>
            <a:off x="9267120" y="3039153"/>
            <a:ext cx="1298491" cy="3121256"/>
          </a:xfrm>
          <a:prstGeom prst="rect">
            <a:avLst/>
          </a:prstGeom>
        </p:spPr>
      </p:pic>
    </p:spTree>
    <p:extLst>
      <p:ext uri="{BB962C8B-B14F-4D97-AF65-F5344CB8AC3E}">
        <p14:creationId xmlns:p14="http://schemas.microsoft.com/office/powerpoint/2010/main" val="419007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668" y="676405"/>
            <a:ext cx="7064680" cy="1503124"/>
          </a:xfrm>
        </p:spPr>
        <p:txBody>
          <a:bodyPr anchor="ctr">
            <a:normAutofit/>
          </a:bodyPr>
          <a:lstStyle/>
          <a:p>
            <a:r>
              <a:rPr lang="en-US" sz="3100" dirty="0">
                <a:solidFill>
                  <a:srgbClr val="EBEBEB"/>
                </a:solidFill>
              </a:rPr>
              <a:t>Long Term Care can be provided</a:t>
            </a:r>
          </a:p>
        </p:txBody>
      </p:sp>
      <p:graphicFrame>
        <p:nvGraphicFramePr>
          <p:cNvPr id="5" name="Content Placeholder 2">
            <a:extLst>
              <a:ext uri="{FF2B5EF4-FFF2-40B4-BE49-F238E27FC236}">
                <a16:creationId xmlns:a16="http://schemas.microsoft.com/office/drawing/2014/main" xmlns="" id="{B3299675-2123-4B5E-AD81-500BDE23A02C}"/>
              </a:ext>
            </a:extLst>
          </p:cNvPr>
          <p:cNvGraphicFramePr>
            <a:graphicFrameLocks noGrp="1"/>
          </p:cNvGraphicFramePr>
          <p:nvPr>
            <p:ph idx="1"/>
            <p:extLst>
              <p:ext uri="{D42A27DB-BD31-4B8C-83A1-F6EECF244321}">
                <p14:modId xmlns:p14="http://schemas.microsoft.com/office/powerpoint/2010/main" val="64270238"/>
              </p:ext>
            </p:extLst>
          </p:nvPr>
        </p:nvGraphicFramePr>
        <p:xfrm>
          <a:off x="3505673" y="2525038"/>
          <a:ext cx="48720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2052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Costs</a:t>
            </a:r>
          </a:p>
        </p:txBody>
      </p:sp>
      <p:sp>
        <p:nvSpPr>
          <p:cNvPr id="3" name="Content Placeholder 2"/>
          <p:cNvSpPr>
            <a:spLocks noGrp="1"/>
          </p:cNvSpPr>
          <p:nvPr>
            <p:ph sz="half" idx="1"/>
          </p:nvPr>
        </p:nvSpPr>
        <p:spPr/>
        <p:txBody>
          <a:bodyPr>
            <a:normAutofit/>
          </a:bodyPr>
          <a:lstStyle/>
          <a:p>
            <a:endParaRPr lang="en-US" dirty="0"/>
          </a:p>
          <a:p>
            <a:r>
              <a:rPr lang="en-US" dirty="0"/>
              <a:t>Assisted Living Facilities range from $3,500- $12,000 per month</a:t>
            </a:r>
          </a:p>
          <a:p>
            <a:pPr marL="0" indent="0">
              <a:buNone/>
            </a:pPr>
            <a:endParaRPr lang="en-US" dirty="0"/>
          </a:p>
          <a:p>
            <a:r>
              <a:rPr lang="en-US" dirty="0"/>
              <a:t>Private room in a nursing home in WA State is $102,200 annually</a:t>
            </a:r>
          </a:p>
          <a:p>
            <a:pPr marL="0" indent="0">
              <a:buNone/>
            </a:pPr>
            <a:endParaRPr lang="en-US" dirty="0"/>
          </a:p>
          <a:p>
            <a:r>
              <a:rPr lang="en-US" dirty="0"/>
              <a:t>Memory care or Skilled nursing costs range from $12,000-$17,000 per month</a:t>
            </a:r>
          </a:p>
        </p:txBody>
      </p:sp>
      <p:sp>
        <p:nvSpPr>
          <p:cNvPr id="4" name="Content Placeholder 3"/>
          <p:cNvSpPr>
            <a:spLocks noGrp="1"/>
          </p:cNvSpPr>
          <p:nvPr>
            <p:ph sz="half" idx="2"/>
          </p:nvPr>
        </p:nvSpPr>
        <p:spPr/>
        <p:txBody>
          <a:bodyPr>
            <a:normAutofit/>
          </a:bodyPr>
          <a:lstStyle/>
          <a:p>
            <a:endParaRPr lang="en-US" dirty="0"/>
          </a:p>
          <a:p>
            <a:r>
              <a:rPr lang="en-US" dirty="0"/>
              <a:t>In home care, average cost per month of a home care worker is $18.00-$30.00 per hour</a:t>
            </a:r>
          </a:p>
          <a:p>
            <a:endParaRPr lang="en-US" dirty="0"/>
          </a:p>
          <a:p>
            <a:r>
              <a:rPr lang="en-US" dirty="0"/>
              <a:t>And lastly the cost of caring for your loved ones at home, and keeping them safe and well cared for, can leave the care giver exhausted and depressed</a:t>
            </a:r>
          </a:p>
          <a:p>
            <a:endParaRPr lang="en-US" dirty="0"/>
          </a:p>
        </p:txBody>
      </p:sp>
    </p:spTree>
    <p:extLst>
      <p:ext uri="{BB962C8B-B14F-4D97-AF65-F5344CB8AC3E}">
        <p14:creationId xmlns:p14="http://schemas.microsoft.com/office/powerpoint/2010/main" val="3636446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65779281-7937-47A5-9678-B6FDAD972AD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2373"/>
            <a:ext cx="12192000" cy="6867027"/>
            <a:chOff x="0" y="-2373"/>
            <a:chExt cx="12192000" cy="6867027"/>
          </a:xfrm>
        </p:grpSpPr>
        <p:sp>
          <p:nvSpPr>
            <p:cNvPr id="9" name="Rectangle 8">
              <a:extLst>
                <a:ext uri="{FF2B5EF4-FFF2-40B4-BE49-F238E27FC236}">
                  <a16:creationId xmlns:a16="http://schemas.microsoft.com/office/drawing/2014/main" xmlns="" id="{3C6A5F94-EA1E-47C7-A6EE-BBF381891F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xmlns="" id="{A45E2F18-3105-4F3B-99FD-83B4793DA3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xmlns="" id="{1381AF66-114C-4563-B095-288F42CCBD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xmlns="" id="{747F9408-6CFC-4676-AD20-F02C796EB6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xmlns="" id="{A7ADB05A-D37F-413A-B91E-5BB1FF6289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xmlns="" id="{8654F3E1-5DC0-4E84-B666-997F05FA07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xmlns="" id="{6705C03F-F9C3-432E-8D6A-7396A5D232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xmlns="" id="{A9832115-0F55-42D3-9A09-385BD837DD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xmlns="" id="{E7DA4E2E-EF02-4DA8-B2D4-458977719B4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xmlns="" id="{4E7CA534-C00D-4395-B324-C66C955E53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xmlns="" id="{C314C310-850D-4491-AA52-C75BEA68B6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D4EC3799-3F52-48CE-85CC-83AED368EB4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xmlns="" id="{F3FC2939-BF10-4CBC-904B-74A17D4B9C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xmlns="" id="{266B6D5D-11B6-40A6-9CEF-F0B0D104C5C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xmlns="" id="{B6519A04-59FF-A14C-9584-54710B2B806A}"/>
              </a:ext>
            </a:extLst>
          </p:cNvPr>
          <p:cNvSpPr>
            <a:spLocks noGrp="1"/>
          </p:cNvSpPr>
          <p:nvPr>
            <p:ph type="title"/>
          </p:nvPr>
        </p:nvSpPr>
        <p:spPr>
          <a:xfrm>
            <a:off x="836247" y="1085549"/>
            <a:ext cx="3430947" cy="4686903"/>
          </a:xfrm>
        </p:spPr>
        <p:txBody>
          <a:bodyPr vert="horz" lIns="91440" tIns="45720" rIns="91440" bIns="45720" rtlCol="0" anchor="ctr">
            <a:normAutofit/>
          </a:bodyPr>
          <a:lstStyle/>
          <a:p>
            <a:pPr algn="r"/>
            <a:r>
              <a:rPr lang="en-US">
                <a:solidFill>
                  <a:schemeClr val="tx1"/>
                </a:solidFill>
              </a:rPr>
              <a:t>How do people pay for the care they need?</a:t>
            </a:r>
          </a:p>
        </p:txBody>
      </p:sp>
      <p:cxnSp>
        <p:nvCxnSpPr>
          <p:cNvPr id="27" name="Straight Connector 26">
            <a:extLst>
              <a:ext uri="{FF2B5EF4-FFF2-40B4-BE49-F238E27FC236}">
                <a16:creationId xmlns:a16="http://schemas.microsoft.com/office/drawing/2014/main" xmlns="" id="{789E20C7-BB50-4317-93C7-90C8ED80B2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266939CD-2974-AC42-B37C-02F8DBD1D09B}"/>
              </a:ext>
            </a:extLst>
          </p:cNvPr>
          <p:cNvSpPr>
            <a:spLocks noGrp="1"/>
          </p:cNvSpPr>
          <p:nvPr>
            <p:ph sz="half" idx="1"/>
          </p:nvPr>
        </p:nvSpPr>
        <p:spPr>
          <a:xfrm>
            <a:off x="5041399" y="1085549"/>
            <a:ext cx="5579707" cy="4686903"/>
          </a:xfrm>
        </p:spPr>
        <p:txBody>
          <a:bodyPr vert="horz" lIns="91440" tIns="45720" rIns="91440" bIns="45720" rtlCol="0" anchor="ctr">
            <a:normAutofit/>
          </a:bodyPr>
          <a:lstStyle/>
          <a:p>
            <a:r>
              <a:rPr lang="en-US">
                <a:solidFill>
                  <a:schemeClr val="tx1"/>
                </a:solidFill>
              </a:rPr>
              <a:t>Cash</a:t>
            </a:r>
          </a:p>
          <a:p>
            <a:r>
              <a:rPr lang="en-US">
                <a:solidFill>
                  <a:schemeClr val="tx1"/>
                </a:solidFill>
              </a:rPr>
              <a:t>LTC Insurance</a:t>
            </a:r>
          </a:p>
          <a:p>
            <a:r>
              <a:rPr lang="en-US">
                <a:solidFill>
                  <a:schemeClr val="tx1"/>
                </a:solidFill>
              </a:rPr>
              <a:t>Medicaid</a:t>
            </a:r>
          </a:p>
          <a:p>
            <a:r>
              <a:rPr lang="en-US">
                <a:solidFill>
                  <a:schemeClr val="tx1"/>
                </a:solidFill>
              </a:rPr>
              <a:t>And in the case of many of you VA Aid and Attendance Pension Benefit</a:t>
            </a:r>
          </a:p>
        </p:txBody>
      </p:sp>
      <p:sp>
        <p:nvSpPr>
          <p:cNvPr id="29" name="Footer Placeholder 4">
            <a:extLst>
              <a:ext uri="{FF2B5EF4-FFF2-40B4-BE49-F238E27FC236}">
                <a16:creationId xmlns:a16="http://schemas.microsoft.com/office/drawing/2014/main" xmlns="" id="{0308D749-5984-4BB8-A788-A85D24304A0A}"/>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31" name="Date Placeholder 3">
            <a:extLst>
              <a:ext uri="{FF2B5EF4-FFF2-40B4-BE49-F238E27FC236}">
                <a16:creationId xmlns:a16="http://schemas.microsoft.com/office/drawing/2014/main" xmlns="" id="{95B8172D-A4C8-41B4-8991-78BBEC4039D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400686811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AAE271-3EC2-E247-B9B9-DAB23735AB74}"/>
              </a:ext>
            </a:extLst>
          </p:cNvPr>
          <p:cNvSpPr>
            <a:spLocks noGrp="1"/>
          </p:cNvSpPr>
          <p:nvPr>
            <p:ph type="title"/>
          </p:nvPr>
        </p:nvSpPr>
        <p:spPr/>
        <p:txBody>
          <a:bodyPr>
            <a:normAutofit fontScale="90000"/>
          </a:bodyPr>
          <a:lstStyle/>
          <a:p>
            <a:pPr algn="ctr"/>
            <a:r>
              <a:rPr lang="en-US" dirty="0"/>
              <a:t>What is the VA  Aid &amp; Attendance Benefit?</a:t>
            </a:r>
          </a:p>
        </p:txBody>
      </p:sp>
      <p:sp>
        <p:nvSpPr>
          <p:cNvPr id="3" name="Content Placeholder 2">
            <a:extLst>
              <a:ext uri="{FF2B5EF4-FFF2-40B4-BE49-F238E27FC236}">
                <a16:creationId xmlns:a16="http://schemas.microsoft.com/office/drawing/2014/main" xmlns="" id="{9DE2BA4F-AA4C-6845-AFC9-3B9AC41414F5}"/>
              </a:ext>
            </a:extLst>
          </p:cNvPr>
          <p:cNvSpPr>
            <a:spLocks noGrp="1"/>
          </p:cNvSpPr>
          <p:nvPr>
            <p:ph idx="1"/>
          </p:nvPr>
        </p:nvSpPr>
        <p:spPr>
          <a:xfrm>
            <a:off x="1154955" y="2603500"/>
            <a:ext cx="3481054" cy="3416300"/>
          </a:xfrm>
        </p:spPr>
        <p:txBody>
          <a:bodyPr anchor="ctr">
            <a:normAutofit fontScale="92500" lnSpcReduction="10000"/>
          </a:bodyPr>
          <a:lstStyle/>
          <a:p>
            <a:r>
              <a:rPr lang="en-US" sz="1600" dirty="0"/>
              <a:t>Monthly cash benefit paid to eligible wartime Veterans or their surviving spouses</a:t>
            </a:r>
          </a:p>
          <a:p>
            <a:r>
              <a:rPr lang="en-US" sz="1600" dirty="0"/>
              <a:t>Helps to defray cost of long term care</a:t>
            </a:r>
          </a:p>
          <a:p>
            <a:pPr lvl="1"/>
            <a:r>
              <a:rPr lang="en-US" dirty="0"/>
              <a:t>In Home Care</a:t>
            </a:r>
          </a:p>
          <a:p>
            <a:pPr lvl="1"/>
            <a:r>
              <a:rPr lang="en-US" dirty="0"/>
              <a:t>Assisted Living</a:t>
            </a:r>
          </a:p>
          <a:p>
            <a:pPr lvl="1"/>
            <a:r>
              <a:rPr lang="en-US" dirty="0"/>
              <a:t>Adult Family Home</a:t>
            </a:r>
          </a:p>
          <a:p>
            <a:pPr lvl="1"/>
            <a:r>
              <a:rPr lang="en-US" dirty="0"/>
              <a:t>Skilled Nursing</a:t>
            </a:r>
          </a:p>
          <a:p>
            <a:pPr lvl="1"/>
            <a:r>
              <a:rPr lang="en-US" dirty="0"/>
              <a:t>May include some types of independent living situations</a:t>
            </a:r>
          </a:p>
        </p:txBody>
      </p:sp>
      <p:pic>
        <p:nvPicPr>
          <p:cNvPr id="5" name="Picture 4">
            <a:extLst>
              <a:ext uri="{FF2B5EF4-FFF2-40B4-BE49-F238E27FC236}">
                <a16:creationId xmlns:a16="http://schemas.microsoft.com/office/drawing/2014/main" xmlns="" id="{BAB411AD-7F87-EA48-AC1A-90B4E1D68BA8}"/>
              </a:ext>
            </a:extLst>
          </p:cNvPr>
          <p:cNvPicPr>
            <a:picLocks noChangeAspect="1"/>
          </p:cNvPicPr>
          <p:nvPr/>
        </p:nvPicPr>
        <p:blipFill rotWithShape="1">
          <a:blip r:embed="rId3"/>
          <a:srcRect l="16167" r="-1" b="-1"/>
          <a:stretch/>
        </p:blipFill>
        <p:spPr>
          <a:xfrm>
            <a:off x="4984956" y="2775951"/>
            <a:ext cx="6158802"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19845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 Pension</a:t>
            </a:r>
          </a:p>
        </p:txBody>
      </p:sp>
      <p:pic>
        <p:nvPicPr>
          <p:cNvPr id="5" name="Content Placeholder 4" descr="flags.jpg"/>
          <p:cNvPicPr>
            <a:picLocks noGrp="1" noChangeAspect="1"/>
          </p:cNvPicPr>
          <p:nvPr>
            <p:ph idx="1"/>
          </p:nvPr>
        </p:nvPicPr>
        <p:blipFill>
          <a:blip r:embed="rId2">
            <a:extLst>
              <a:ext uri="{28A0092B-C50C-407E-A947-70E740481C1C}">
                <a14:useLocalDpi xmlns:a14="http://schemas.microsoft.com/office/drawing/2010/main" val="0"/>
              </a:ext>
            </a:extLst>
          </a:blip>
          <a:srcRect l="10915" r="10915"/>
          <a:stretch>
            <a:fillRect/>
          </a:stretch>
        </p:blipFill>
        <p:spPr>
          <a:xfrm>
            <a:off x="1881480" y="944136"/>
            <a:ext cx="2459543" cy="4198526"/>
          </a:xfrm>
        </p:spPr>
      </p:pic>
      <p:sp>
        <p:nvSpPr>
          <p:cNvPr id="7" name="TextBox 6"/>
          <p:cNvSpPr txBox="1"/>
          <p:nvPr/>
        </p:nvSpPr>
        <p:spPr>
          <a:xfrm>
            <a:off x="5580373" y="2095500"/>
            <a:ext cx="5719704" cy="2123658"/>
          </a:xfrm>
          <a:prstGeom prst="rect">
            <a:avLst/>
          </a:prstGeom>
          <a:noFill/>
        </p:spPr>
        <p:txBody>
          <a:bodyPr wrap="square" rtlCol="0">
            <a:spAutoFit/>
          </a:bodyPr>
          <a:lstStyle/>
          <a:p>
            <a:r>
              <a:rPr lang="en-US" b="1" dirty="0"/>
              <a:t>VA Pension: Cash Benefit</a:t>
            </a:r>
          </a:p>
          <a:p>
            <a:endParaRPr lang="en-US" dirty="0"/>
          </a:p>
          <a:p>
            <a:r>
              <a:rPr lang="en-US" sz="2400" dirty="0"/>
              <a:t>Single Veteran = $1,881 per month</a:t>
            </a:r>
          </a:p>
          <a:p>
            <a:r>
              <a:rPr lang="en-US" sz="2400" dirty="0"/>
              <a:t>Married Veteran = $2,230 per month</a:t>
            </a:r>
          </a:p>
          <a:p>
            <a:r>
              <a:rPr lang="en-US" sz="2400" dirty="0"/>
              <a:t>Surviving Spouse = $1,209 per month Married Veterans= $2,984 per month</a:t>
            </a:r>
          </a:p>
        </p:txBody>
      </p:sp>
    </p:spTree>
    <p:extLst>
      <p:ext uri="{BB962C8B-B14F-4D97-AF65-F5344CB8AC3E}">
        <p14:creationId xmlns:p14="http://schemas.microsoft.com/office/powerpoint/2010/main" val="161657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076DBD-A83B-4C48-AE46-DBE2EFFC98CC}"/>
              </a:ext>
            </a:extLst>
          </p:cNvPr>
          <p:cNvSpPr>
            <a:spLocks noGrp="1"/>
          </p:cNvSpPr>
          <p:nvPr>
            <p:ph type="title"/>
          </p:nvPr>
        </p:nvSpPr>
        <p:spPr>
          <a:xfrm>
            <a:off x="1154954" y="973667"/>
            <a:ext cx="7801155" cy="992919"/>
          </a:xfrm>
        </p:spPr>
        <p:txBody>
          <a:bodyPr>
            <a:normAutofit/>
          </a:bodyPr>
          <a:lstStyle/>
          <a:p>
            <a:pPr algn="ctr"/>
            <a:r>
              <a:rPr lang="en-US" b="1" dirty="0">
                <a:solidFill>
                  <a:schemeClr val="tx1"/>
                </a:solidFill>
              </a:rPr>
              <a:t>Rules To Qualify</a:t>
            </a:r>
          </a:p>
        </p:txBody>
      </p:sp>
      <p:graphicFrame>
        <p:nvGraphicFramePr>
          <p:cNvPr id="5" name="Content Placeholder 2">
            <a:extLst>
              <a:ext uri="{FF2B5EF4-FFF2-40B4-BE49-F238E27FC236}">
                <a16:creationId xmlns:a16="http://schemas.microsoft.com/office/drawing/2014/main" xmlns="" id="{9F6E61B9-3123-4625-99A7-F8F4C9A8B869}"/>
              </a:ext>
            </a:extLst>
          </p:cNvPr>
          <p:cNvGraphicFramePr>
            <a:graphicFrameLocks noGrp="1"/>
          </p:cNvGraphicFramePr>
          <p:nvPr>
            <p:ph idx="1"/>
            <p:extLst>
              <p:ext uri="{D42A27DB-BD31-4B8C-83A1-F6EECF244321}">
                <p14:modId xmlns:p14="http://schemas.microsoft.com/office/powerpoint/2010/main" val="3316156542"/>
              </p:ext>
            </p:extLst>
          </p:nvPr>
        </p:nvGraphicFramePr>
        <p:xfrm>
          <a:off x="977030" y="2480153"/>
          <a:ext cx="10608545" cy="4171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4772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E6A307-66C8-A845-AE8C-0C5772787FDE}"/>
              </a:ext>
            </a:extLst>
          </p:cNvPr>
          <p:cNvSpPr>
            <a:spLocks noGrp="1"/>
          </p:cNvSpPr>
          <p:nvPr>
            <p:ph type="title"/>
          </p:nvPr>
        </p:nvSpPr>
        <p:spPr/>
        <p:txBody>
          <a:bodyPr>
            <a:normAutofit/>
          </a:bodyPr>
          <a:lstStyle/>
          <a:p>
            <a:pPr algn="ctr"/>
            <a:r>
              <a:rPr lang="en-US" dirty="0"/>
              <a:t>Periods of Conflict are as follows:</a:t>
            </a:r>
          </a:p>
        </p:txBody>
      </p:sp>
      <p:sp>
        <p:nvSpPr>
          <p:cNvPr id="3" name="Content Placeholder 2">
            <a:extLst>
              <a:ext uri="{FF2B5EF4-FFF2-40B4-BE49-F238E27FC236}">
                <a16:creationId xmlns:a16="http://schemas.microsoft.com/office/drawing/2014/main" xmlns="" id="{504AD4DF-3287-B54B-AB6B-42D6DD898798}"/>
              </a:ext>
            </a:extLst>
          </p:cNvPr>
          <p:cNvSpPr>
            <a:spLocks noGrp="1"/>
          </p:cNvSpPr>
          <p:nvPr>
            <p:ph idx="1"/>
          </p:nvPr>
        </p:nvSpPr>
        <p:spPr>
          <a:xfrm>
            <a:off x="1154954" y="2603500"/>
            <a:ext cx="5211979" cy="3416300"/>
          </a:xfrm>
        </p:spPr>
        <p:txBody>
          <a:bodyPr anchor="ctr">
            <a:normAutofit/>
          </a:bodyPr>
          <a:lstStyle/>
          <a:p>
            <a:r>
              <a:rPr lang="en-US"/>
              <a:t>WWII - December 7</a:t>
            </a:r>
            <a:r>
              <a:rPr lang="en-US" baseline="30000"/>
              <a:t>- </a:t>
            </a:r>
            <a:r>
              <a:rPr lang="en-US"/>
              <a:t>July 26, 1947</a:t>
            </a:r>
          </a:p>
          <a:p>
            <a:r>
              <a:rPr lang="en-US"/>
              <a:t>Korea - June 27, 1950 - January 31, 1955</a:t>
            </a:r>
          </a:p>
          <a:p>
            <a:r>
              <a:rPr lang="en-US"/>
              <a:t>Vietnam - August 5, 1964 - May 7, 1975</a:t>
            </a:r>
          </a:p>
          <a:p>
            <a:r>
              <a:rPr lang="en-US"/>
              <a:t>Gulf War – August 2, 1990 - TBD</a:t>
            </a:r>
          </a:p>
          <a:p>
            <a:pPr lvl="1"/>
            <a:r>
              <a:rPr lang="en-US"/>
              <a:t>(24 Months Active Duty Required, for Gulf War) </a:t>
            </a:r>
            <a:endParaRPr lang="en-US" dirty="0"/>
          </a:p>
        </p:txBody>
      </p:sp>
      <p:pic>
        <p:nvPicPr>
          <p:cNvPr id="7" name="Picture 6">
            <a:extLst>
              <a:ext uri="{FF2B5EF4-FFF2-40B4-BE49-F238E27FC236}">
                <a16:creationId xmlns:a16="http://schemas.microsoft.com/office/drawing/2014/main" xmlns="" id="{C71A9307-3321-E047-9641-2FE5F1907AD9}"/>
              </a:ext>
            </a:extLst>
          </p:cNvPr>
          <p:cNvPicPr>
            <a:picLocks noChangeAspect="1"/>
          </p:cNvPicPr>
          <p:nvPr/>
        </p:nvPicPr>
        <p:blipFill>
          <a:blip r:embed="rId2"/>
          <a:stretch>
            <a:fillRect/>
          </a:stretch>
        </p:blipFill>
        <p:spPr>
          <a:xfrm>
            <a:off x="6992574" y="3232379"/>
            <a:ext cx="4508500" cy="1803400"/>
          </a:xfrm>
          <a:prstGeom prst="rect">
            <a:avLst/>
          </a:prstGeom>
        </p:spPr>
      </p:pic>
      <p:sp>
        <p:nvSpPr>
          <p:cNvPr id="8" name="TextBox 7">
            <a:extLst>
              <a:ext uri="{FF2B5EF4-FFF2-40B4-BE49-F238E27FC236}">
                <a16:creationId xmlns:a16="http://schemas.microsoft.com/office/drawing/2014/main" xmlns="" id="{786CA8EE-A7DD-434F-9717-F9ABB4BDC4B3}"/>
              </a:ext>
            </a:extLst>
          </p:cNvPr>
          <p:cNvSpPr txBox="1"/>
          <p:nvPr/>
        </p:nvSpPr>
        <p:spPr>
          <a:xfrm>
            <a:off x="7646076" y="5558135"/>
            <a:ext cx="3679634" cy="923330"/>
          </a:xfrm>
          <a:prstGeom prst="rect">
            <a:avLst/>
          </a:prstGeom>
          <a:noFill/>
        </p:spPr>
        <p:txBody>
          <a:bodyPr wrap="square" rtlCol="0">
            <a:spAutoFit/>
          </a:bodyPr>
          <a:lstStyle/>
          <a:p>
            <a:r>
              <a:rPr lang="en-US" dirty="0"/>
              <a:t>Thank you to all our military personnel for the sacrifices you have made for our freedom</a:t>
            </a:r>
          </a:p>
        </p:txBody>
      </p:sp>
    </p:spTree>
    <p:extLst>
      <p:ext uri="{BB962C8B-B14F-4D97-AF65-F5344CB8AC3E}">
        <p14:creationId xmlns:p14="http://schemas.microsoft.com/office/powerpoint/2010/main" val="2278988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06E96C53-1010-48EB-8728-70CB58236EC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xmlns="" id="{5EE899E0-D27A-454B-8E91-14A292422D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xmlns="" id="{4EDF8A7C-C5E2-42D4-884A-EC7DE68E7D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xmlns="" id="{80ADD528-121C-4D05-B77B-54B31D7BAB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xmlns="" id="{E7CF2869-5CDD-4AD2-8AC0-4AE179D39F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xmlns="" id="{0FD2D0A6-D3D4-4573-AD6B-2B5DBFF0C1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xmlns="" id="{39749B2A-2C8D-45C7-A857-30307A089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xmlns="" id="{FEC28B8C-B40C-4618-823B-C6D730FE8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xmlns="" id="{12819D0E-B7B3-8742-82FF-D0B743FCEC0D}"/>
              </a:ext>
            </a:extLst>
          </p:cNvPr>
          <p:cNvSpPr>
            <a:spLocks noGrp="1"/>
          </p:cNvSpPr>
          <p:nvPr>
            <p:ph type="title"/>
          </p:nvPr>
        </p:nvSpPr>
        <p:spPr>
          <a:xfrm>
            <a:off x="639098" y="629265"/>
            <a:ext cx="5132438" cy="1622322"/>
          </a:xfrm>
        </p:spPr>
        <p:txBody>
          <a:bodyPr>
            <a:normAutofit/>
          </a:bodyPr>
          <a:lstStyle/>
          <a:p>
            <a:r>
              <a:rPr lang="en-US" dirty="0"/>
              <a:t>What Qualifies As Medical Needs?</a:t>
            </a:r>
          </a:p>
        </p:txBody>
      </p:sp>
      <p:sp>
        <p:nvSpPr>
          <p:cNvPr id="3" name="Content Placeholder 2">
            <a:extLst>
              <a:ext uri="{FF2B5EF4-FFF2-40B4-BE49-F238E27FC236}">
                <a16:creationId xmlns:a16="http://schemas.microsoft.com/office/drawing/2014/main" xmlns="" id="{CA97B8C3-5A1F-1340-AEAC-CA7A2A71128C}"/>
              </a:ext>
            </a:extLst>
          </p:cNvPr>
          <p:cNvSpPr>
            <a:spLocks noGrp="1"/>
          </p:cNvSpPr>
          <p:nvPr>
            <p:ph idx="1"/>
          </p:nvPr>
        </p:nvSpPr>
        <p:spPr>
          <a:xfrm>
            <a:off x="639098" y="2418735"/>
            <a:ext cx="5132439" cy="3811742"/>
          </a:xfrm>
        </p:spPr>
        <p:txBody>
          <a:bodyPr numCol="2" anchor="ctr">
            <a:normAutofit/>
          </a:bodyPr>
          <a:lstStyle/>
          <a:p>
            <a:pPr marL="0" indent="0">
              <a:buNone/>
            </a:pPr>
            <a:r>
              <a:rPr lang="en-US">
                <a:solidFill>
                  <a:schemeClr val="bg1"/>
                </a:solidFill>
              </a:rPr>
              <a:t>Assistance with:</a:t>
            </a:r>
          </a:p>
          <a:p>
            <a:r>
              <a:rPr lang="en-US">
                <a:solidFill>
                  <a:schemeClr val="bg1"/>
                </a:solidFill>
              </a:rPr>
              <a:t>Transfer</a:t>
            </a:r>
          </a:p>
          <a:p>
            <a:r>
              <a:rPr lang="en-US">
                <a:solidFill>
                  <a:schemeClr val="bg1"/>
                </a:solidFill>
              </a:rPr>
              <a:t>Walking</a:t>
            </a:r>
          </a:p>
          <a:p>
            <a:r>
              <a:rPr lang="en-US">
                <a:solidFill>
                  <a:schemeClr val="bg1"/>
                </a:solidFill>
              </a:rPr>
              <a:t>Feeding </a:t>
            </a:r>
          </a:p>
          <a:p>
            <a:r>
              <a:rPr lang="en-US">
                <a:solidFill>
                  <a:schemeClr val="bg1"/>
                </a:solidFill>
              </a:rPr>
              <a:t>Bathing</a:t>
            </a:r>
          </a:p>
          <a:p>
            <a:r>
              <a:rPr lang="en-US">
                <a:solidFill>
                  <a:schemeClr val="bg1"/>
                </a:solidFill>
              </a:rPr>
              <a:t>Driving</a:t>
            </a:r>
          </a:p>
          <a:p>
            <a:r>
              <a:rPr lang="en-US">
                <a:solidFill>
                  <a:schemeClr val="bg1"/>
                </a:solidFill>
              </a:rPr>
              <a:t>Toileting</a:t>
            </a:r>
          </a:p>
          <a:p>
            <a:endParaRPr lang="en-US" dirty="0">
              <a:solidFill>
                <a:schemeClr val="bg1"/>
              </a:solidFill>
            </a:endParaRPr>
          </a:p>
        </p:txBody>
      </p:sp>
      <p:pic>
        <p:nvPicPr>
          <p:cNvPr id="5" name="Picture 4">
            <a:extLst>
              <a:ext uri="{FF2B5EF4-FFF2-40B4-BE49-F238E27FC236}">
                <a16:creationId xmlns:a16="http://schemas.microsoft.com/office/drawing/2014/main" xmlns="" id="{292A726D-8B27-8F44-8231-2DF07DB05294}"/>
              </a:ext>
            </a:extLst>
          </p:cNvPr>
          <p:cNvPicPr>
            <a:picLocks noChangeAspect="1"/>
          </p:cNvPicPr>
          <p:nvPr/>
        </p:nvPicPr>
        <p:blipFill rotWithShape="1">
          <a:blip r:embed="rId3"/>
          <a:srcRect l="23672" r="18454"/>
          <a:stretch/>
        </p:blipFill>
        <p:spPr>
          <a:xfrm>
            <a:off x="6700827" y="645106"/>
            <a:ext cx="4842716" cy="5585369"/>
          </a:xfrm>
          <a:prstGeom prst="rect">
            <a:avLst/>
          </a:prstGeom>
        </p:spPr>
      </p:pic>
      <p:sp>
        <p:nvSpPr>
          <p:cNvPr id="19" name="Rectangle 18">
            <a:extLst>
              <a:ext uri="{FF2B5EF4-FFF2-40B4-BE49-F238E27FC236}">
                <a16:creationId xmlns:a16="http://schemas.microsoft.com/office/drawing/2014/main" xmlns="" id="{10CC18C0-9A66-45AE-B534-B8D29AFEA8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3194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353BC003-D6B7-4BF0-937D-4A015F6DEB1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9027"/>
            <a:ext cx="12192000" cy="6867027"/>
            <a:chOff x="0" y="-2373"/>
            <a:chExt cx="12192000" cy="6867027"/>
          </a:xfrm>
        </p:grpSpPr>
        <p:sp>
          <p:nvSpPr>
            <p:cNvPr id="10" name="Rectangle 9">
              <a:extLst>
                <a:ext uri="{FF2B5EF4-FFF2-40B4-BE49-F238E27FC236}">
                  <a16:creationId xmlns:a16="http://schemas.microsoft.com/office/drawing/2014/main" xmlns="" id="{4903268C-2C5A-4507-9244-86102327B7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xmlns="" id="{539F7113-C588-46FB-ADDE-55CEC59814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xmlns="" id="{B6481A55-E6DE-4B8B-9847-0230D12F7E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xmlns="" id="{052FD8DB-2F6F-462A-9BF4-1E26C93321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xmlns="" id="{BE52543D-8290-40DE-990A-27CC1992A3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xmlns="" id="{8ECC693B-FBF3-45DD-849C-AC1B1B2905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xmlns="" id="{56515BC8-A1CA-4EB4-81D8-6A891458F76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xmlns="" id="{ED9E2ADE-2C74-4E7D-8701-6AE23ABD4D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xmlns="" id="{B7EBD6DC-7188-4268-9886-6535F41A67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xmlns="" id="{493CCA32-0C37-4525-8FFC-D62C5EEFBE6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xmlns="" id="{2D67E0A2-AD9D-764F-BA3A-C8731C2E7577}"/>
              </a:ext>
            </a:extLst>
          </p:cNvPr>
          <p:cNvSpPr>
            <a:spLocks noGrp="1"/>
          </p:cNvSpPr>
          <p:nvPr>
            <p:ph type="title"/>
          </p:nvPr>
        </p:nvSpPr>
        <p:spPr>
          <a:xfrm>
            <a:off x="1154955" y="973668"/>
            <a:ext cx="3133726" cy="1020232"/>
          </a:xfrm>
        </p:spPr>
        <p:txBody>
          <a:bodyPr>
            <a:normAutofit/>
          </a:bodyPr>
          <a:lstStyle/>
          <a:p>
            <a:pPr>
              <a:lnSpc>
                <a:spcPct val="90000"/>
              </a:lnSpc>
            </a:pPr>
            <a:r>
              <a:rPr lang="en-US" sz="2300"/>
              <a:t>Evergreen Elder Law</a:t>
            </a:r>
            <a:br>
              <a:rPr lang="en-US" sz="2300"/>
            </a:br>
            <a:r>
              <a:rPr lang="en-US" sz="2300"/>
              <a:t>Who Are We</a:t>
            </a:r>
          </a:p>
        </p:txBody>
      </p:sp>
      <p:sp>
        <p:nvSpPr>
          <p:cNvPr id="3" name="Content Placeholder 2">
            <a:extLst>
              <a:ext uri="{FF2B5EF4-FFF2-40B4-BE49-F238E27FC236}">
                <a16:creationId xmlns:a16="http://schemas.microsoft.com/office/drawing/2014/main" xmlns="" id="{58AD2382-7E0B-3441-B31D-94E21C83A034}"/>
              </a:ext>
            </a:extLst>
          </p:cNvPr>
          <p:cNvSpPr>
            <a:spLocks noGrp="1"/>
          </p:cNvSpPr>
          <p:nvPr>
            <p:ph idx="1"/>
          </p:nvPr>
        </p:nvSpPr>
        <p:spPr>
          <a:xfrm>
            <a:off x="1154955" y="2120900"/>
            <a:ext cx="3133726" cy="3898900"/>
          </a:xfrm>
        </p:spPr>
        <p:txBody>
          <a:bodyPr>
            <a:normAutofit/>
          </a:bodyPr>
          <a:lstStyle/>
          <a:p>
            <a:pPr marL="0" indent="0">
              <a:buNone/>
            </a:pPr>
            <a:r>
              <a:rPr lang="en-US">
                <a:solidFill>
                  <a:schemeClr val="bg1"/>
                </a:solidFill>
              </a:rPr>
              <a:t>MISSION: </a:t>
            </a:r>
          </a:p>
          <a:p>
            <a:pPr marL="0" indent="0">
              <a:buNone/>
            </a:pPr>
            <a:r>
              <a:rPr lang="en-US" b="1">
                <a:solidFill>
                  <a:schemeClr val="bg1"/>
                </a:solidFill>
              </a:rPr>
              <a:t>Help</a:t>
            </a:r>
            <a:r>
              <a:rPr lang="en-US">
                <a:solidFill>
                  <a:schemeClr val="bg1"/>
                </a:solidFill>
              </a:rPr>
              <a:t> seniors and families understand their options and protect their futures.</a:t>
            </a:r>
          </a:p>
          <a:p>
            <a:pPr marL="0" indent="0">
              <a:buNone/>
            </a:pPr>
            <a:r>
              <a:rPr lang="en-US" b="1">
                <a:solidFill>
                  <a:schemeClr val="bg1"/>
                </a:solidFill>
              </a:rPr>
              <a:t>Advise</a:t>
            </a:r>
            <a:r>
              <a:rPr lang="en-US">
                <a:solidFill>
                  <a:schemeClr val="bg1"/>
                </a:solidFill>
              </a:rPr>
              <a:t> and </a:t>
            </a:r>
            <a:r>
              <a:rPr lang="en-US" b="1">
                <a:solidFill>
                  <a:schemeClr val="bg1"/>
                </a:solidFill>
              </a:rPr>
              <a:t>guide</a:t>
            </a:r>
            <a:r>
              <a:rPr lang="en-US">
                <a:solidFill>
                  <a:schemeClr val="bg1"/>
                </a:solidFill>
              </a:rPr>
              <a:t> our clients to best possible outcome</a:t>
            </a:r>
          </a:p>
          <a:p>
            <a:pPr marL="0" indent="0">
              <a:buNone/>
            </a:pPr>
            <a:r>
              <a:rPr lang="en-US">
                <a:solidFill>
                  <a:schemeClr val="bg1"/>
                </a:solidFill>
              </a:rPr>
              <a:t>Provide </a:t>
            </a:r>
            <a:r>
              <a:rPr lang="en-US" b="1">
                <a:solidFill>
                  <a:schemeClr val="bg1"/>
                </a:solidFill>
              </a:rPr>
              <a:t>peace of mind </a:t>
            </a:r>
            <a:r>
              <a:rPr lang="en-US">
                <a:solidFill>
                  <a:schemeClr val="bg1"/>
                </a:solidFill>
              </a:rPr>
              <a:t>with compassion, </a:t>
            </a:r>
          </a:p>
          <a:p>
            <a:pPr marL="0" indent="0">
              <a:buNone/>
            </a:pPr>
            <a:r>
              <a:rPr lang="en-US">
                <a:solidFill>
                  <a:schemeClr val="bg1"/>
                </a:solidFill>
              </a:rPr>
              <a:t>integrity and empathy. </a:t>
            </a:r>
          </a:p>
          <a:p>
            <a:pPr marL="0" indent="0">
              <a:buNone/>
            </a:pPr>
            <a:endParaRPr lang="en-US">
              <a:solidFill>
                <a:schemeClr val="bg1"/>
              </a:solidFill>
            </a:endParaRPr>
          </a:p>
          <a:p>
            <a:pPr marL="0" indent="0">
              <a:buNone/>
            </a:pPr>
            <a:endParaRPr lang="en-US">
              <a:solidFill>
                <a:schemeClr val="bg1"/>
              </a:solidFill>
            </a:endParaRPr>
          </a:p>
        </p:txBody>
      </p:sp>
      <p:pic>
        <p:nvPicPr>
          <p:cNvPr id="4" name="Picture 3">
            <a:extLst>
              <a:ext uri="{FF2B5EF4-FFF2-40B4-BE49-F238E27FC236}">
                <a16:creationId xmlns:a16="http://schemas.microsoft.com/office/drawing/2014/main" xmlns="" id="{05401498-7AD8-F44A-A9A4-8E6F6590576D}"/>
              </a:ext>
            </a:extLst>
          </p:cNvPr>
          <p:cNvPicPr>
            <a:picLocks noChangeAspect="1"/>
          </p:cNvPicPr>
          <p:nvPr/>
        </p:nvPicPr>
        <p:blipFill>
          <a:blip r:embed="rId3"/>
          <a:stretch>
            <a:fillRect/>
          </a:stretch>
        </p:blipFill>
        <p:spPr>
          <a:xfrm>
            <a:off x="5194607" y="1056143"/>
            <a:ext cx="6391533" cy="4745713"/>
          </a:xfrm>
          <a:prstGeom prst="rect">
            <a:avLst/>
          </a:prstGeom>
        </p:spPr>
      </p:pic>
      <p:sp>
        <p:nvSpPr>
          <p:cNvPr id="21" name="Rectangle 20">
            <a:extLst>
              <a:ext uri="{FF2B5EF4-FFF2-40B4-BE49-F238E27FC236}">
                <a16:creationId xmlns:a16="http://schemas.microsoft.com/office/drawing/2014/main" xmlns="" id="{5014FF2D-4863-43AA-82A7-958E9F7439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73990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353BC003-D6B7-4BF0-937D-4A015F6DEB1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9027"/>
            <a:ext cx="12192000" cy="6867027"/>
            <a:chOff x="0" y="-2373"/>
            <a:chExt cx="12192000" cy="6867027"/>
          </a:xfrm>
        </p:grpSpPr>
        <p:sp>
          <p:nvSpPr>
            <p:cNvPr id="13" name="Rectangle 12">
              <a:extLst>
                <a:ext uri="{FF2B5EF4-FFF2-40B4-BE49-F238E27FC236}">
                  <a16:creationId xmlns:a16="http://schemas.microsoft.com/office/drawing/2014/main" xmlns="" id="{4903268C-2C5A-4507-9244-86102327B7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xmlns="" id="{539F7113-C588-46FB-ADDE-55CEC59814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xmlns="" id="{B6481A55-E6DE-4B8B-9847-0230D12F7E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xmlns="" id="{052FD8DB-2F6F-462A-9BF4-1E26C93321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xmlns="" id="{BE52543D-8290-40DE-990A-27CC1992A3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xmlns="" id="{8ECC693B-FBF3-45DD-849C-AC1B1B2905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xmlns="" id="{56515BC8-A1CA-4EB4-81D8-6A891458F76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xmlns="" id="{ED9E2ADE-2C74-4E7D-8701-6AE23ABD4D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1" name="Freeform 5">
              <a:extLst>
                <a:ext uri="{FF2B5EF4-FFF2-40B4-BE49-F238E27FC236}">
                  <a16:creationId xmlns:a16="http://schemas.microsoft.com/office/drawing/2014/main" xmlns="" id="{B7EBD6DC-7188-4268-9886-6535F41A67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a:extLst>
                <a:ext uri="{FF2B5EF4-FFF2-40B4-BE49-F238E27FC236}">
                  <a16:creationId xmlns:a16="http://schemas.microsoft.com/office/drawing/2014/main" xmlns="" id="{493CCA32-0C37-4525-8FFC-D62C5EEFBE6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xmlns="" id="{AF55B303-37D1-294A-BD2F-7DFDB987D6EA}"/>
              </a:ext>
            </a:extLst>
          </p:cNvPr>
          <p:cNvSpPr>
            <a:spLocks noGrp="1"/>
          </p:cNvSpPr>
          <p:nvPr>
            <p:ph type="title"/>
          </p:nvPr>
        </p:nvSpPr>
        <p:spPr>
          <a:xfrm>
            <a:off x="1154955" y="973668"/>
            <a:ext cx="3133726" cy="1020232"/>
          </a:xfrm>
        </p:spPr>
        <p:txBody>
          <a:bodyPr>
            <a:normAutofit/>
          </a:bodyPr>
          <a:lstStyle/>
          <a:p>
            <a:pPr>
              <a:lnSpc>
                <a:spcPct val="90000"/>
              </a:lnSpc>
            </a:pPr>
            <a:r>
              <a:rPr lang="en-US" sz="2000"/>
              <a:t>Who can make a medical needs determination?</a:t>
            </a:r>
          </a:p>
        </p:txBody>
      </p:sp>
      <p:sp>
        <p:nvSpPr>
          <p:cNvPr id="3" name="Content Placeholder 2">
            <a:extLst>
              <a:ext uri="{FF2B5EF4-FFF2-40B4-BE49-F238E27FC236}">
                <a16:creationId xmlns:a16="http://schemas.microsoft.com/office/drawing/2014/main" xmlns="" id="{93EAC455-A71B-E14C-A4E8-0CE19BE5E3CA}"/>
              </a:ext>
            </a:extLst>
          </p:cNvPr>
          <p:cNvSpPr>
            <a:spLocks noGrp="1"/>
          </p:cNvSpPr>
          <p:nvPr>
            <p:ph idx="1"/>
          </p:nvPr>
        </p:nvSpPr>
        <p:spPr>
          <a:xfrm>
            <a:off x="1154955" y="2120900"/>
            <a:ext cx="3133726" cy="3898900"/>
          </a:xfrm>
        </p:spPr>
        <p:txBody>
          <a:bodyPr>
            <a:normAutofit/>
          </a:bodyPr>
          <a:lstStyle/>
          <a:p>
            <a:pPr marL="0" indent="0">
              <a:buNone/>
            </a:pPr>
            <a:r>
              <a:rPr lang="en-US">
                <a:solidFill>
                  <a:schemeClr val="bg1"/>
                </a:solidFill>
              </a:rPr>
              <a:t>You may be pre-qualified if you are currently living in an assisted living or skilled nursing facility.</a:t>
            </a:r>
          </a:p>
          <a:p>
            <a:pPr marL="0" indent="0">
              <a:buNone/>
            </a:pPr>
            <a:r>
              <a:rPr lang="en-US">
                <a:solidFill>
                  <a:schemeClr val="bg1"/>
                </a:solidFill>
              </a:rPr>
              <a:t>If you are receiving home care a qualified Medical Professional or a Professional Assessment Service may help qualify you.</a:t>
            </a:r>
          </a:p>
          <a:p>
            <a:pPr marL="0" indent="0">
              <a:buNone/>
            </a:pPr>
            <a:r>
              <a:rPr lang="en-US">
                <a:solidFill>
                  <a:schemeClr val="bg1"/>
                </a:solidFill>
              </a:rPr>
              <a:t> </a:t>
            </a:r>
          </a:p>
          <a:p>
            <a:endParaRPr lang="en-US">
              <a:solidFill>
                <a:schemeClr val="bg1"/>
              </a:solidFill>
            </a:endParaRPr>
          </a:p>
          <a:p>
            <a:endParaRPr lang="en-US">
              <a:solidFill>
                <a:schemeClr val="bg1"/>
              </a:solidFill>
            </a:endParaRPr>
          </a:p>
        </p:txBody>
      </p:sp>
      <p:pic>
        <p:nvPicPr>
          <p:cNvPr id="7" name="Picture 6">
            <a:extLst>
              <a:ext uri="{FF2B5EF4-FFF2-40B4-BE49-F238E27FC236}">
                <a16:creationId xmlns:a16="http://schemas.microsoft.com/office/drawing/2014/main" xmlns="" id="{4171AE85-CDF6-E447-8CC7-DD3A12773EE0}"/>
              </a:ext>
            </a:extLst>
          </p:cNvPr>
          <p:cNvPicPr>
            <a:picLocks noChangeAspect="1"/>
          </p:cNvPicPr>
          <p:nvPr/>
        </p:nvPicPr>
        <p:blipFill rotWithShape="1">
          <a:blip r:embed="rId3"/>
          <a:srcRect b="25111"/>
          <a:stretch/>
        </p:blipFill>
        <p:spPr>
          <a:xfrm>
            <a:off x="5194607" y="1837471"/>
            <a:ext cx="6391533" cy="3183058"/>
          </a:xfrm>
          <a:prstGeom prst="rect">
            <a:avLst/>
          </a:prstGeom>
        </p:spPr>
      </p:pic>
      <p:sp>
        <p:nvSpPr>
          <p:cNvPr id="24" name="Rectangle 23">
            <a:extLst>
              <a:ext uri="{FF2B5EF4-FFF2-40B4-BE49-F238E27FC236}">
                <a16:creationId xmlns:a16="http://schemas.microsoft.com/office/drawing/2014/main" xmlns="" id="{5014FF2D-4863-43AA-82A7-958E9F7439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73754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CAF1E58-D170-4EF3-8E1A-992DA3688F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xmlns="" id="{3EACCB19-3F29-416E-BD93-24BDDE3739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xmlns="" id="{39C41423-F9F7-4333-A541-61582D3D23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a:extLst>
              <a:ext uri="{FF2B5EF4-FFF2-40B4-BE49-F238E27FC236}">
                <a16:creationId xmlns:a16="http://schemas.microsoft.com/office/drawing/2014/main" xmlns="" id="{A66DA090-6BD9-45CC-B782-02767069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Rectangle 17">
            <a:extLst>
              <a:ext uri="{FF2B5EF4-FFF2-40B4-BE49-F238E27FC236}">
                <a16:creationId xmlns:a16="http://schemas.microsoft.com/office/drawing/2014/main" xmlns="" id="{BA9F93AF-9489-4B8A-AA6B-1B00D3CA68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5">
            <a:extLst>
              <a:ext uri="{FF2B5EF4-FFF2-40B4-BE49-F238E27FC236}">
                <a16:creationId xmlns:a16="http://schemas.microsoft.com/office/drawing/2014/main" xmlns="" id="{2F459F0B-865B-481D-9AC3-15C76A336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a:extLst>
              <a:ext uri="{FF2B5EF4-FFF2-40B4-BE49-F238E27FC236}">
                <a16:creationId xmlns:a16="http://schemas.microsoft.com/office/drawing/2014/main" xmlns="" id="{61CDB3A6-B686-4E1D-AD52-3DC038A45E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xmlns="" id="{11828DCC-3B1E-D148-AB7A-A64CF8424086}"/>
              </a:ext>
            </a:extLst>
          </p:cNvPr>
          <p:cNvSpPr>
            <a:spLocks noGrp="1"/>
          </p:cNvSpPr>
          <p:nvPr>
            <p:ph type="title"/>
          </p:nvPr>
        </p:nvSpPr>
        <p:spPr>
          <a:xfrm>
            <a:off x="1154955" y="973667"/>
            <a:ext cx="2942210" cy="4833745"/>
          </a:xfrm>
        </p:spPr>
        <p:txBody>
          <a:bodyPr>
            <a:normAutofit/>
          </a:bodyPr>
          <a:lstStyle/>
          <a:p>
            <a:r>
              <a:rPr lang="en-US" sz="3300">
                <a:solidFill>
                  <a:srgbClr val="EBEBEB"/>
                </a:solidFill>
              </a:rPr>
              <a:t>Asset-Income Qualification</a:t>
            </a:r>
          </a:p>
        </p:txBody>
      </p:sp>
      <p:sp>
        <p:nvSpPr>
          <p:cNvPr id="24" name="Rectangle 23">
            <a:extLst>
              <a:ext uri="{FF2B5EF4-FFF2-40B4-BE49-F238E27FC236}">
                <a16:creationId xmlns:a16="http://schemas.microsoft.com/office/drawing/2014/main" xmlns="" id="{3D38E400-4F30-481D-A5DC-5AA21A2CB8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xmlns="" id="{E66B2AD1-96E6-49E6-B53C-33924F823A7A}"/>
              </a:ext>
            </a:extLst>
          </p:cNvPr>
          <p:cNvGraphicFramePr>
            <a:graphicFrameLocks noGrp="1"/>
          </p:cNvGraphicFramePr>
          <p:nvPr>
            <p:ph idx="1"/>
            <p:extLst>
              <p:ext uri="{D42A27DB-BD31-4B8C-83A1-F6EECF244321}">
                <p14:modId xmlns:p14="http://schemas.microsoft.com/office/powerpoint/2010/main" val="2897809358"/>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8753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298B78F7-6841-4168-8538-3E26070861D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xmlns="" id="{764D568C-39BB-4394-A483-C7C185002D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xmlns="" id="{CB70B903-F367-48EC-B214-D1D26FC700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xmlns="" id="{45E5B732-80F6-496B-AC33-E0FD9395DB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xmlns="" id="{CC709F18-F3FB-4D14-B50D-6159067EB6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xmlns="" id="{16E4A747-3382-4841-BCBE-78D416DEEC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xmlns="" id="{049AC68C-6F74-4DEB-9CD1-3E1C4EB2CD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xmlns="" id="{3FB17BE8-AC72-4544-AFE9-F8C1C3EB65C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 name="Title 4">
            <a:extLst>
              <a:ext uri="{FF2B5EF4-FFF2-40B4-BE49-F238E27FC236}">
                <a16:creationId xmlns:a16="http://schemas.microsoft.com/office/drawing/2014/main" xmlns="" id="{13E453F5-A9A3-2B4D-A0C0-C6943DDD8C06}"/>
              </a:ext>
            </a:extLst>
          </p:cNvPr>
          <p:cNvSpPr>
            <a:spLocks noGrp="1"/>
          </p:cNvSpPr>
          <p:nvPr>
            <p:ph type="title"/>
          </p:nvPr>
        </p:nvSpPr>
        <p:spPr>
          <a:xfrm>
            <a:off x="639098" y="629265"/>
            <a:ext cx="5132438" cy="1622322"/>
          </a:xfrm>
        </p:spPr>
        <p:txBody>
          <a:bodyPr>
            <a:normAutofit/>
          </a:bodyPr>
          <a:lstStyle/>
          <a:p>
            <a:r>
              <a:rPr lang="en-US"/>
              <a:t>Preplanning/Asset Preservation</a:t>
            </a:r>
          </a:p>
        </p:txBody>
      </p:sp>
      <p:sp>
        <p:nvSpPr>
          <p:cNvPr id="3" name="Content Placeholder 2">
            <a:extLst>
              <a:ext uri="{FF2B5EF4-FFF2-40B4-BE49-F238E27FC236}">
                <a16:creationId xmlns:a16="http://schemas.microsoft.com/office/drawing/2014/main" xmlns="" id="{C0988BAD-7096-CE4A-B246-BC525B18C279}"/>
              </a:ext>
            </a:extLst>
          </p:cNvPr>
          <p:cNvSpPr>
            <a:spLocks noGrp="1"/>
          </p:cNvSpPr>
          <p:nvPr>
            <p:ph idx="1"/>
          </p:nvPr>
        </p:nvSpPr>
        <p:spPr>
          <a:xfrm>
            <a:off x="639098" y="2418735"/>
            <a:ext cx="5132439" cy="3811742"/>
          </a:xfrm>
        </p:spPr>
        <p:txBody>
          <a:bodyPr anchor="ctr">
            <a:normAutofit/>
          </a:bodyPr>
          <a:lstStyle/>
          <a:p>
            <a:pPr marL="0" indent="0">
              <a:buNone/>
            </a:pPr>
            <a:r>
              <a:rPr lang="en-US">
                <a:solidFill>
                  <a:schemeClr val="bg1"/>
                </a:solidFill>
              </a:rPr>
              <a:t>An Elder Law Attorney is able to formulate strategies to safe guard your desired future by moving assets. </a:t>
            </a:r>
          </a:p>
          <a:p>
            <a:pPr marL="0" indent="0">
              <a:buNone/>
            </a:pPr>
            <a:r>
              <a:rPr lang="en-US">
                <a:solidFill>
                  <a:schemeClr val="bg1"/>
                </a:solidFill>
              </a:rPr>
              <a:t>We know preplanning for the Long Term Care needs that you may or may not have can seem absurd…but here are some things to consider.</a:t>
            </a:r>
          </a:p>
          <a:p>
            <a:pPr lvl="1"/>
            <a:r>
              <a:rPr lang="en-US">
                <a:solidFill>
                  <a:schemeClr val="bg1"/>
                </a:solidFill>
              </a:rPr>
              <a:t>There is a 3 year look back period</a:t>
            </a:r>
          </a:p>
          <a:p>
            <a:pPr lvl="1"/>
            <a:r>
              <a:rPr lang="en-US">
                <a:solidFill>
                  <a:schemeClr val="bg1"/>
                </a:solidFill>
              </a:rPr>
              <a:t>Certain transfers of real property and liquid assets will be allowed</a:t>
            </a:r>
          </a:p>
          <a:p>
            <a:pPr lvl="1"/>
            <a:r>
              <a:rPr lang="en-US">
                <a:solidFill>
                  <a:schemeClr val="bg1"/>
                </a:solidFill>
              </a:rPr>
              <a:t>Liquid assets can be a maximum of $123,600 at time of application</a:t>
            </a:r>
          </a:p>
          <a:p>
            <a:pPr marL="457200" lvl="1" indent="0">
              <a:buNone/>
            </a:pPr>
            <a:endParaRPr lang="en-US">
              <a:solidFill>
                <a:schemeClr val="bg1"/>
              </a:solidFill>
              <a:highlight>
                <a:srgbClr val="FFFF00"/>
              </a:highlight>
            </a:endParaRPr>
          </a:p>
        </p:txBody>
      </p:sp>
      <p:pic>
        <p:nvPicPr>
          <p:cNvPr id="7" name="Picture 6">
            <a:extLst>
              <a:ext uri="{FF2B5EF4-FFF2-40B4-BE49-F238E27FC236}">
                <a16:creationId xmlns:a16="http://schemas.microsoft.com/office/drawing/2014/main" xmlns="" id="{C8C1E36B-4894-8B44-977F-ABA8F56E01A1}"/>
              </a:ext>
            </a:extLst>
          </p:cNvPr>
          <p:cNvPicPr>
            <a:picLocks noChangeAspect="1"/>
          </p:cNvPicPr>
          <p:nvPr/>
        </p:nvPicPr>
        <p:blipFill rotWithShape="1">
          <a:blip r:embed="rId3"/>
          <a:srcRect l="11961" r="18348"/>
          <a:stretch/>
        </p:blipFill>
        <p:spPr>
          <a:xfrm>
            <a:off x="6700827" y="1448685"/>
            <a:ext cx="4842716" cy="3978210"/>
          </a:xfrm>
          <a:prstGeom prst="rect">
            <a:avLst/>
          </a:prstGeom>
        </p:spPr>
      </p:pic>
      <p:sp>
        <p:nvSpPr>
          <p:cNvPr id="21" name="Rectangle 20">
            <a:extLst>
              <a:ext uri="{FF2B5EF4-FFF2-40B4-BE49-F238E27FC236}">
                <a16:creationId xmlns:a16="http://schemas.microsoft.com/office/drawing/2014/main" xmlns="" id="{B5BA6DB3-F246-4306-AA4A-B2E8EF6D7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13331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06E96C53-1010-48EB-8728-70CB58236EC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xmlns="" id="{5EE899E0-D27A-454B-8E91-14A292422D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xmlns="" id="{4EDF8A7C-C5E2-42D4-884A-EC7DE68E7D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xmlns="" id="{80ADD528-121C-4D05-B77B-54B31D7BAB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xmlns="" id="{E7CF2869-5CDD-4AD2-8AC0-4AE179D39F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xmlns="" id="{0FD2D0A6-D3D4-4573-AD6B-2B5DBFF0C1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xmlns="" id="{39749B2A-2C8D-45C7-A857-30307A089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xmlns="" id="{FEC28B8C-B40C-4618-823B-C6D730FE8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xmlns="" id="{FC6228AC-AEA6-9341-B238-3FDF225974AA}"/>
              </a:ext>
            </a:extLst>
          </p:cNvPr>
          <p:cNvSpPr>
            <a:spLocks noGrp="1"/>
          </p:cNvSpPr>
          <p:nvPr>
            <p:ph type="title"/>
          </p:nvPr>
        </p:nvSpPr>
        <p:spPr>
          <a:xfrm>
            <a:off x="639098" y="629265"/>
            <a:ext cx="5132438" cy="1622322"/>
          </a:xfrm>
        </p:spPr>
        <p:txBody>
          <a:bodyPr>
            <a:normAutofit/>
          </a:bodyPr>
          <a:lstStyle/>
          <a:p>
            <a:r>
              <a:rPr lang="en-US"/>
              <a:t>Why Do I Need An Elder Law Attorney?</a:t>
            </a:r>
          </a:p>
        </p:txBody>
      </p:sp>
      <p:sp>
        <p:nvSpPr>
          <p:cNvPr id="3" name="Content Placeholder 2">
            <a:extLst>
              <a:ext uri="{FF2B5EF4-FFF2-40B4-BE49-F238E27FC236}">
                <a16:creationId xmlns:a16="http://schemas.microsoft.com/office/drawing/2014/main" xmlns="" id="{52488402-31B1-AB4E-90E2-DED240173877}"/>
              </a:ext>
            </a:extLst>
          </p:cNvPr>
          <p:cNvSpPr>
            <a:spLocks noGrp="1"/>
          </p:cNvSpPr>
          <p:nvPr>
            <p:ph idx="1"/>
          </p:nvPr>
        </p:nvSpPr>
        <p:spPr>
          <a:xfrm>
            <a:off x="639098" y="2418735"/>
            <a:ext cx="5132439" cy="3811742"/>
          </a:xfrm>
        </p:spPr>
        <p:txBody>
          <a:bodyPr anchor="ctr">
            <a:normAutofit/>
          </a:bodyPr>
          <a:lstStyle/>
          <a:p>
            <a:r>
              <a:rPr lang="en-US">
                <a:solidFill>
                  <a:schemeClr val="bg1"/>
                </a:solidFill>
              </a:rPr>
              <a:t>The qualification process can be complicated, and its about to get more difficult to qualify immediately.</a:t>
            </a:r>
          </a:p>
          <a:p>
            <a:r>
              <a:rPr lang="en-US">
                <a:solidFill>
                  <a:schemeClr val="bg1"/>
                </a:solidFill>
              </a:rPr>
              <a:t>There are legal strategies that can help you qualify faster, while preserving more of your assets.</a:t>
            </a:r>
          </a:p>
          <a:p>
            <a:r>
              <a:rPr lang="en-US">
                <a:solidFill>
                  <a:schemeClr val="bg1"/>
                </a:solidFill>
              </a:rPr>
              <a:t>A VA Accredited Elder Law Attorney will keep in mind that your care costs could sky rocket. While qualifying you for VA, they keep an eye on Medicaid planning for your future if you should need it. </a:t>
            </a:r>
          </a:p>
        </p:txBody>
      </p:sp>
      <p:pic>
        <p:nvPicPr>
          <p:cNvPr id="5" name="Picture 4">
            <a:extLst>
              <a:ext uri="{FF2B5EF4-FFF2-40B4-BE49-F238E27FC236}">
                <a16:creationId xmlns:a16="http://schemas.microsoft.com/office/drawing/2014/main" xmlns="" id="{21A8B9C0-94DA-F048-8238-139BD058973F}"/>
              </a:ext>
            </a:extLst>
          </p:cNvPr>
          <p:cNvPicPr>
            <a:picLocks noChangeAspect="1"/>
          </p:cNvPicPr>
          <p:nvPr/>
        </p:nvPicPr>
        <p:blipFill rotWithShape="1">
          <a:blip r:embed="rId4"/>
          <a:srcRect r="1" b="18690"/>
          <a:stretch/>
        </p:blipFill>
        <p:spPr>
          <a:xfrm>
            <a:off x="6700827" y="645106"/>
            <a:ext cx="4842716" cy="5585369"/>
          </a:xfrm>
          <a:prstGeom prst="rect">
            <a:avLst/>
          </a:prstGeom>
        </p:spPr>
      </p:pic>
      <p:sp>
        <p:nvSpPr>
          <p:cNvPr id="19" name="Rectangle 18">
            <a:extLst>
              <a:ext uri="{FF2B5EF4-FFF2-40B4-BE49-F238E27FC236}">
                <a16:creationId xmlns:a16="http://schemas.microsoft.com/office/drawing/2014/main" xmlns="" id="{10CC18C0-9A66-45AE-B534-B8D29AFEA8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57491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xmlns="" id="{3A45274E-51BA-45DB-A1AF-D9D2D3070B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3" name="Group 42">
            <a:extLst>
              <a:ext uri="{FF2B5EF4-FFF2-40B4-BE49-F238E27FC236}">
                <a16:creationId xmlns:a16="http://schemas.microsoft.com/office/drawing/2014/main" xmlns="" id="{F23D49CA-BEDE-4AD1-B156-6E1CD672F56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587"/>
            <a:ext cx="12192000" cy="6856413"/>
            <a:chOff x="0" y="1587"/>
            <a:chExt cx="12192000" cy="6856413"/>
          </a:xfrm>
        </p:grpSpPr>
        <p:sp>
          <p:nvSpPr>
            <p:cNvPr id="44" name="Oval 43">
              <a:extLst>
                <a:ext uri="{FF2B5EF4-FFF2-40B4-BE49-F238E27FC236}">
                  <a16:creationId xmlns:a16="http://schemas.microsoft.com/office/drawing/2014/main" xmlns="" id="{01C3C4EA-B476-435A-9415-082AC43498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5" name="Oval 44">
              <a:extLst>
                <a:ext uri="{FF2B5EF4-FFF2-40B4-BE49-F238E27FC236}">
                  <a16:creationId xmlns:a16="http://schemas.microsoft.com/office/drawing/2014/main" xmlns="" id="{31EDCF7B-9A1F-4B83-876B-10DF260AC9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xmlns="" id="{C41E3788-48C7-46E5-B8FC-F6A199D6D1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47" name="Freeform 5">
              <a:extLst>
                <a:ext uri="{FF2B5EF4-FFF2-40B4-BE49-F238E27FC236}">
                  <a16:creationId xmlns:a16="http://schemas.microsoft.com/office/drawing/2014/main" xmlns="" id="{0BB7126D-A3C9-40BF-BC31-9252390750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48" name="Freeform 5">
              <a:extLst>
                <a:ext uri="{FF2B5EF4-FFF2-40B4-BE49-F238E27FC236}">
                  <a16:creationId xmlns:a16="http://schemas.microsoft.com/office/drawing/2014/main" xmlns="" id="{57AC479E-6526-40E2-B438-017CD542F2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9" name="Freeform 5">
              <a:extLst>
                <a:ext uri="{FF2B5EF4-FFF2-40B4-BE49-F238E27FC236}">
                  <a16:creationId xmlns:a16="http://schemas.microsoft.com/office/drawing/2014/main" xmlns="" id="{58512C16-E8B7-4D79-8ADA-20C4FDD933B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xmlns="" id="{A6F03F9F-E9B3-F64F-8E77-98ED36DAAED3}"/>
              </a:ext>
            </a:extLst>
          </p:cNvPr>
          <p:cNvSpPr>
            <a:spLocks noGrp="1"/>
          </p:cNvSpPr>
          <p:nvPr>
            <p:ph type="title"/>
          </p:nvPr>
        </p:nvSpPr>
        <p:spPr>
          <a:xfrm>
            <a:off x="639098" y="629265"/>
            <a:ext cx="5132438" cy="1622322"/>
          </a:xfrm>
        </p:spPr>
        <p:txBody>
          <a:bodyPr>
            <a:normAutofit/>
          </a:bodyPr>
          <a:lstStyle/>
          <a:p>
            <a:r>
              <a:rPr lang="en-US"/>
              <a:t>Don’t Wait</a:t>
            </a:r>
          </a:p>
        </p:txBody>
      </p:sp>
      <p:sp>
        <p:nvSpPr>
          <p:cNvPr id="3" name="Content Placeholder 2">
            <a:extLst>
              <a:ext uri="{FF2B5EF4-FFF2-40B4-BE49-F238E27FC236}">
                <a16:creationId xmlns:a16="http://schemas.microsoft.com/office/drawing/2014/main" xmlns="" id="{7B7D58B4-5DBD-F34F-BB47-B8752D448728}"/>
              </a:ext>
            </a:extLst>
          </p:cNvPr>
          <p:cNvSpPr>
            <a:spLocks noGrp="1"/>
          </p:cNvSpPr>
          <p:nvPr>
            <p:ph idx="1"/>
          </p:nvPr>
        </p:nvSpPr>
        <p:spPr>
          <a:xfrm>
            <a:off x="639098" y="2418735"/>
            <a:ext cx="5132439" cy="3811742"/>
          </a:xfrm>
        </p:spPr>
        <p:txBody>
          <a:bodyPr anchor="ctr">
            <a:normAutofit/>
          </a:bodyPr>
          <a:lstStyle/>
          <a:p>
            <a:r>
              <a:rPr lang="en-US">
                <a:solidFill>
                  <a:schemeClr val="bg1"/>
                </a:solidFill>
              </a:rPr>
              <a:t>Make an appointment to meet with us.  We have set aside time for crisis planning, and for pre-planning/asset preservation.</a:t>
            </a:r>
          </a:p>
          <a:p>
            <a:r>
              <a:rPr lang="en-US">
                <a:solidFill>
                  <a:schemeClr val="bg1"/>
                </a:solidFill>
              </a:rPr>
              <a:t>At Evergreen Elder Law we look forward to working with families and seniors.  We offer Estate Planning, Long Term Care Planning and Estate Administration.  We like to think of it as, a continuum of care. We want to serve families from one generation to the next.</a:t>
            </a:r>
          </a:p>
        </p:txBody>
      </p:sp>
      <p:pic>
        <p:nvPicPr>
          <p:cNvPr id="7" name="Picture 6">
            <a:extLst>
              <a:ext uri="{FF2B5EF4-FFF2-40B4-BE49-F238E27FC236}">
                <a16:creationId xmlns:a16="http://schemas.microsoft.com/office/drawing/2014/main" xmlns="" id="{9256787D-02CE-E945-8EB5-BAD8DF4643E6}"/>
              </a:ext>
            </a:extLst>
          </p:cNvPr>
          <p:cNvPicPr>
            <a:picLocks noChangeAspect="1"/>
          </p:cNvPicPr>
          <p:nvPr/>
        </p:nvPicPr>
        <p:blipFill>
          <a:blip r:embed="rId4"/>
          <a:stretch>
            <a:fillRect/>
          </a:stretch>
        </p:blipFill>
        <p:spPr>
          <a:xfrm>
            <a:off x="6714836" y="1189768"/>
            <a:ext cx="4828707" cy="1621065"/>
          </a:xfrm>
          <a:prstGeom prst="rect">
            <a:avLst/>
          </a:prstGeom>
        </p:spPr>
      </p:pic>
      <p:sp>
        <p:nvSpPr>
          <p:cNvPr id="51" name="Rectangle 50">
            <a:extLst>
              <a:ext uri="{FF2B5EF4-FFF2-40B4-BE49-F238E27FC236}">
                <a16:creationId xmlns:a16="http://schemas.microsoft.com/office/drawing/2014/main" xmlns="" id="{31522963-0F54-4F24-84CB-4C262BF1FC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xmlns="" id="{48F09CFE-6C2F-954F-A893-564DC6172165}"/>
              </a:ext>
            </a:extLst>
          </p:cNvPr>
          <p:cNvPicPr>
            <a:picLocks noChangeAspect="1"/>
          </p:cNvPicPr>
          <p:nvPr/>
        </p:nvPicPr>
        <p:blipFill>
          <a:blip r:embed="rId5"/>
          <a:stretch/>
        </p:blipFill>
        <p:spPr>
          <a:xfrm>
            <a:off x="7097009" y="3520086"/>
            <a:ext cx="4060507" cy="2710389"/>
          </a:xfrm>
          <a:prstGeom prst="rect">
            <a:avLst/>
          </a:prstGeom>
        </p:spPr>
      </p:pic>
    </p:spTree>
    <p:extLst>
      <p:ext uri="{BB962C8B-B14F-4D97-AF65-F5344CB8AC3E}">
        <p14:creationId xmlns:p14="http://schemas.microsoft.com/office/powerpoint/2010/main" val="2276605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xmlns="" id="{CD950F15-6D99-47E2-B154-2C00E88EA17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2373"/>
            <a:ext cx="12192000" cy="6867027"/>
            <a:chOff x="0" y="-2373"/>
            <a:chExt cx="12192000" cy="6867027"/>
          </a:xfrm>
        </p:grpSpPr>
        <p:sp>
          <p:nvSpPr>
            <p:cNvPr id="75" name="Rectangle 74">
              <a:extLst>
                <a:ext uri="{FF2B5EF4-FFF2-40B4-BE49-F238E27FC236}">
                  <a16:creationId xmlns:a16="http://schemas.microsoft.com/office/drawing/2014/main" xmlns="" id="{1A14C901-D8C8-4CD1-AAA5-1A817CF01E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Oval 75">
              <a:extLst>
                <a:ext uri="{FF2B5EF4-FFF2-40B4-BE49-F238E27FC236}">
                  <a16:creationId xmlns:a16="http://schemas.microsoft.com/office/drawing/2014/main" xmlns="" id="{197C4951-D8F5-46FB-8B71-6881253455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7" name="Oval 76">
              <a:extLst>
                <a:ext uri="{FF2B5EF4-FFF2-40B4-BE49-F238E27FC236}">
                  <a16:creationId xmlns:a16="http://schemas.microsoft.com/office/drawing/2014/main" xmlns="" id="{F86A28D8-A49D-4FCF-A23D-E67EB998D2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8" name="Oval 77">
              <a:extLst>
                <a:ext uri="{FF2B5EF4-FFF2-40B4-BE49-F238E27FC236}">
                  <a16:creationId xmlns:a16="http://schemas.microsoft.com/office/drawing/2014/main" xmlns="" id="{E5457A18-54B4-4D19-8822-970FB0CF617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9" name="Oval 78">
              <a:extLst>
                <a:ext uri="{FF2B5EF4-FFF2-40B4-BE49-F238E27FC236}">
                  <a16:creationId xmlns:a16="http://schemas.microsoft.com/office/drawing/2014/main" xmlns="" id="{2FD1E74F-5193-4410-8D57-F2F44EDBC9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0" name="Oval 79">
              <a:extLst>
                <a:ext uri="{FF2B5EF4-FFF2-40B4-BE49-F238E27FC236}">
                  <a16:creationId xmlns:a16="http://schemas.microsoft.com/office/drawing/2014/main" xmlns="" id="{3A60DA7D-DF3C-42E6-B8E7-CA05113A21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1" name="Freeform 5">
              <a:extLst>
                <a:ext uri="{FF2B5EF4-FFF2-40B4-BE49-F238E27FC236}">
                  <a16:creationId xmlns:a16="http://schemas.microsoft.com/office/drawing/2014/main" xmlns="" id="{49DD32C2-73A0-44F9-A340-1E4DBD52135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3" name="Rectangle 82">
            <a:extLst>
              <a:ext uri="{FF2B5EF4-FFF2-40B4-BE49-F238E27FC236}">
                <a16:creationId xmlns:a16="http://schemas.microsoft.com/office/drawing/2014/main" xmlns="" id="{4FE4FEFB-1CF6-42E6-A494-7745875401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5" name="Rectangle 84">
            <a:extLst>
              <a:ext uri="{FF2B5EF4-FFF2-40B4-BE49-F238E27FC236}">
                <a16:creationId xmlns:a16="http://schemas.microsoft.com/office/drawing/2014/main" xmlns="" id="{96CE3EAE-806C-4E7B-A488-8767521770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Oval 86">
            <a:extLst>
              <a:ext uri="{FF2B5EF4-FFF2-40B4-BE49-F238E27FC236}">
                <a16:creationId xmlns:a16="http://schemas.microsoft.com/office/drawing/2014/main" xmlns="" id="{834478A1-1CB1-4FD1-B6CC-D6830657A2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9" name="Oval 88">
            <a:extLst>
              <a:ext uri="{FF2B5EF4-FFF2-40B4-BE49-F238E27FC236}">
                <a16:creationId xmlns:a16="http://schemas.microsoft.com/office/drawing/2014/main" xmlns="" id="{4FE86CB6-F0BE-49A6-80C4-818FD4FCB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1" name="Freeform 5">
            <a:extLst>
              <a:ext uri="{FF2B5EF4-FFF2-40B4-BE49-F238E27FC236}">
                <a16:creationId xmlns:a16="http://schemas.microsoft.com/office/drawing/2014/main" xmlns="" id="{10407C14-94AC-4705-AA56-537871C308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0371525">
            <a:off x="263767" y="411712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3" name="Freeform 5">
            <a:extLst>
              <a:ext uri="{FF2B5EF4-FFF2-40B4-BE49-F238E27FC236}">
                <a16:creationId xmlns:a16="http://schemas.microsoft.com/office/drawing/2014/main" xmlns="" id="{F628C334-2D10-4CEE-BAEF-C9CFB49C98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0800000">
            <a:off x="457200" y="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95" name="Freeform 5">
            <a:extLst>
              <a:ext uri="{FF2B5EF4-FFF2-40B4-BE49-F238E27FC236}">
                <a16:creationId xmlns:a16="http://schemas.microsoft.com/office/drawing/2014/main" xmlns="" id="{34F7D70F-5AAF-4272-AE65-4A2C73A135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xmlns="" id="{396CA7F8-4061-9B4C-90EE-BB804F2D7E8D}"/>
              </a:ext>
            </a:extLst>
          </p:cNvPr>
          <p:cNvSpPr>
            <a:spLocks noGrp="1"/>
          </p:cNvSpPr>
          <p:nvPr>
            <p:ph type="title"/>
          </p:nvPr>
        </p:nvSpPr>
        <p:spPr>
          <a:xfrm>
            <a:off x="649975" y="4517136"/>
            <a:ext cx="10893095" cy="1174947"/>
          </a:xfrm>
        </p:spPr>
        <p:txBody>
          <a:bodyPr vert="horz" lIns="91440" tIns="45720" rIns="91440" bIns="45720" rtlCol="0" anchor="b">
            <a:normAutofit/>
          </a:bodyPr>
          <a:lstStyle/>
          <a:p>
            <a:pPr>
              <a:lnSpc>
                <a:spcPct val="90000"/>
              </a:lnSpc>
            </a:pPr>
            <a:r>
              <a:rPr lang="en-US" sz="3800"/>
              <a:t>Thank You for your service, and thank you for joining us.  We know what’s at stake.</a:t>
            </a:r>
          </a:p>
        </p:txBody>
      </p:sp>
      <p:pic>
        <p:nvPicPr>
          <p:cNvPr id="22" name="Content Placeholder 4">
            <a:extLst>
              <a:ext uri="{FF2B5EF4-FFF2-40B4-BE49-F238E27FC236}">
                <a16:creationId xmlns:a16="http://schemas.microsoft.com/office/drawing/2014/main" xmlns="" id="{77EAAA31-2ED7-204D-B241-125D13460593}"/>
              </a:ext>
            </a:extLst>
          </p:cNvPr>
          <p:cNvPicPr>
            <a:picLocks noChangeAspect="1"/>
          </p:cNvPicPr>
          <p:nvPr/>
        </p:nvPicPr>
        <p:blipFill>
          <a:blip r:embed="rId3"/>
          <a:stretch>
            <a:fillRect/>
          </a:stretch>
        </p:blipFill>
        <p:spPr>
          <a:xfrm>
            <a:off x="561110" y="1281382"/>
            <a:ext cx="5448111" cy="1825116"/>
          </a:xfrm>
          <a:prstGeom prst="roundRect">
            <a:avLst>
              <a:gd name="adj" fmla="val 1858"/>
            </a:avLst>
          </a:prstGeom>
          <a:effectLst/>
        </p:spPr>
      </p:pic>
      <p:pic>
        <p:nvPicPr>
          <p:cNvPr id="69" name="Content Placeholder 3" descr="A picture containing outdoor&#10;&#10;Description automatically generated">
            <a:extLst>
              <a:ext uri="{FF2B5EF4-FFF2-40B4-BE49-F238E27FC236}">
                <a16:creationId xmlns:a16="http://schemas.microsoft.com/office/drawing/2014/main" xmlns="" id="{696E5714-DA87-7349-8000-0FD060307696}"/>
              </a:ext>
            </a:extLst>
          </p:cNvPr>
          <p:cNvPicPr>
            <a:picLocks noGrp="1" noChangeAspect="1"/>
          </p:cNvPicPr>
          <p:nvPr>
            <p:ph idx="1"/>
          </p:nvPr>
        </p:nvPicPr>
        <p:blipFill>
          <a:blip r:embed="rId4"/>
          <a:stretch>
            <a:fillRect/>
          </a:stretch>
        </p:blipFill>
        <p:spPr>
          <a:xfrm>
            <a:off x="6281515" y="473338"/>
            <a:ext cx="5152984" cy="3439617"/>
          </a:xfrm>
          <a:prstGeom prst="roundRect">
            <a:avLst>
              <a:gd name="adj" fmla="val 1858"/>
            </a:avLst>
          </a:prstGeom>
          <a:effectLst/>
        </p:spPr>
      </p:pic>
      <p:sp>
        <p:nvSpPr>
          <p:cNvPr id="97" name="Rectangle 96">
            <a:extLst>
              <a:ext uri="{FF2B5EF4-FFF2-40B4-BE49-F238E27FC236}">
                <a16:creationId xmlns:a16="http://schemas.microsoft.com/office/drawing/2014/main" xmlns="" id="{6DF9B5BE-F531-4301-81F9-7BEBF4E719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12001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xmlns="" id="{C314C310-850D-4491-AA52-C75BEA68B6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9">
            <a:extLst>
              <a:ext uri="{FF2B5EF4-FFF2-40B4-BE49-F238E27FC236}">
                <a16:creationId xmlns:a16="http://schemas.microsoft.com/office/drawing/2014/main" xmlns="" id="{D4EC3799-3F52-48CE-85CC-83AED368EB4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xmlns="" id="{F3FC2939-BF10-4CBC-904B-74A17D4B9C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xmlns="" id="{266B6D5D-11B6-40A6-9CEF-F0B0D104C5C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xmlns="" id="{E4E2146C-7A99-9C40-8A74-070BC2E65CA8}"/>
              </a:ext>
            </a:extLst>
          </p:cNvPr>
          <p:cNvSpPr>
            <a:spLocks noGrp="1"/>
          </p:cNvSpPr>
          <p:nvPr>
            <p:ph type="title"/>
          </p:nvPr>
        </p:nvSpPr>
        <p:spPr>
          <a:xfrm>
            <a:off x="836247" y="1085549"/>
            <a:ext cx="3430947" cy="4686903"/>
          </a:xfrm>
        </p:spPr>
        <p:txBody>
          <a:bodyPr anchor="ctr">
            <a:normAutofit/>
          </a:bodyPr>
          <a:lstStyle/>
          <a:p>
            <a:pPr algn="r"/>
            <a:r>
              <a:rPr lang="en-US">
                <a:solidFill>
                  <a:schemeClr val="tx1"/>
                </a:solidFill>
              </a:rPr>
              <a:t>Knowing your options is half the battle</a:t>
            </a:r>
          </a:p>
        </p:txBody>
      </p:sp>
      <p:cxnSp>
        <p:nvCxnSpPr>
          <p:cNvPr id="14" name="Straight Connector 13">
            <a:extLst>
              <a:ext uri="{FF2B5EF4-FFF2-40B4-BE49-F238E27FC236}">
                <a16:creationId xmlns:a16="http://schemas.microsoft.com/office/drawing/2014/main" xmlns="" id="{789E20C7-BB50-4317-93C7-90C8ED80B2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1199D1B9-88DA-B344-B48E-BBB530A1100E}"/>
              </a:ext>
            </a:extLst>
          </p:cNvPr>
          <p:cNvSpPr>
            <a:spLocks noGrp="1"/>
          </p:cNvSpPr>
          <p:nvPr>
            <p:ph idx="1"/>
          </p:nvPr>
        </p:nvSpPr>
        <p:spPr>
          <a:xfrm>
            <a:off x="5041399" y="1085549"/>
            <a:ext cx="5579707" cy="4686903"/>
          </a:xfrm>
        </p:spPr>
        <p:txBody>
          <a:bodyPr anchor="ctr">
            <a:normAutofit/>
          </a:bodyPr>
          <a:lstStyle/>
          <a:p>
            <a:r>
              <a:rPr lang="en-US">
                <a:solidFill>
                  <a:schemeClr val="tx1"/>
                </a:solidFill>
              </a:rPr>
              <a:t>Estate Planning </a:t>
            </a:r>
          </a:p>
          <a:p>
            <a:r>
              <a:rPr lang="en-US">
                <a:solidFill>
                  <a:schemeClr val="tx1"/>
                </a:solidFill>
              </a:rPr>
              <a:t>POAs</a:t>
            </a:r>
          </a:p>
          <a:p>
            <a:pPr marL="0" indent="0">
              <a:buNone/>
            </a:pPr>
            <a:r>
              <a:rPr lang="en-US">
                <a:solidFill>
                  <a:schemeClr val="tx1"/>
                </a:solidFill>
              </a:rPr>
              <a:t> 	Medical</a:t>
            </a:r>
          </a:p>
          <a:p>
            <a:pPr marL="0" indent="0">
              <a:buNone/>
            </a:pPr>
            <a:r>
              <a:rPr lang="en-US">
                <a:solidFill>
                  <a:schemeClr val="tx1"/>
                </a:solidFill>
              </a:rPr>
              <a:t>	Durable</a:t>
            </a:r>
          </a:p>
          <a:p>
            <a:r>
              <a:rPr lang="en-US">
                <a:solidFill>
                  <a:schemeClr val="tx1"/>
                </a:solidFill>
              </a:rPr>
              <a:t>LTC Planning/ Asset Preservation</a:t>
            </a:r>
          </a:p>
          <a:p>
            <a:pPr marL="0" indent="0">
              <a:buNone/>
            </a:pPr>
            <a:endParaRPr lang="en-US">
              <a:solidFill>
                <a:schemeClr val="tx1"/>
              </a:solidFill>
            </a:endParaRPr>
          </a:p>
        </p:txBody>
      </p:sp>
      <p:sp>
        <p:nvSpPr>
          <p:cNvPr id="16" name="Footer Placeholder 4">
            <a:extLst>
              <a:ext uri="{FF2B5EF4-FFF2-40B4-BE49-F238E27FC236}">
                <a16:creationId xmlns:a16="http://schemas.microsoft.com/office/drawing/2014/main" xmlns="" id="{0308D749-5984-4BB8-A788-A85D24304A0A}"/>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18" name="Date Placeholder 3">
            <a:extLst>
              <a:ext uri="{FF2B5EF4-FFF2-40B4-BE49-F238E27FC236}">
                <a16:creationId xmlns:a16="http://schemas.microsoft.com/office/drawing/2014/main" xmlns="" id="{95B8172D-A4C8-41B4-8991-78BBEC4039D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159611946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22">
            <a:extLst>
              <a:ext uri="{FF2B5EF4-FFF2-40B4-BE49-F238E27FC236}">
                <a16:creationId xmlns:a16="http://schemas.microsoft.com/office/drawing/2014/main" xmlns="" id="{400EB94E-5986-4A12-9EB9-D21A53B9B8A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2373"/>
            <a:ext cx="12192000" cy="6867027"/>
            <a:chOff x="0" y="-2373"/>
            <a:chExt cx="12192000" cy="6867027"/>
          </a:xfrm>
        </p:grpSpPr>
        <p:sp>
          <p:nvSpPr>
            <p:cNvPr id="24" name="Rectangle 23">
              <a:extLst>
                <a:ext uri="{FF2B5EF4-FFF2-40B4-BE49-F238E27FC236}">
                  <a16:creationId xmlns:a16="http://schemas.microsoft.com/office/drawing/2014/main" xmlns="" id="{7F07D5C4-3883-4C39-8013-AC2F712EDE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xmlns="" id="{C20A3FE4-A244-4989-A306-D8ED4C08E5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xmlns="" id="{F656144B-C589-407F-936D-09B5AA8DBB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Oval 26">
              <a:extLst>
                <a:ext uri="{FF2B5EF4-FFF2-40B4-BE49-F238E27FC236}">
                  <a16:creationId xmlns:a16="http://schemas.microsoft.com/office/drawing/2014/main" xmlns="" id="{ED4F0EAD-BAEE-4EB8-9576-9A62966B0D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xmlns="" id="{39AA23D1-4D6D-4FA4-9012-7A02B86745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xmlns="" id="{72A43045-2CA7-4819-892F-B8174077ED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Freeform 5">
              <a:extLst>
                <a:ext uri="{FF2B5EF4-FFF2-40B4-BE49-F238E27FC236}">
                  <a16:creationId xmlns:a16="http://schemas.microsoft.com/office/drawing/2014/main" xmlns="" id="{F10E3408-E9E0-466A-8A4D-41E8EF19CC9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3" name="Rectangle 31">
            <a:extLst>
              <a:ext uri="{FF2B5EF4-FFF2-40B4-BE49-F238E27FC236}">
                <a16:creationId xmlns:a16="http://schemas.microsoft.com/office/drawing/2014/main" xmlns="" id="{D15D5E7E-3BAB-4D01-9675-EF20F25182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E4898AAC-1E4A-C646-8210-2916F485F4A8}"/>
              </a:ext>
            </a:extLst>
          </p:cNvPr>
          <p:cNvSpPr>
            <a:spLocks noGrp="1"/>
          </p:cNvSpPr>
          <p:nvPr>
            <p:ph type="title"/>
          </p:nvPr>
        </p:nvSpPr>
        <p:spPr>
          <a:xfrm>
            <a:off x="8382055" y="1241266"/>
            <a:ext cx="3161016" cy="3153753"/>
          </a:xfrm>
        </p:spPr>
        <p:txBody>
          <a:bodyPr vert="horz" lIns="91440" tIns="45720" rIns="91440" bIns="45720" rtlCol="0" anchor="b">
            <a:normAutofit/>
          </a:bodyPr>
          <a:lstStyle/>
          <a:p>
            <a:pPr>
              <a:lnSpc>
                <a:spcPct val="90000"/>
              </a:lnSpc>
            </a:pPr>
            <a:r>
              <a:rPr lang="en-US" sz="4200"/>
              <a:t>What constitutes as an Estate??</a:t>
            </a:r>
          </a:p>
        </p:txBody>
      </p:sp>
      <p:grpSp>
        <p:nvGrpSpPr>
          <p:cNvPr id="44" name="Group 33">
            <a:extLst>
              <a:ext uri="{FF2B5EF4-FFF2-40B4-BE49-F238E27FC236}">
                <a16:creationId xmlns:a16="http://schemas.microsoft.com/office/drawing/2014/main" xmlns="" id="{249E8F32-FE9D-46EA-ACDE-E8DFB2674CA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23332" y="396837"/>
            <a:ext cx="7906665" cy="6058999"/>
            <a:chOff x="423332" y="396837"/>
            <a:chExt cx="7906665" cy="6058999"/>
          </a:xfrm>
        </p:grpSpPr>
        <p:sp>
          <p:nvSpPr>
            <p:cNvPr id="35" name="Rectangle 34">
              <a:extLst>
                <a:ext uri="{FF2B5EF4-FFF2-40B4-BE49-F238E27FC236}">
                  <a16:creationId xmlns:a16="http://schemas.microsoft.com/office/drawing/2014/main" xmlns="" id="{A9D92EA2-CC5D-4F3E-A3E0-69110CA127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45" name="Freeform 5">
              <a:extLst>
                <a:ext uri="{FF2B5EF4-FFF2-40B4-BE49-F238E27FC236}">
                  <a16:creationId xmlns:a16="http://schemas.microsoft.com/office/drawing/2014/main" xmlns="" id="{935C8CCB-1315-4FB7-9976-C0764730E3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7" name="Freeform 5">
              <a:extLst>
                <a:ext uri="{FF2B5EF4-FFF2-40B4-BE49-F238E27FC236}">
                  <a16:creationId xmlns:a16="http://schemas.microsoft.com/office/drawing/2014/main" xmlns="" id="{B584E7A7-F49D-4E70-AB71-622C679379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18" name="Picture 17">
            <a:extLst>
              <a:ext uri="{FF2B5EF4-FFF2-40B4-BE49-F238E27FC236}">
                <a16:creationId xmlns:a16="http://schemas.microsoft.com/office/drawing/2014/main" xmlns="" id="{7CC8101C-B7EB-264B-93DA-3AEEEB1EA09A}"/>
              </a:ext>
            </a:extLst>
          </p:cNvPr>
          <p:cNvPicPr>
            <a:picLocks noChangeAspect="1"/>
          </p:cNvPicPr>
          <p:nvPr/>
        </p:nvPicPr>
        <p:blipFill>
          <a:blip r:embed="rId3"/>
          <a:stretch>
            <a:fillRect/>
          </a:stretch>
        </p:blipFill>
        <p:spPr>
          <a:xfrm>
            <a:off x="1180888" y="1145943"/>
            <a:ext cx="2915614" cy="2266890"/>
          </a:xfrm>
          <a:prstGeom prst="rect">
            <a:avLst/>
          </a:prstGeom>
        </p:spPr>
      </p:pic>
      <p:pic>
        <p:nvPicPr>
          <p:cNvPr id="8" name="Content Placeholder 7" descr="A castle on top of a building&#10;&#10;Description automatically generated">
            <a:extLst>
              <a:ext uri="{FF2B5EF4-FFF2-40B4-BE49-F238E27FC236}">
                <a16:creationId xmlns:a16="http://schemas.microsoft.com/office/drawing/2014/main" xmlns="" id="{E2918213-1947-104F-A5C9-78FB99C8BCE6}"/>
              </a:ext>
            </a:extLst>
          </p:cNvPr>
          <p:cNvPicPr>
            <a:picLocks noGrp="1" noChangeAspect="1"/>
          </p:cNvPicPr>
          <p:nvPr>
            <p:ph idx="1"/>
          </p:nvPr>
        </p:nvPicPr>
        <p:blipFill>
          <a:blip r:embed="rId4"/>
          <a:stretch>
            <a:fillRect/>
          </a:stretch>
        </p:blipFill>
        <p:spPr>
          <a:xfrm>
            <a:off x="4430889" y="1145944"/>
            <a:ext cx="3022518" cy="2266889"/>
          </a:xfrm>
          <a:prstGeom prst="rect">
            <a:avLst/>
          </a:prstGeom>
        </p:spPr>
      </p:pic>
      <p:pic>
        <p:nvPicPr>
          <p:cNvPr id="14" name="Picture 13" descr="&#10;&#10;">
            <a:extLst>
              <a:ext uri="{FF2B5EF4-FFF2-40B4-BE49-F238E27FC236}">
                <a16:creationId xmlns:a16="http://schemas.microsoft.com/office/drawing/2014/main" xmlns="" id="{FFDC9A58-78DB-DE4D-A14B-B71465137CAE}"/>
              </a:ext>
            </a:extLst>
          </p:cNvPr>
          <p:cNvPicPr>
            <a:picLocks noChangeAspect="1"/>
          </p:cNvPicPr>
          <p:nvPr/>
        </p:nvPicPr>
        <p:blipFill>
          <a:blip r:embed="rId5"/>
          <a:stretch>
            <a:fillRect/>
          </a:stretch>
        </p:blipFill>
        <p:spPr>
          <a:xfrm>
            <a:off x="1127435" y="3571807"/>
            <a:ext cx="3022520" cy="2266890"/>
          </a:xfrm>
          <a:prstGeom prst="rect">
            <a:avLst/>
          </a:prstGeom>
        </p:spPr>
      </p:pic>
      <p:pic>
        <p:nvPicPr>
          <p:cNvPr id="10" name="Picture 9" descr="A car parked on a city street&#10;&#10;Description automatically generated">
            <a:extLst>
              <a:ext uri="{FF2B5EF4-FFF2-40B4-BE49-F238E27FC236}">
                <a16:creationId xmlns:a16="http://schemas.microsoft.com/office/drawing/2014/main" xmlns="" id="{B68B1A50-E93E-F945-B245-9A1281AA6939}"/>
              </a:ext>
            </a:extLst>
          </p:cNvPr>
          <p:cNvPicPr>
            <a:picLocks noChangeAspect="1"/>
          </p:cNvPicPr>
          <p:nvPr/>
        </p:nvPicPr>
        <p:blipFill>
          <a:blip r:embed="rId6"/>
          <a:stretch>
            <a:fillRect/>
          </a:stretch>
        </p:blipFill>
        <p:spPr>
          <a:xfrm>
            <a:off x="4331353" y="3858285"/>
            <a:ext cx="3221590" cy="1693932"/>
          </a:xfrm>
          <a:prstGeom prst="rect">
            <a:avLst/>
          </a:prstGeom>
        </p:spPr>
      </p:pic>
    </p:spTree>
    <p:extLst>
      <p:ext uri="{BB962C8B-B14F-4D97-AF65-F5344CB8AC3E}">
        <p14:creationId xmlns:p14="http://schemas.microsoft.com/office/powerpoint/2010/main" val="4165079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B03EE2-6169-0242-A0B0-15B0B139627C}"/>
              </a:ext>
            </a:extLst>
          </p:cNvPr>
          <p:cNvSpPr>
            <a:spLocks noGrp="1"/>
          </p:cNvSpPr>
          <p:nvPr>
            <p:ph type="title"/>
          </p:nvPr>
        </p:nvSpPr>
        <p:spPr/>
        <p:txBody>
          <a:bodyPr/>
          <a:lstStyle/>
          <a:p>
            <a:pPr algn="ctr"/>
            <a:r>
              <a:rPr lang="en-US" dirty="0"/>
              <a:t>THE REALITY FOR MOST OF US</a:t>
            </a:r>
          </a:p>
        </p:txBody>
      </p:sp>
      <p:pic>
        <p:nvPicPr>
          <p:cNvPr id="5" name="Content Placeholder 4" descr="A house with trees in the background&#10;&#10;Description automatically generated">
            <a:extLst>
              <a:ext uri="{FF2B5EF4-FFF2-40B4-BE49-F238E27FC236}">
                <a16:creationId xmlns:a16="http://schemas.microsoft.com/office/drawing/2014/main" xmlns="" id="{6B9EB250-D02E-7C42-94E9-A6C02AA95E08}"/>
              </a:ext>
            </a:extLst>
          </p:cNvPr>
          <p:cNvPicPr>
            <a:picLocks noGrp="1" noChangeAspect="1"/>
          </p:cNvPicPr>
          <p:nvPr>
            <p:ph idx="1"/>
          </p:nvPr>
        </p:nvPicPr>
        <p:blipFill>
          <a:blip r:embed="rId2"/>
          <a:stretch>
            <a:fillRect/>
          </a:stretch>
        </p:blipFill>
        <p:spPr>
          <a:xfrm>
            <a:off x="4835128" y="2660453"/>
            <a:ext cx="1865252" cy="2619375"/>
          </a:xfrm>
        </p:spPr>
      </p:pic>
      <p:pic>
        <p:nvPicPr>
          <p:cNvPr id="9" name="Picture 8" descr="A blue car&#10;&#10;Description automatically generated">
            <a:extLst>
              <a:ext uri="{FF2B5EF4-FFF2-40B4-BE49-F238E27FC236}">
                <a16:creationId xmlns:a16="http://schemas.microsoft.com/office/drawing/2014/main" xmlns="" id="{DA076B9A-7E6B-7E47-B3A2-962A28A122B9}"/>
              </a:ext>
            </a:extLst>
          </p:cNvPr>
          <p:cNvPicPr>
            <a:picLocks noChangeAspect="1"/>
          </p:cNvPicPr>
          <p:nvPr/>
        </p:nvPicPr>
        <p:blipFill>
          <a:blip r:embed="rId3"/>
          <a:stretch>
            <a:fillRect/>
          </a:stretch>
        </p:blipFill>
        <p:spPr>
          <a:xfrm>
            <a:off x="7216853" y="4135426"/>
            <a:ext cx="3009900" cy="1525786"/>
          </a:xfrm>
          <a:prstGeom prst="rect">
            <a:avLst/>
          </a:prstGeom>
        </p:spPr>
      </p:pic>
      <p:pic>
        <p:nvPicPr>
          <p:cNvPr id="12" name="Picture 11">
            <a:extLst>
              <a:ext uri="{FF2B5EF4-FFF2-40B4-BE49-F238E27FC236}">
                <a16:creationId xmlns:a16="http://schemas.microsoft.com/office/drawing/2014/main" xmlns="" id="{27811FE6-940F-7F4F-AA0E-740A86794B42}"/>
              </a:ext>
            </a:extLst>
          </p:cNvPr>
          <p:cNvPicPr>
            <a:picLocks noChangeAspect="1"/>
          </p:cNvPicPr>
          <p:nvPr/>
        </p:nvPicPr>
        <p:blipFill>
          <a:blip r:embed="rId4"/>
          <a:srcRect/>
          <a:stretch/>
        </p:blipFill>
        <p:spPr>
          <a:xfrm>
            <a:off x="2325750" y="2330376"/>
            <a:ext cx="1219116" cy="1805050"/>
          </a:xfrm>
          <a:prstGeom prst="rect">
            <a:avLst/>
          </a:prstGeom>
        </p:spPr>
      </p:pic>
      <p:pic>
        <p:nvPicPr>
          <p:cNvPr id="4" name="Picture 3" descr="A car parked on the side of a road&#10;&#10;Description automatically generated">
            <a:extLst>
              <a:ext uri="{FF2B5EF4-FFF2-40B4-BE49-F238E27FC236}">
                <a16:creationId xmlns:a16="http://schemas.microsoft.com/office/drawing/2014/main" xmlns="" id="{D55B65D5-CC7E-E54E-8B91-E3664D184F41}"/>
              </a:ext>
            </a:extLst>
          </p:cNvPr>
          <p:cNvPicPr>
            <a:picLocks noChangeAspect="1"/>
          </p:cNvPicPr>
          <p:nvPr/>
        </p:nvPicPr>
        <p:blipFill>
          <a:blip r:embed="rId5"/>
          <a:stretch>
            <a:fillRect/>
          </a:stretch>
        </p:blipFill>
        <p:spPr>
          <a:xfrm>
            <a:off x="7020003" y="1707952"/>
            <a:ext cx="3403600" cy="1905000"/>
          </a:xfrm>
          <a:prstGeom prst="rect">
            <a:avLst/>
          </a:prstGeom>
        </p:spPr>
      </p:pic>
      <p:pic>
        <p:nvPicPr>
          <p:cNvPr id="10" name="Picture 9" descr="A picture containing indoor, wall, sitting, table&#10;&#10;Description automatically generated">
            <a:extLst>
              <a:ext uri="{FF2B5EF4-FFF2-40B4-BE49-F238E27FC236}">
                <a16:creationId xmlns:a16="http://schemas.microsoft.com/office/drawing/2014/main" xmlns="" id="{3ED4D564-FCB6-5142-BD83-DEFAD0299629}"/>
              </a:ext>
            </a:extLst>
          </p:cNvPr>
          <p:cNvPicPr>
            <a:picLocks noChangeAspect="1"/>
          </p:cNvPicPr>
          <p:nvPr/>
        </p:nvPicPr>
        <p:blipFill>
          <a:blip r:embed="rId6"/>
          <a:stretch>
            <a:fillRect/>
          </a:stretch>
        </p:blipFill>
        <p:spPr>
          <a:xfrm>
            <a:off x="1442622" y="4459266"/>
            <a:ext cx="2747375" cy="2219890"/>
          </a:xfrm>
          <a:prstGeom prst="rect">
            <a:avLst/>
          </a:prstGeom>
        </p:spPr>
      </p:pic>
    </p:spTree>
    <p:extLst>
      <p:ext uri="{BB962C8B-B14F-4D97-AF65-F5344CB8AC3E}">
        <p14:creationId xmlns:p14="http://schemas.microsoft.com/office/powerpoint/2010/main" val="4205299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08EFC6-96E9-1A44-A819-D78627EABA4E}"/>
              </a:ext>
            </a:extLst>
          </p:cNvPr>
          <p:cNvSpPr>
            <a:spLocks noGrp="1"/>
          </p:cNvSpPr>
          <p:nvPr>
            <p:ph type="title"/>
          </p:nvPr>
        </p:nvSpPr>
        <p:spPr/>
        <p:txBody>
          <a:bodyPr>
            <a:normAutofit/>
          </a:bodyPr>
          <a:lstStyle/>
          <a:p>
            <a:pPr>
              <a:lnSpc>
                <a:spcPct val="90000"/>
              </a:lnSpc>
            </a:pPr>
            <a:r>
              <a:rPr lang="en-US" sz="2500">
                <a:solidFill>
                  <a:srgbClr val="EBEBEB"/>
                </a:solidFill>
              </a:rPr>
              <a:t>So what is an Estate Plan and what should it include</a:t>
            </a:r>
          </a:p>
        </p:txBody>
      </p:sp>
      <p:graphicFrame>
        <p:nvGraphicFramePr>
          <p:cNvPr id="5" name="Content Placeholder 2">
            <a:extLst>
              <a:ext uri="{FF2B5EF4-FFF2-40B4-BE49-F238E27FC236}">
                <a16:creationId xmlns:a16="http://schemas.microsoft.com/office/drawing/2014/main" xmlns="" id="{BF7B54DF-1D3F-40DD-9D3E-A745B511089D}"/>
              </a:ext>
            </a:extLst>
          </p:cNvPr>
          <p:cNvGraphicFramePr>
            <a:graphicFrameLocks noGrp="1"/>
          </p:cNvGraphicFramePr>
          <p:nvPr>
            <p:ph idx="1"/>
            <p:extLst>
              <p:ext uri="{D42A27DB-BD31-4B8C-83A1-F6EECF244321}">
                <p14:modId xmlns:p14="http://schemas.microsoft.com/office/powerpoint/2010/main" val="2114993306"/>
              </p:ext>
            </p:extLst>
          </p:nvPr>
        </p:nvGraphicFramePr>
        <p:xfrm>
          <a:off x="1286934" y="2925232"/>
          <a:ext cx="9625383" cy="3086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1402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C314C310-850D-4491-AA52-C75BEA68B6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D4EC3799-3F52-48CE-85CC-83AED368EB4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xmlns="" id="{F3FC2939-BF10-4CBC-904B-74A17D4B9C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xmlns="" id="{266B6D5D-11B6-40A6-9CEF-F0B0D104C5C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xmlns="" id="{44C9D518-99EA-1B41-8A9F-EA8164B7E9B3}"/>
              </a:ext>
            </a:extLst>
          </p:cNvPr>
          <p:cNvSpPr>
            <a:spLocks noGrp="1"/>
          </p:cNvSpPr>
          <p:nvPr>
            <p:ph type="title"/>
          </p:nvPr>
        </p:nvSpPr>
        <p:spPr>
          <a:xfrm>
            <a:off x="836247" y="1085549"/>
            <a:ext cx="3430947" cy="4686903"/>
          </a:xfrm>
        </p:spPr>
        <p:txBody>
          <a:bodyPr anchor="ctr">
            <a:normAutofit/>
          </a:bodyPr>
          <a:lstStyle/>
          <a:p>
            <a:pPr algn="r"/>
            <a:r>
              <a:rPr lang="en-US">
                <a:solidFill>
                  <a:schemeClr val="tx1"/>
                </a:solidFill>
              </a:rPr>
              <a:t>At Evergreen Elder Law we go the extra mile….</a:t>
            </a:r>
          </a:p>
        </p:txBody>
      </p:sp>
      <p:cxnSp>
        <p:nvCxnSpPr>
          <p:cNvPr id="14" name="Straight Connector 13">
            <a:extLst>
              <a:ext uri="{FF2B5EF4-FFF2-40B4-BE49-F238E27FC236}">
                <a16:creationId xmlns:a16="http://schemas.microsoft.com/office/drawing/2014/main" xmlns="" id="{789E20C7-BB50-4317-93C7-90C8ED80B2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7769778D-F09C-AA41-93EE-75A353ECF01F}"/>
              </a:ext>
            </a:extLst>
          </p:cNvPr>
          <p:cNvSpPr>
            <a:spLocks noGrp="1"/>
          </p:cNvSpPr>
          <p:nvPr>
            <p:ph idx="1"/>
          </p:nvPr>
        </p:nvSpPr>
        <p:spPr>
          <a:xfrm>
            <a:off x="5041399" y="1085549"/>
            <a:ext cx="5579707" cy="4686903"/>
          </a:xfrm>
        </p:spPr>
        <p:txBody>
          <a:bodyPr anchor="ctr">
            <a:normAutofit/>
          </a:bodyPr>
          <a:lstStyle/>
          <a:p>
            <a:r>
              <a:rPr lang="en-US">
                <a:solidFill>
                  <a:schemeClr val="tx1"/>
                </a:solidFill>
              </a:rPr>
              <a:t>Special Needs Pop up Trust</a:t>
            </a:r>
          </a:p>
          <a:p>
            <a:r>
              <a:rPr lang="en-US">
                <a:solidFill>
                  <a:schemeClr val="tx1"/>
                </a:solidFill>
              </a:rPr>
              <a:t>Community property agreement</a:t>
            </a:r>
          </a:p>
          <a:p>
            <a:r>
              <a:rPr lang="en-US">
                <a:solidFill>
                  <a:schemeClr val="tx1"/>
                </a:solidFill>
              </a:rPr>
              <a:t>HIPPA Authorization</a:t>
            </a:r>
          </a:p>
          <a:p>
            <a:r>
              <a:rPr lang="en-US">
                <a:solidFill>
                  <a:schemeClr val="tx1"/>
                </a:solidFill>
              </a:rPr>
              <a:t>Attorney Authorization</a:t>
            </a:r>
          </a:p>
          <a:p>
            <a:r>
              <a:rPr lang="en-US">
                <a:solidFill>
                  <a:schemeClr val="tx1"/>
                </a:solidFill>
              </a:rPr>
              <a:t>Healthcare Directive/Living will</a:t>
            </a:r>
          </a:p>
          <a:p>
            <a:r>
              <a:rPr lang="en-US">
                <a:solidFill>
                  <a:schemeClr val="tx1"/>
                </a:solidFill>
              </a:rPr>
              <a:t>Anatomical Gift Form</a:t>
            </a:r>
          </a:p>
          <a:p>
            <a:r>
              <a:rPr lang="en-US">
                <a:solidFill>
                  <a:schemeClr val="tx1"/>
                </a:solidFill>
              </a:rPr>
              <a:t>“What to do when a loved one dies” checklist</a:t>
            </a:r>
          </a:p>
          <a:p>
            <a:r>
              <a:rPr lang="en-US">
                <a:solidFill>
                  <a:schemeClr val="tx1"/>
                </a:solidFill>
              </a:rPr>
              <a:t>A binder to keep all your family information, and financial information such as accounts and passwords.</a:t>
            </a:r>
          </a:p>
          <a:p>
            <a:endParaRPr lang="en-US">
              <a:solidFill>
                <a:schemeClr val="tx1"/>
              </a:solidFill>
            </a:endParaRPr>
          </a:p>
        </p:txBody>
      </p:sp>
      <p:sp>
        <p:nvSpPr>
          <p:cNvPr id="16" name="Footer Placeholder 4">
            <a:extLst>
              <a:ext uri="{FF2B5EF4-FFF2-40B4-BE49-F238E27FC236}">
                <a16:creationId xmlns:a16="http://schemas.microsoft.com/office/drawing/2014/main" xmlns="" id="{0308D749-5984-4BB8-A788-A85D24304A0A}"/>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18" name="Date Placeholder 3">
            <a:extLst>
              <a:ext uri="{FF2B5EF4-FFF2-40B4-BE49-F238E27FC236}">
                <a16:creationId xmlns:a16="http://schemas.microsoft.com/office/drawing/2014/main" xmlns="" id="{95B8172D-A4C8-41B4-8991-78BBEC4039D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229319894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ED4794-3AA9-6F45-B3C3-59DABE93A4E6}"/>
              </a:ext>
            </a:extLst>
          </p:cNvPr>
          <p:cNvSpPr>
            <a:spLocks noGrp="1"/>
          </p:cNvSpPr>
          <p:nvPr>
            <p:ph type="title"/>
          </p:nvPr>
        </p:nvSpPr>
        <p:spPr/>
        <p:txBody>
          <a:bodyPr/>
          <a:lstStyle/>
          <a:p>
            <a:r>
              <a:rPr lang="en-US" dirty="0"/>
              <a:t>At Evergreen Elder Law, we also….</a:t>
            </a:r>
          </a:p>
        </p:txBody>
      </p:sp>
      <p:sp>
        <p:nvSpPr>
          <p:cNvPr id="3" name="Content Placeholder 2">
            <a:extLst>
              <a:ext uri="{FF2B5EF4-FFF2-40B4-BE49-F238E27FC236}">
                <a16:creationId xmlns:a16="http://schemas.microsoft.com/office/drawing/2014/main" xmlns="" id="{4DD6EF67-DBA4-224B-8649-43DA957F3CDC}"/>
              </a:ext>
            </a:extLst>
          </p:cNvPr>
          <p:cNvSpPr>
            <a:spLocks noGrp="1"/>
          </p:cNvSpPr>
          <p:nvPr>
            <p:ph idx="1"/>
          </p:nvPr>
        </p:nvSpPr>
        <p:spPr>
          <a:xfrm>
            <a:off x="2006467" y="2535272"/>
            <a:ext cx="7055380" cy="3035030"/>
          </a:xfrm>
        </p:spPr>
        <p:txBody>
          <a:bodyPr/>
          <a:lstStyle/>
          <a:p>
            <a:endParaRPr lang="en-US" dirty="0"/>
          </a:p>
        </p:txBody>
      </p:sp>
      <p:graphicFrame>
        <p:nvGraphicFramePr>
          <p:cNvPr id="4" name="Content Placeholder 2">
            <a:extLst>
              <a:ext uri="{FF2B5EF4-FFF2-40B4-BE49-F238E27FC236}">
                <a16:creationId xmlns:a16="http://schemas.microsoft.com/office/drawing/2014/main" xmlns="" id="{30D431FF-40BB-0840-8436-DADDCD76310E}"/>
              </a:ext>
            </a:extLst>
          </p:cNvPr>
          <p:cNvGraphicFramePr>
            <a:graphicFrameLocks/>
          </p:cNvGraphicFramePr>
          <p:nvPr/>
        </p:nvGraphicFramePr>
        <p:xfrm>
          <a:off x="2008583" y="2535271"/>
          <a:ext cx="7053264" cy="3035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4554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ndoor&#10;&#10;Description automatically generated">
            <a:extLst>
              <a:ext uri="{FF2B5EF4-FFF2-40B4-BE49-F238E27FC236}">
                <a16:creationId xmlns:a16="http://schemas.microsoft.com/office/drawing/2014/main" xmlns="" id="{567A2E7D-1087-4641-919E-034E685FE9E4}"/>
              </a:ext>
            </a:extLst>
          </p:cNvPr>
          <p:cNvPicPr>
            <a:picLocks noGrp="1" noChangeAspect="1"/>
          </p:cNvPicPr>
          <p:nvPr>
            <p:ph idx="1"/>
          </p:nvPr>
        </p:nvPicPr>
        <p:blipFill>
          <a:blip r:embed="rId2"/>
          <a:stretch>
            <a:fillRect/>
          </a:stretch>
        </p:blipFill>
        <p:spPr>
          <a:xfrm>
            <a:off x="6092937" y="2655445"/>
            <a:ext cx="4088720" cy="3447691"/>
          </a:xfrm>
          <a:prstGeom prst="rect">
            <a:avLst/>
          </a:prstGeom>
          <a:effectLst/>
        </p:spPr>
      </p:pic>
      <p:sp>
        <p:nvSpPr>
          <p:cNvPr id="4" name="Text Placeholder 3">
            <a:extLst>
              <a:ext uri="{FF2B5EF4-FFF2-40B4-BE49-F238E27FC236}">
                <a16:creationId xmlns:a16="http://schemas.microsoft.com/office/drawing/2014/main" xmlns="" id="{298787F9-76A9-3240-8B35-AF28CFCBB8D0}"/>
              </a:ext>
            </a:extLst>
          </p:cNvPr>
          <p:cNvSpPr>
            <a:spLocks noGrp="1"/>
          </p:cNvSpPr>
          <p:nvPr>
            <p:ph type="body" sz="half" idx="2"/>
          </p:nvPr>
        </p:nvSpPr>
        <p:spPr>
          <a:xfrm>
            <a:off x="996090" y="2147450"/>
            <a:ext cx="3841954" cy="3658689"/>
          </a:xfrm>
        </p:spPr>
        <p:txBody>
          <a:bodyPr vert="horz" lIns="91440" tIns="45720" rIns="91440" bIns="45720" rtlCol="0">
            <a:normAutofit/>
          </a:bodyPr>
          <a:lstStyle/>
          <a:p>
            <a:r>
              <a:rPr lang="en-US" sz="2400" dirty="0">
                <a:solidFill>
                  <a:schemeClr val="bg1"/>
                </a:solidFill>
              </a:rPr>
              <a:t>We want to help you:</a:t>
            </a:r>
          </a:p>
          <a:p>
            <a:pPr marL="285750" indent="-285750">
              <a:buFont typeface="Arial" panose="020B0604020202020204" pitchFamily="34" charset="0"/>
              <a:buChar char="•"/>
            </a:pPr>
            <a:r>
              <a:rPr lang="en-US" sz="2400" dirty="0">
                <a:solidFill>
                  <a:schemeClr val="bg1"/>
                </a:solidFill>
              </a:rPr>
              <a:t>Understand your options</a:t>
            </a:r>
          </a:p>
          <a:p>
            <a:pPr marL="285750" indent="-285750">
              <a:buFont typeface="Arial" panose="020B0604020202020204" pitchFamily="34" charset="0"/>
              <a:buChar char="•"/>
            </a:pPr>
            <a:r>
              <a:rPr lang="en-US" sz="2400" dirty="0">
                <a:solidFill>
                  <a:schemeClr val="bg1"/>
                </a:solidFill>
              </a:rPr>
              <a:t>Protect your assets</a:t>
            </a:r>
          </a:p>
          <a:p>
            <a:pPr marL="285750" indent="-285750">
              <a:buFont typeface="Arial" panose="020B0604020202020204" pitchFamily="34" charset="0"/>
              <a:buChar char="•"/>
            </a:pPr>
            <a:r>
              <a:rPr lang="en-US" sz="2400" dirty="0">
                <a:solidFill>
                  <a:schemeClr val="bg1"/>
                </a:solidFill>
              </a:rPr>
              <a:t>Make a plan for the unforeseeable</a:t>
            </a:r>
          </a:p>
          <a:p>
            <a:pPr marL="285750" indent="-285750">
              <a:buFont typeface="Arial" panose="020B0604020202020204" pitchFamily="34" charset="0"/>
              <a:buChar char="•"/>
            </a:pPr>
            <a:r>
              <a:rPr lang="en-US" sz="2400" dirty="0">
                <a:solidFill>
                  <a:schemeClr val="bg1"/>
                </a:solidFill>
              </a:rPr>
              <a:t>Have peace of mind</a:t>
            </a:r>
          </a:p>
          <a:p>
            <a:pPr marL="285750" indent="-285750">
              <a:buFont typeface="Arial" panose="020B0604020202020204" pitchFamily="34" charset="0"/>
              <a:buChar char="•"/>
            </a:pPr>
            <a:endParaRPr lang="en-US" dirty="0">
              <a:solidFill>
                <a:schemeClr val="bg1"/>
              </a:solidFill>
            </a:endParaRPr>
          </a:p>
        </p:txBody>
      </p:sp>
      <p:pic>
        <p:nvPicPr>
          <p:cNvPr id="10" name="Picture 9">
            <a:extLst>
              <a:ext uri="{FF2B5EF4-FFF2-40B4-BE49-F238E27FC236}">
                <a16:creationId xmlns:a16="http://schemas.microsoft.com/office/drawing/2014/main" xmlns="" id="{ED81F939-022E-B848-95F2-8F362E9F2A87}"/>
              </a:ext>
            </a:extLst>
          </p:cNvPr>
          <p:cNvPicPr>
            <a:picLocks noChangeAspect="1"/>
          </p:cNvPicPr>
          <p:nvPr/>
        </p:nvPicPr>
        <p:blipFill>
          <a:blip r:embed="rId3"/>
          <a:stretch>
            <a:fillRect/>
          </a:stretch>
        </p:blipFill>
        <p:spPr>
          <a:xfrm>
            <a:off x="3931675" y="177313"/>
            <a:ext cx="3771900" cy="1278107"/>
          </a:xfrm>
          <a:prstGeom prst="rect">
            <a:avLst/>
          </a:prstGeom>
        </p:spPr>
      </p:pic>
    </p:spTree>
    <p:extLst>
      <p:ext uri="{BB962C8B-B14F-4D97-AF65-F5344CB8AC3E}">
        <p14:creationId xmlns:p14="http://schemas.microsoft.com/office/powerpoint/2010/main" val="24466295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1118</Words>
  <Application>Microsoft Office PowerPoint</Application>
  <PresentationFormat>Widescreen</PresentationFormat>
  <Paragraphs>152</Paragraphs>
  <Slides>25</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Century Gothic</vt:lpstr>
      <vt:lpstr>Wingdings 3</vt:lpstr>
      <vt:lpstr>Ion Boardroom</vt:lpstr>
      <vt:lpstr>Knowing what’s at stake-–Estate Planning and LTC Planning (VA Aid and Attendance )</vt:lpstr>
      <vt:lpstr>Evergreen Elder Law Who Are We</vt:lpstr>
      <vt:lpstr>Knowing your options is half the battle</vt:lpstr>
      <vt:lpstr>What constitutes as an Estate??</vt:lpstr>
      <vt:lpstr>THE REALITY FOR MOST OF US</vt:lpstr>
      <vt:lpstr>So what is an Estate Plan and what should it include</vt:lpstr>
      <vt:lpstr>At Evergreen Elder Law we go the extra mile….</vt:lpstr>
      <vt:lpstr>At Evergreen Elder Law, we also….</vt:lpstr>
      <vt:lpstr>PowerPoint Presentation</vt:lpstr>
      <vt:lpstr>And Here are The Facts…</vt:lpstr>
      <vt:lpstr>WHAT IS LONG TERM CARE</vt:lpstr>
      <vt:lpstr>Long Term Care can be provided</vt:lpstr>
      <vt:lpstr>Costs</vt:lpstr>
      <vt:lpstr>How do people pay for the care they need?</vt:lpstr>
      <vt:lpstr>What is the VA  Aid &amp; Attendance Benefit?</vt:lpstr>
      <vt:lpstr>VA Pension</vt:lpstr>
      <vt:lpstr>Rules To Qualify</vt:lpstr>
      <vt:lpstr>Periods of Conflict are as follows:</vt:lpstr>
      <vt:lpstr>What Qualifies As Medical Needs?</vt:lpstr>
      <vt:lpstr>Who can make a medical needs determination?</vt:lpstr>
      <vt:lpstr>Asset-Income Qualification</vt:lpstr>
      <vt:lpstr>Preplanning/Asset Preservation</vt:lpstr>
      <vt:lpstr>Why Do I Need An Elder Law Attorney?</vt:lpstr>
      <vt:lpstr>Don’t Wait</vt:lpstr>
      <vt:lpstr>Thank You for your service, and thank you for joining us.  We know what’s at stake.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Knowing what’s at stake-–Estate Planning and LTC Planning (VA Aid and Attendance )</dc:title>
  <dc:creator>Heidi Boehl</dc:creator>
  <cp:lastModifiedBy>Rhault, Melissa (DVA)</cp:lastModifiedBy>
  <cp:revision>1</cp:revision>
  <dcterms:created xsi:type="dcterms:W3CDTF">2019-07-03T23:17:24Z</dcterms:created>
  <dcterms:modified xsi:type="dcterms:W3CDTF">2019-07-04T14:11:45Z</dcterms:modified>
</cp:coreProperties>
</file>