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5" r:id="rId6"/>
  </p:sldMasterIdLst>
  <p:notesMasterIdLst>
    <p:notesMasterId r:id="rId42"/>
  </p:notesMasterIdLst>
  <p:sldIdLst>
    <p:sldId id="256" r:id="rId7"/>
    <p:sldId id="269" r:id="rId8"/>
    <p:sldId id="293" r:id="rId9"/>
    <p:sldId id="261" r:id="rId10"/>
    <p:sldId id="282" r:id="rId11"/>
    <p:sldId id="283" r:id="rId12"/>
    <p:sldId id="284" r:id="rId13"/>
    <p:sldId id="285" r:id="rId14"/>
    <p:sldId id="286" r:id="rId15"/>
    <p:sldId id="287" r:id="rId16"/>
    <p:sldId id="288" r:id="rId17"/>
    <p:sldId id="289" r:id="rId18"/>
    <p:sldId id="290" r:id="rId19"/>
    <p:sldId id="291" r:id="rId20"/>
    <p:sldId id="292" r:id="rId21"/>
    <p:sldId id="262" r:id="rId22"/>
    <p:sldId id="263" r:id="rId23"/>
    <p:sldId id="270" r:id="rId24"/>
    <p:sldId id="264" r:id="rId25"/>
    <p:sldId id="265" r:id="rId26"/>
    <p:sldId id="294" r:id="rId27"/>
    <p:sldId id="295" r:id="rId28"/>
    <p:sldId id="296" r:id="rId29"/>
    <p:sldId id="281" r:id="rId30"/>
    <p:sldId id="271" r:id="rId31"/>
    <p:sldId id="272" r:id="rId32"/>
    <p:sldId id="273" r:id="rId33"/>
    <p:sldId id="274" r:id="rId34"/>
    <p:sldId id="275" r:id="rId35"/>
    <p:sldId id="276" r:id="rId36"/>
    <p:sldId id="277" r:id="rId37"/>
    <p:sldId id="278" r:id="rId38"/>
    <p:sldId id="280" r:id="rId39"/>
    <p:sldId id="257" r:id="rId40"/>
    <p:sldId id="267" r:id="rId41"/>
  </p:sldIdLst>
  <p:sldSz cx="14630400" cy="8229600"/>
  <p:notesSz cx="7010400" cy="9296400"/>
  <p:custDataLst>
    <p:tags r:id="rId43"/>
  </p:custDataLst>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1567" autoAdjust="0"/>
  </p:normalViewPr>
  <p:slideViewPr>
    <p:cSldViewPr snapToGrid="0" snapToObjects="1">
      <p:cViewPr varScale="1">
        <p:scale>
          <a:sx n="37" d="100"/>
          <a:sy n="37" d="100"/>
        </p:scale>
        <p:origin x="1626" y="24"/>
      </p:cViewPr>
      <p:guideLst>
        <p:guide orient="horz" pos="2592"/>
        <p:guide pos="4608"/>
      </p:guideLst>
    </p:cSldViewPr>
  </p:slideViewPr>
  <p:outlineViewPr>
    <p:cViewPr>
      <p:scale>
        <a:sx n="33" d="100"/>
        <a:sy n="33" d="100"/>
      </p:scale>
      <p:origin x="0" y="0"/>
    </p:cViewPr>
  </p:outlineViewPr>
  <p:notesTextViewPr>
    <p:cViewPr>
      <p:scale>
        <a:sx n="100" d="100"/>
        <a:sy n="100" d="100"/>
      </p:scale>
      <p:origin x="0" y="-16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A6CA71-586C-4A73-8E21-C8C66BF197D4}" type="datetimeFigureOut">
              <a:rPr lang="en-US" smtClean="0"/>
              <a:t>7/3/2019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D120CD-E62D-4D31-A17C-3580675A32A4}" type="slidenum">
              <a:rPr lang="en-US" smtClean="0"/>
              <a:t>‹#›</a:t>
            </a:fld>
            <a:endParaRPr lang="en-US"/>
          </a:p>
        </p:txBody>
      </p:sp>
    </p:spTree>
    <p:extLst>
      <p:ext uri="{BB962C8B-B14F-4D97-AF65-F5344CB8AC3E}">
        <p14:creationId xmlns:p14="http://schemas.microsoft.com/office/powerpoint/2010/main" val="3994106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75000"/>
                    <a:lumOff val="25000"/>
                  </a:schemeClr>
                </a:solidFill>
              </a:rPr>
              <a:t>Herminia Esqueda</a:t>
            </a:r>
          </a:p>
          <a:p>
            <a:r>
              <a:rPr lang="en-US" dirty="0">
                <a:solidFill>
                  <a:schemeClr val="tx1">
                    <a:lumMod val="75000"/>
                    <a:lumOff val="25000"/>
                  </a:schemeClr>
                </a:solidFill>
              </a:rPr>
              <a:t>5 min</a:t>
            </a:r>
          </a:p>
          <a:p>
            <a:r>
              <a:rPr lang="en-US" dirty="0">
                <a:solidFill>
                  <a:schemeClr val="tx1">
                    <a:lumMod val="75000"/>
                    <a:lumOff val="25000"/>
                  </a:schemeClr>
                </a:solidFill>
              </a:rPr>
              <a:t>Welcome to “Introduction to EDI”</a:t>
            </a:r>
          </a:p>
          <a:p>
            <a:endParaRPr lang="en-US" dirty="0">
              <a:solidFill>
                <a:schemeClr val="tx1">
                  <a:lumMod val="75000"/>
                  <a:lumOff val="25000"/>
                </a:schemeClr>
              </a:solidFill>
            </a:endParaRPr>
          </a:p>
          <a:p>
            <a:r>
              <a:rPr lang="en-US" dirty="0">
                <a:solidFill>
                  <a:schemeClr val="tx1">
                    <a:lumMod val="75000"/>
                    <a:lumOff val="25000"/>
                  </a:schemeClr>
                </a:solidFill>
              </a:rPr>
              <a:t>Equity, Diversity, Inclusion, social justice, unconscious bias, implicit bias, explicit bias, privilege, ethnicity, racism, LGBTQ, gender identity. All that terminology!  It can be overwhelming. It can be uncomfortable. So uncomfortable that it’s tempting to just ignore there’s an issue and maybe it will just go away. But it’s not going away. We just ask that you “Do the best you can until you know better. Then when you know better, do better”. </a:t>
            </a:r>
          </a:p>
          <a:p>
            <a:endParaRPr lang="en-US" dirty="0">
              <a:solidFill>
                <a:schemeClr val="tx1">
                  <a:lumMod val="75000"/>
                  <a:lumOff val="25000"/>
                </a:schemeClr>
              </a:solidFill>
            </a:endParaRPr>
          </a:p>
          <a:p>
            <a:pPr defTabSz="465887">
              <a:defRPr/>
            </a:pPr>
            <a:r>
              <a:rPr lang="en-US" dirty="0">
                <a:solidFill>
                  <a:schemeClr val="tx1">
                    <a:lumMod val="75000"/>
                    <a:lumOff val="25000"/>
                  </a:schemeClr>
                </a:solidFill>
              </a:rPr>
              <a:t>We don’t promise that you will be fluent in the EDI language today but we hope that you will take enough away that you begin to view things thru an EDI </a:t>
            </a:r>
            <a:r>
              <a:rPr lang="en-US" dirty="0" err="1">
                <a:solidFill>
                  <a:schemeClr val="tx1">
                    <a:lumMod val="75000"/>
                    <a:lumOff val="25000"/>
                  </a:schemeClr>
                </a:solidFill>
              </a:rPr>
              <a:t>lense</a:t>
            </a:r>
            <a:r>
              <a:rPr lang="en-US" dirty="0">
                <a:solidFill>
                  <a:schemeClr val="tx1">
                    <a:lumMod val="75000"/>
                    <a:lumOff val="25000"/>
                  </a:schemeClr>
                </a:solidFill>
              </a:rPr>
              <a:t>.   Sometimes we don’t enter those conversations about equity, diversity and inclusion for fear of someone calling you out “I don’t think that means what you think it means” or offending someone, “Do I call you Mexican, Hispanic, Chicana or Latina?”. Even today the terms we will be using may have different meanings to different people, based on their experiences. We’ve tried to capture a list of common EDI terms and we’ve made them available to you as a handout.  Hopefully,  discussing some of those terms today will help you with some self-awareness and self-reflection on how I can do better now that I know better, and make you more comfortable to have those EDI conversations. </a:t>
            </a:r>
            <a:endParaRPr lang="en-US" baseline="0" dirty="0" smtClean="0"/>
          </a:p>
          <a:p>
            <a:endParaRPr lang="en-US" baseline="0" dirty="0" smtClean="0"/>
          </a:p>
          <a:p>
            <a:endParaRPr lang="en-US" baseline="0" dirty="0" smtClean="0"/>
          </a:p>
          <a:p>
            <a:r>
              <a:rPr lang="en-US" baseline="0" dirty="0" smtClean="0"/>
              <a:t>But First some introductions…</a:t>
            </a:r>
          </a:p>
        </p:txBody>
      </p:sp>
      <p:sp>
        <p:nvSpPr>
          <p:cNvPr id="4" name="Slide Number Placeholder 3"/>
          <p:cNvSpPr>
            <a:spLocks noGrp="1"/>
          </p:cNvSpPr>
          <p:nvPr>
            <p:ph type="sldNum" sz="quarter" idx="10"/>
          </p:nvPr>
        </p:nvSpPr>
        <p:spPr/>
        <p:txBody>
          <a:bodyPr/>
          <a:lstStyle/>
          <a:p>
            <a:fld id="{20D120CD-E62D-4D31-A17C-3580675A32A4}" type="slidenum">
              <a:rPr lang="en-US" smtClean="0"/>
              <a:t>1</a:t>
            </a:fld>
            <a:endParaRPr lang="en-US"/>
          </a:p>
        </p:txBody>
      </p:sp>
    </p:spTree>
    <p:extLst>
      <p:ext uri="{BB962C8B-B14F-4D97-AF65-F5344CB8AC3E}">
        <p14:creationId xmlns:p14="http://schemas.microsoft.com/office/powerpoint/2010/main" val="179491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a:t>
            </a:r>
            <a:r>
              <a:rPr lang="en-US" sz="1200" kern="1200" dirty="0" err="1" smtClean="0">
                <a:solidFill>
                  <a:schemeClr val="tx1"/>
                </a:solidFill>
                <a:effectLst/>
                <a:latin typeface="+mn-lt"/>
                <a:ea typeface="+mn-ea"/>
                <a:cs typeface="+mn-cs"/>
              </a:rPr>
              <a:t>cisgendered</a:t>
            </a:r>
            <a:r>
              <a:rPr lang="en-US" sz="1200" kern="1200" dirty="0" smtClean="0">
                <a:solidFill>
                  <a:schemeClr val="tx1"/>
                </a:solidFill>
                <a:effectLst/>
                <a:latin typeface="+mn-lt"/>
                <a:ea typeface="+mn-ea"/>
                <a:cs typeface="+mn-cs"/>
              </a:rPr>
              <a:t>. It is a term for people whose gender identity matches the sex that they were assigned at birth. Transgender people are those who were assigned one sex at birth but align more closely with spectrum different gender identity. Some trans people experience and express gender differently. Many trans people, like my child, identify with many aspects of femininity but not wish to describe themselves as women. Sol chooses to use they/them pronouns.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Sol identifies as Trans feminine, that is their gender expression, and how they choose to express their gender through their appearance and their pronouns are they/them/theirs. It took me a while to understand all of this and I have learned that it is now my own responsibility to advocate for them and educate others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1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is a term used to describe transgender people who were assigned male at birth, but identify with femininity to a greater extent than with masculinity.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5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knew how to do poor and I knew how to do Mexican but I didn’t know much about the , lesbian, bisexual, or queer community or experience. I knew that it was important to find role models for my kid to relate to. This was hard There weren’t kids books or dolls of gay, queer, or trans kids and this was before I am Jazz was on TV. So I set out finding ways for Sol to know that they belonged and there were others like them. I found people that I could lean on and learn from. People I could introduce Sol to or casually mention in stories. “My friend Brian and his husband bought a new puppy.” People I could ask questions or share pictures of Sol and their prom date. I wanted to show Sol that there were others in the community that were just like them leading lives that were full who had partners and took vacations and had cute puppies. That were successful doctors and lawyers and state workers. Because representation matters.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61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told only my closest friends at work about Sol, not because I was embarrassed or wasn’t proud of them but because in conservative Yakima I chose to not invite criticism or critique.  A few years ago after the shooting at the Pulse nightclub in Orlando when I saw pictures of the victims and they all looked like my queer, </a:t>
            </a:r>
            <a:r>
              <a:rPr lang="en-US" sz="1200" kern="1200" dirty="0" err="1" smtClean="0">
                <a:solidFill>
                  <a:schemeClr val="tx1"/>
                </a:solidFill>
                <a:effectLst/>
                <a:latin typeface="+mn-lt"/>
                <a:ea typeface="+mn-ea"/>
                <a:cs typeface="+mn-cs"/>
              </a:rPr>
              <a:t>Latinx</a:t>
            </a:r>
            <a:r>
              <a:rPr lang="en-US" sz="1200" kern="1200" dirty="0" smtClean="0">
                <a:solidFill>
                  <a:schemeClr val="tx1"/>
                </a:solidFill>
                <a:effectLst/>
                <a:latin typeface="+mn-lt"/>
                <a:ea typeface="+mn-ea"/>
                <a:cs typeface="+mn-cs"/>
              </a:rPr>
              <a:t> child; I decided that it was past time for me to remain silent. I could choose to not talk about it but Sol and others like them didn’t have that choice.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4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why is a straight, cis gendered white woman up here talking about diversity? Because I relied on Brian and Sol to teach me about the LGBTQ community and terms. But I don’t want Sol to continue having to do that emotional labor. I can use my privilege to start the dialogue about EDI so we can learn more and do better.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710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55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5 - 10 min - Herminia </a:t>
            </a:r>
            <a:r>
              <a:rPr lang="en-US" dirty="0" smtClean="0"/>
              <a:t>(don’t forget candy)</a:t>
            </a:r>
            <a:endParaRPr lang="en-US" dirty="0"/>
          </a:p>
          <a:p>
            <a:pPr>
              <a:buFont typeface="Arial" panose="020B0604020202020204" pitchFamily="34" charset="0"/>
              <a:buNone/>
            </a:pPr>
            <a:endParaRPr lang="en-US" dirty="0"/>
          </a:p>
          <a:p>
            <a:pPr>
              <a:buFont typeface="Arial" panose="020B0604020202020204" pitchFamily="34" charset="0"/>
              <a:buNone/>
            </a:pPr>
            <a:r>
              <a:rPr lang="en-US" dirty="0"/>
              <a:t>We’re going to talk about </a:t>
            </a:r>
          </a:p>
          <a:p>
            <a:pPr>
              <a:buFont typeface="Arial" panose="020B0604020202020204" pitchFamily="34" charset="0"/>
              <a:buNone/>
            </a:pPr>
            <a:endParaRPr lang="en-US" dirty="0"/>
          </a:p>
          <a:p>
            <a:pPr>
              <a:buFont typeface="Arial" panose="020B0604020202020204" pitchFamily="34" charset="0"/>
              <a:buNone/>
            </a:pPr>
            <a:r>
              <a:rPr lang="en-US" dirty="0"/>
              <a:t>“As part of our commute trip reduction program, I get to be Oprah today and I am giving away bicycles. “You get a bike” and “you get a bike” and “you get a bike. You all get a bike. Outside we have 100 Diamondback 14 speed 26 inch Men’s road bikes. “ Not really. Sorry. But this is an example of equality. </a:t>
            </a:r>
          </a:p>
          <a:p>
            <a:pPr>
              <a:buFont typeface="Arial" panose="020B0604020202020204" pitchFamily="34" charset="0"/>
              <a:buChar char="•"/>
            </a:pPr>
            <a:endParaRPr lang="en-US" b="1" dirty="0"/>
          </a:p>
          <a:p>
            <a:pPr>
              <a:buFont typeface="Arial" panose="020B0604020202020204" pitchFamily="34" charset="0"/>
              <a:buNone/>
            </a:pPr>
            <a:endParaRPr lang="en-US" b="1" dirty="0"/>
          </a:p>
          <a:p>
            <a:pPr>
              <a:buFont typeface="Arial" panose="020B0604020202020204" pitchFamily="34" charset="0"/>
              <a:buNone/>
            </a:pPr>
            <a:r>
              <a:rPr lang="en-US" b="1" dirty="0"/>
              <a:t>5 – 10 </a:t>
            </a:r>
          </a:p>
          <a:p>
            <a:pPr>
              <a:buFont typeface="Arial" panose="020B0604020202020204" pitchFamily="34" charset="0"/>
              <a:buNone/>
            </a:pPr>
            <a:endParaRPr lang="en-US" b="1" dirty="0"/>
          </a:p>
          <a:p>
            <a:pPr>
              <a:buFont typeface="Arial" panose="020B0604020202020204" pitchFamily="34" charset="0"/>
              <a:buNone/>
            </a:pPr>
            <a:r>
              <a:rPr lang="en-US" b="1" dirty="0"/>
              <a:t>Equality is </a:t>
            </a:r>
            <a:r>
              <a:rPr lang="en-US" dirty="0"/>
              <a:t>Sameness-Everybody gets exactly the same thing regardless of need.</a:t>
            </a:r>
          </a:p>
          <a:p>
            <a:pPr>
              <a:buFont typeface="Arial" panose="020B0604020202020204" pitchFamily="34" charset="0"/>
              <a:buNone/>
            </a:pPr>
            <a:endParaRPr lang="en-US" dirty="0"/>
          </a:p>
          <a:p>
            <a:pPr>
              <a:buFont typeface="Arial" panose="020B0604020202020204" pitchFamily="34" charset="0"/>
              <a:buNone/>
            </a:pPr>
            <a:r>
              <a:rPr lang="en-US" dirty="0"/>
              <a:t>That bicycle might make life better for my friends and neighbors. I shouldn’t have any hard feelings. They did offer me the bike too and it was free. I guess I can give it to someone and make their life better. I can’t complain because I was treated the same. If I complain some people might even say, “Why are you complaining? Everybody got the same thing.” We may have even said it ourselves, “ If I made it with the same resources you had, then why can’t you make it, just pick yourself up from your bootstraps” That’s equality. </a:t>
            </a:r>
          </a:p>
          <a:p>
            <a:pPr>
              <a:buFont typeface="Arial" panose="020B0604020202020204" pitchFamily="34" charset="0"/>
              <a:buNone/>
            </a:pPr>
            <a:endParaRPr lang="en-US" dirty="0"/>
          </a:p>
          <a:p>
            <a:pPr>
              <a:buFont typeface="Arial" panose="020B0604020202020204" pitchFamily="34" charset="0"/>
              <a:buNone/>
            </a:pPr>
            <a:r>
              <a:rPr lang="en-US" dirty="0"/>
              <a:t>Now, what if I told you there are men’s and women’s, and children’s bikes and beach cruisers, and mountain bikes, and three wheel cruisers and  stabilizer wheel kits and tricycles and you get to pick the best one that works for you. Now that’s equity. Everyone gets the one that best fits their needs.  Better yet, what if you could custom order your bike?  Now everyone has the same opportunity to ride a bike to work.  What if you don’t know how to ride a bike, or have no place to store it, or live on a busy freeway? Maybe carpooling, or a bus or train pass would benefit you more. </a:t>
            </a:r>
          </a:p>
          <a:p>
            <a:pPr>
              <a:buFont typeface="Arial" panose="020B0604020202020204" pitchFamily="34" charset="0"/>
              <a:buNone/>
            </a:pPr>
            <a:endParaRPr lang="en-US" dirty="0"/>
          </a:p>
          <a:p>
            <a:pPr>
              <a:buFont typeface="Arial" panose="020B0604020202020204" pitchFamily="34" charset="0"/>
              <a:buNone/>
            </a:pPr>
            <a:r>
              <a:rPr lang="en-US" b="1" dirty="0">
                <a:solidFill>
                  <a:srgbClr val="0D5CAB"/>
                </a:solidFill>
              </a:rPr>
              <a:t>Equity is </a:t>
            </a:r>
            <a:r>
              <a:rPr lang="en-US" dirty="0">
                <a:solidFill>
                  <a:srgbClr val="0D5CAB"/>
                </a:solidFill>
              </a:rPr>
              <a:t>Fairness-Everybody gets what they need to have the same opportunity or experience.</a:t>
            </a:r>
            <a:endParaRPr lang="en-US" dirty="0"/>
          </a:p>
          <a:p>
            <a:endParaRPr lang="en-US" dirty="0" smtClean="0"/>
          </a:p>
          <a:p>
            <a:r>
              <a:rPr lang="en-US" dirty="0" smtClean="0"/>
              <a:t>How can we incorporate that into the workplace?</a:t>
            </a:r>
            <a:r>
              <a:rPr lang="en-US" baseline="0" dirty="0" smtClean="0"/>
              <a:t> What does equity look like in the workplace? Everyone answers? </a:t>
            </a:r>
            <a:r>
              <a:rPr lang="en-US" dirty="0" smtClean="0"/>
              <a:t>PDF example lift versus move an object. </a:t>
            </a:r>
          </a:p>
          <a:p>
            <a:endParaRPr lang="en-US" dirty="0" smtClean="0"/>
          </a:p>
          <a:p>
            <a:pPr>
              <a:buFont typeface="Arial" panose="020B0604020202020204" pitchFamily="34" charset="0"/>
              <a:buNone/>
            </a:pPr>
            <a:r>
              <a:rPr lang="en-US" b="1" dirty="0"/>
              <a:t>Fancy bike represents peanut </a:t>
            </a:r>
            <a:r>
              <a:rPr lang="en-US" b="1" dirty="0" smtClean="0"/>
              <a:t>Baby</a:t>
            </a:r>
            <a:r>
              <a:rPr lang="en-US" b="1" baseline="0" dirty="0" smtClean="0"/>
              <a:t> Ruth</a:t>
            </a:r>
            <a:r>
              <a:rPr lang="en-US" b="1" dirty="0" smtClean="0"/>
              <a:t>’s  </a:t>
            </a:r>
            <a:r>
              <a:rPr lang="en-US" b="1" dirty="0"/>
              <a:t>- How many here like </a:t>
            </a:r>
            <a:r>
              <a:rPr lang="en-US" b="1" dirty="0" smtClean="0"/>
              <a:t>Butterfinger?  </a:t>
            </a:r>
            <a:r>
              <a:rPr lang="en-US" b="1" dirty="0"/>
              <a:t>Are you happy that I gave you peanut M and M’s? Yes!! </a:t>
            </a:r>
          </a:p>
          <a:p>
            <a:pPr>
              <a:buFont typeface="Arial" panose="020B0604020202020204" pitchFamily="34" charset="0"/>
              <a:buNone/>
            </a:pPr>
            <a:endParaRPr lang="en-US" b="1" dirty="0"/>
          </a:p>
          <a:p>
            <a:pPr>
              <a:buFont typeface="Arial" panose="020B0604020202020204" pitchFamily="34" charset="0"/>
              <a:buNone/>
            </a:pPr>
            <a:r>
              <a:rPr lang="en-US" b="1" dirty="0"/>
              <a:t>Is there anyone here who cannot eat Peanut M and M’s due to an allergy or medical condition? Is it fair that you cannot get to work because this bicycle does not work for you? No.  How about if I offer a women’s bicycle represented by the plain M&amp;M’s? Will a shorter bicycle work for you? Yes,  Who wants a women’s bicycle? However, you may not need a </a:t>
            </a:r>
            <a:r>
              <a:rPr lang="en-US" b="1" dirty="0" err="1"/>
              <a:t>bicyle</a:t>
            </a:r>
            <a:r>
              <a:rPr lang="en-US" b="1" dirty="0"/>
              <a:t> to get to work. You live a distance away and rather have a bus pass. Represented by these sugar free. </a:t>
            </a:r>
          </a:p>
          <a:p>
            <a:pPr>
              <a:buFont typeface="Arial" panose="020B0604020202020204" pitchFamily="34" charset="0"/>
              <a:buNone/>
            </a:pPr>
            <a:endParaRPr lang="en-US" b="1" dirty="0"/>
          </a:p>
          <a:p>
            <a:pPr>
              <a:buFont typeface="Arial" panose="020B0604020202020204" pitchFamily="34" charset="0"/>
              <a:buNone/>
            </a:pPr>
            <a:r>
              <a:rPr lang="en-US" b="1" dirty="0"/>
              <a:t>I saw this poster on the wall in a CSO and thought wow, that’s EDI. Transforming Case Management is an example of recognizing that our response cannot be the same for everyone. </a:t>
            </a:r>
          </a:p>
          <a:p>
            <a:pPr>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10"/>
          </p:nvPr>
        </p:nvSpPr>
        <p:spPr/>
        <p:txBody>
          <a:bodyPr/>
          <a:lstStyle/>
          <a:p>
            <a:fld id="{2C75A2F1-1D8C-4FBC-B39C-9763BE1E9E20}" type="slidenum">
              <a:rPr lang="en-US" smtClean="0"/>
              <a:t>16</a:t>
            </a:fld>
            <a:endParaRPr lang="en-US"/>
          </a:p>
        </p:txBody>
      </p:sp>
    </p:spTree>
    <p:extLst>
      <p:ext uri="{BB962C8B-B14F-4D97-AF65-F5344CB8AC3E}">
        <p14:creationId xmlns:p14="http://schemas.microsoft.com/office/powerpoint/2010/main" val="1171878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b="1" dirty="0">
                <a:solidFill>
                  <a:srgbClr val="0D5CAB"/>
                </a:solidFill>
              </a:rPr>
              <a:t>10 min – 15 </a:t>
            </a:r>
            <a:r>
              <a:rPr lang="en-US" b="1" dirty="0" smtClean="0">
                <a:solidFill>
                  <a:srgbClr val="0D5CAB"/>
                </a:solidFill>
              </a:rPr>
              <a:t>min Herminia (Jessica will introduce</a:t>
            </a:r>
            <a:r>
              <a:rPr lang="en-US" b="1" baseline="0" dirty="0" smtClean="0">
                <a:solidFill>
                  <a:srgbClr val="0D5CAB"/>
                </a:solidFill>
              </a:rPr>
              <a:t> activity)</a:t>
            </a:r>
            <a:endParaRPr lang="en-US" b="1" dirty="0">
              <a:solidFill>
                <a:srgbClr val="0D5CAB"/>
              </a:solidFill>
            </a:endParaRPr>
          </a:p>
          <a:p>
            <a:pPr defTabSz="931774">
              <a:defRPr/>
            </a:pPr>
            <a:endParaRPr lang="en-US" b="1" dirty="0">
              <a:solidFill>
                <a:srgbClr val="0D5CAB"/>
              </a:solidFill>
            </a:endParaRPr>
          </a:p>
          <a:p>
            <a:pPr defTabSz="931774">
              <a:defRPr/>
            </a:pPr>
            <a:r>
              <a:rPr lang="en-US" b="1" dirty="0">
                <a:solidFill>
                  <a:srgbClr val="0D5CAB"/>
                </a:solidFill>
              </a:rPr>
              <a:t>Diversity in the workplace is just as important, because representation matters. </a:t>
            </a:r>
          </a:p>
          <a:p>
            <a:pPr defTabSz="931774">
              <a:defRPr/>
            </a:pPr>
            <a:endParaRPr lang="en-US" b="1" dirty="0">
              <a:solidFill>
                <a:srgbClr val="0D5CAB"/>
              </a:solidFill>
            </a:endParaRPr>
          </a:p>
          <a:p>
            <a:pPr defTabSz="931774">
              <a:defRPr/>
            </a:pPr>
            <a:r>
              <a:rPr lang="en-US" b="1" dirty="0">
                <a:solidFill>
                  <a:srgbClr val="0D5CAB"/>
                </a:solidFill>
              </a:rPr>
              <a:t>Diversity is </a:t>
            </a:r>
            <a:r>
              <a:rPr lang="en-US" dirty="0">
                <a:solidFill>
                  <a:srgbClr val="0D5CAB"/>
                </a:solidFill>
              </a:rPr>
              <a:t>Difference-Having a variety of human identity, culture, experience.</a:t>
            </a:r>
            <a:r>
              <a:rPr lang="en-US" dirty="0"/>
              <a:t>  It is all-inclusive and recognizes everyone and every group as part of the diversity that should be valued. When we are diverse we have a variety of ideas and perspectives because we have different experiences. Diversity needs to be cultivated, supported, and reinforced. </a:t>
            </a:r>
          </a:p>
          <a:p>
            <a:pPr defTabSz="931774">
              <a:defRPr/>
            </a:pPr>
            <a:endParaRPr lang="en-US" dirty="0"/>
          </a:p>
          <a:p>
            <a:pPr defTabSz="931774">
              <a:defRPr/>
            </a:pPr>
            <a:r>
              <a:rPr lang="en-US" dirty="0"/>
              <a:t>Diversity is not only about ethnicity, it’s age, abilities, sexual orientation, religion, gender, socio-economic status. We each represent an intersection of all of these areas which makes each of us unique. I may be a person of color but my experiences are not the same as my friend Leland. I may be a woman but my experiences are not the same as my friend Marianne. When we are intentional about including different intersections, we create spaces where we can learn from different lenses. </a:t>
            </a:r>
          </a:p>
          <a:p>
            <a:pPr defTabSz="931774">
              <a:defRPr/>
            </a:pPr>
            <a:endParaRPr lang="en-US" dirty="0"/>
          </a:p>
          <a:p>
            <a:pPr defTabSz="931774">
              <a:defRPr/>
            </a:pPr>
            <a:endParaRPr lang="en-US" dirty="0"/>
          </a:p>
          <a:p>
            <a:pPr defTabSz="931774">
              <a:defRPr/>
            </a:pP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2C75A2F1-1D8C-4FBC-B39C-9763BE1E9E20}" type="slidenum">
              <a:rPr lang="en-US" smtClean="0"/>
              <a:t>17</a:t>
            </a:fld>
            <a:endParaRPr lang="en-US"/>
          </a:p>
        </p:txBody>
      </p:sp>
    </p:spTree>
    <p:extLst>
      <p:ext uri="{BB962C8B-B14F-4D97-AF65-F5344CB8AC3E}">
        <p14:creationId xmlns:p14="http://schemas.microsoft.com/office/powerpoint/2010/main" val="18981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Jessica</a:t>
            </a:r>
          </a:p>
          <a:p>
            <a:pPr defTabSz="931774">
              <a:defRPr/>
            </a:pPr>
            <a:endParaRPr lang="en-US" dirty="0" smtClean="0"/>
          </a:p>
          <a:p>
            <a:pPr defTabSz="931774">
              <a:defRPr/>
            </a:pPr>
            <a:r>
              <a:rPr lang="en-US" dirty="0" smtClean="0"/>
              <a:t>Activity</a:t>
            </a:r>
            <a:r>
              <a:rPr lang="en-US" dirty="0"/>
              <a:t>:  At the end of your terminology packet is a circles activity called - Who am I? </a:t>
            </a:r>
          </a:p>
          <a:p>
            <a:pPr defTabSz="931774">
              <a:defRPr/>
            </a:pPr>
            <a:endParaRPr lang="en-US" dirty="0"/>
          </a:p>
          <a:p>
            <a:r>
              <a:rPr lang="en-US" dirty="0"/>
              <a:t>Ask participants to write their names in the center circle. They should then fill in</a:t>
            </a:r>
          </a:p>
          <a:p>
            <a:r>
              <a:rPr lang="en-US" dirty="0"/>
              <a:t>each satellite circle with a dimension of their identity they consider to be among</a:t>
            </a:r>
          </a:p>
          <a:p>
            <a:r>
              <a:rPr lang="en-US" dirty="0"/>
              <a:t>the most important in defining themselves. Give them several examples of</a:t>
            </a:r>
          </a:p>
          <a:p>
            <a:r>
              <a:rPr lang="en-US" dirty="0"/>
              <a:t>dimensions that might fit into the satellite circles: female, athlete, Jewish, brother,</a:t>
            </a:r>
          </a:p>
          <a:p>
            <a:r>
              <a:rPr lang="en-US" dirty="0"/>
              <a:t>educator, Asian American, middle class, etc.</a:t>
            </a:r>
          </a:p>
          <a:p>
            <a:endParaRPr lang="en-US" dirty="0"/>
          </a:p>
          <a:p>
            <a:r>
              <a:rPr lang="en-US" dirty="0"/>
              <a:t>Write down a stereotype they have heard about one dimension of their identity that fails to describe them accurately. Ask</a:t>
            </a:r>
          </a:p>
          <a:p>
            <a:r>
              <a:rPr lang="en-US" dirty="0"/>
              <a:t>them to complete the sentence at the bottom of the handout by filling in the</a:t>
            </a:r>
          </a:p>
          <a:p>
            <a:r>
              <a:rPr lang="en-US" dirty="0"/>
              <a:t>blanks: "I am (a/an) ____________ but I am NOT (a/an) _____________." Provide</a:t>
            </a:r>
          </a:p>
          <a:p>
            <a:r>
              <a:rPr lang="en-US" dirty="0"/>
              <a:t>your own example, such as "I am a Christian, but I am NOT a radical right</a:t>
            </a:r>
          </a:p>
          <a:p>
            <a:r>
              <a:rPr lang="en-US" dirty="0"/>
              <a:t>Republican." </a:t>
            </a:r>
          </a:p>
          <a:p>
            <a:endParaRPr lang="en-US" dirty="0"/>
          </a:p>
          <a:p>
            <a:r>
              <a:rPr lang="en-US" dirty="0"/>
              <a:t>Take five minutes to share your four identifiers and your sentence with your partner. </a:t>
            </a:r>
          </a:p>
          <a:p>
            <a:endParaRPr lang="en-US" dirty="0"/>
          </a:p>
          <a:p>
            <a:pPr defTabSz="931774">
              <a:defRPr/>
            </a:pPr>
            <a:r>
              <a:rPr lang="en-US" dirty="0"/>
              <a:t>If time does not allow for the activity, explain diversity: </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18</a:t>
            </a:fld>
            <a:endParaRPr lang="en-US"/>
          </a:p>
        </p:txBody>
      </p:sp>
    </p:spTree>
    <p:extLst>
      <p:ext uri="{BB962C8B-B14F-4D97-AF65-F5344CB8AC3E}">
        <p14:creationId xmlns:p14="http://schemas.microsoft.com/office/powerpoint/2010/main" val="18158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lgn="l">
              <a:buFont typeface="Arial" panose="020B0604020202020204" pitchFamily="34" charset="0"/>
              <a:buNone/>
            </a:pPr>
            <a:r>
              <a:rPr lang="en-US" b="1" dirty="0">
                <a:solidFill>
                  <a:srgbClr val="0D5CAB"/>
                </a:solidFill>
              </a:rPr>
              <a:t>5 minutes </a:t>
            </a:r>
            <a:r>
              <a:rPr lang="en-US" b="1" dirty="0" smtClean="0">
                <a:solidFill>
                  <a:srgbClr val="0D5CAB"/>
                </a:solidFill>
              </a:rPr>
              <a:t> - Herminia (share interview panel story) What is the</a:t>
            </a:r>
            <a:r>
              <a:rPr lang="en-US" b="1" baseline="0" dirty="0" smtClean="0">
                <a:solidFill>
                  <a:srgbClr val="0D5CAB"/>
                </a:solidFill>
              </a:rPr>
              <a:t> impact in your world when not everyone is represented and included?</a:t>
            </a:r>
            <a:endParaRPr lang="en-US" b="1" dirty="0">
              <a:solidFill>
                <a:srgbClr val="0D5CAB"/>
              </a:solidFill>
            </a:endParaRPr>
          </a:p>
          <a:p>
            <a:pPr lvl="0" algn="l">
              <a:buFont typeface="Arial" panose="020B0604020202020204" pitchFamily="34" charset="0"/>
              <a:buNone/>
            </a:pPr>
            <a:endParaRPr lang="en-US" dirty="0">
              <a:solidFill>
                <a:srgbClr val="0D5CAB"/>
              </a:solidFill>
            </a:endParaRPr>
          </a:p>
          <a:p>
            <a:pPr lvl="0" algn="l">
              <a:buFont typeface="Arial" panose="020B0604020202020204" pitchFamily="34" charset="0"/>
              <a:buNone/>
            </a:pPr>
            <a:r>
              <a:rPr lang="en-US" dirty="0">
                <a:solidFill>
                  <a:srgbClr val="0D5CAB"/>
                </a:solidFill>
              </a:rPr>
              <a:t>It’s not enough to be diverse. It’s not enough to have representation. If we valued them enough to include them then we need to value them enough to assure their participation so we can hear their perspective and ideas. We need to be intentional about </a:t>
            </a:r>
            <a:r>
              <a:rPr lang="en-US" b="1" dirty="0">
                <a:solidFill>
                  <a:srgbClr val="0D5CAB"/>
                </a:solidFill>
              </a:rPr>
              <a:t>Inclusion AND participation, being intentional so that everyone is seen, heard, and valued. </a:t>
            </a:r>
          </a:p>
          <a:p>
            <a:pPr lvl="0" algn="l">
              <a:buFont typeface="Arial" panose="020B0604020202020204" pitchFamily="34" charset="0"/>
              <a:buNone/>
            </a:pPr>
            <a:endParaRPr lang="en-US" b="1" dirty="0">
              <a:solidFill>
                <a:srgbClr val="0D5CAB"/>
              </a:solidFill>
            </a:endParaRPr>
          </a:p>
          <a:p>
            <a:pPr>
              <a:buFont typeface="Arial" panose="020B0604020202020204" pitchFamily="34" charset="0"/>
              <a:buNone/>
            </a:pPr>
            <a:r>
              <a:rPr lang="en-US" dirty="0">
                <a:solidFill>
                  <a:srgbClr val="0D5CAB"/>
                </a:solidFill>
              </a:rPr>
              <a:t>How do we do this at work? Write ideas on board/paper.  As facilitators making sure everyone has an opportunity to share their ideas. As supervisors creating balance so that some team members are not the only ones voicing their opinions. That may mean different methods in gathering ideas. Committees and workgroups making sure all needed voices are at the table, not just those that always volunteer. Safety Committee or Planning Committee needs to include someone who is impaired. LEP committees should include bilingual staff.  Create meeting agendas for those who have different learning styles to absorb information. We need to think about how we work moving forward.  Hiring for differences to make sure staff, management, and leadership not only represent our communities but the different populations  are seen, heard, and valued by impacting our policies and procedures. </a:t>
            </a:r>
          </a:p>
          <a:p>
            <a:pPr>
              <a:buFont typeface="Arial" panose="020B0604020202020204" pitchFamily="34" charset="0"/>
              <a:buNone/>
            </a:pPr>
            <a:endParaRPr lang="en-US" dirty="0">
              <a:solidFill>
                <a:srgbClr val="0D5CAB"/>
              </a:solidFill>
            </a:endParaRPr>
          </a:p>
          <a:p>
            <a:pPr>
              <a:buFont typeface="Arial" panose="020B0604020202020204" pitchFamily="34" charset="0"/>
              <a:buNone/>
            </a:pPr>
            <a:r>
              <a:rPr lang="en-US" dirty="0"/>
              <a:t>Which takes us to </a:t>
            </a:r>
            <a:r>
              <a:rPr lang="en-US" b="1" dirty="0">
                <a:solidFill>
                  <a:srgbClr val="0066CC"/>
                </a:solidFill>
              </a:rPr>
              <a:t>Justice:</a:t>
            </a:r>
            <a:r>
              <a:rPr lang="en-US" dirty="0">
                <a:solidFill>
                  <a:srgbClr val="0066CC"/>
                </a:solidFill>
              </a:rPr>
              <a:t> </a:t>
            </a:r>
            <a:r>
              <a:rPr lang="en-US" dirty="0">
                <a:solidFill>
                  <a:srgbClr val="0D5CAB"/>
                </a:solidFill>
              </a:rPr>
              <a:t> Liberation-The structural, systemic, and historical barriers in that way of some people and groups are identified, owned, and removed.</a:t>
            </a:r>
            <a:r>
              <a:rPr lang="en-US" dirty="0" smtClean="0">
                <a:solidFill>
                  <a:srgbClr val="0D5CAB"/>
                </a:solidFill>
                <a:effectLst/>
              </a:rPr>
              <a:t> </a:t>
            </a:r>
            <a:r>
              <a:rPr lang="en-US" dirty="0" smtClean="0"/>
              <a:t>Justice ensures:  (I grabbed this from the internet) </a:t>
            </a:r>
          </a:p>
          <a:p>
            <a:pPr marL="174708" indent="-174708">
              <a:buFont typeface="Arial" panose="020B0604020202020204" pitchFamily="34" charset="0"/>
              <a:buChar char="•"/>
            </a:pPr>
            <a:r>
              <a:rPr lang="en-US" dirty="0" smtClean="0"/>
              <a:t>that people receive their “fair share” of the goods</a:t>
            </a:r>
            <a:r>
              <a:rPr lang="en-US" baseline="0" dirty="0" smtClean="0"/>
              <a:t> available, </a:t>
            </a:r>
          </a:p>
          <a:p>
            <a:pPr marL="174708" indent="-174708">
              <a:buFont typeface="Arial" panose="020B0604020202020204" pitchFamily="34" charset="0"/>
              <a:buChar char="•"/>
            </a:pPr>
            <a:r>
              <a:rPr lang="en-US" baseline="0" dirty="0" smtClean="0"/>
              <a:t>that people receive “fair treatment” from their institutions, </a:t>
            </a:r>
          </a:p>
          <a:p>
            <a:pPr marL="174708" indent="-174708">
              <a:buFont typeface="Arial" panose="020B0604020202020204" pitchFamily="34" charset="0"/>
              <a:buChar char="•"/>
            </a:pPr>
            <a:r>
              <a:rPr lang="en-US" baseline="0" dirty="0" smtClean="0"/>
              <a:t>that people’s actions conform to the rules of “fair play” and </a:t>
            </a:r>
          </a:p>
          <a:p>
            <a:pPr marL="174708" indent="-174708">
              <a:buFont typeface="Arial" panose="020B0604020202020204" pitchFamily="34" charset="0"/>
              <a:buChar char="•"/>
            </a:pPr>
            <a:r>
              <a:rPr lang="en-US" baseline="0" dirty="0" smtClean="0"/>
              <a:t>that injustices are adequately addressed. </a:t>
            </a:r>
          </a:p>
          <a:p>
            <a:pPr marL="174708" indent="-174708">
              <a:buFont typeface="Arial" panose="020B0604020202020204" pitchFamily="34" charset="0"/>
              <a:buChar char="•"/>
            </a:pPr>
            <a:endParaRPr lang="en-US" baseline="0" dirty="0" smtClean="0"/>
          </a:p>
          <a:p>
            <a:pPr lvl="0" algn="l">
              <a:buFont typeface="Arial" panose="020B0604020202020204" pitchFamily="34" charset="0"/>
              <a:buNone/>
            </a:pPr>
            <a:endParaRPr lang="en-US" dirty="0">
              <a:solidFill>
                <a:srgbClr val="0D5CAB"/>
              </a:solidFill>
            </a:endParaRPr>
          </a:p>
          <a:p>
            <a:pPr defTabSz="931774">
              <a:defRPr/>
            </a:pPr>
            <a:r>
              <a:rPr lang="en-US" b="1" dirty="0"/>
              <a:t>What happens when we smother a salad in ranch dressing? Or smother that ice cream with syrup and whip cream? You’ve now made it all taste the same and the individual flavors are unrecognizable. That’s what happens when we have diversity but not inclusion.</a:t>
            </a:r>
          </a:p>
          <a:p>
            <a:pPr defTabSz="931774">
              <a:defRPr/>
            </a:pPr>
            <a:r>
              <a:rPr lang="en-US" b="1" dirty="0"/>
              <a:t> </a:t>
            </a:r>
            <a:r>
              <a:rPr lang="en-US" dirty="0"/>
              <a:t>I like to use food salad as an example, At a salad bar we have all these individual toppings like carrots, peas, beets, or maybe you prefer cheddar cheese, croutons, and cottage cheese. Each item by itself may be ok but altogether it makes for a better salad. That’s our goal with diversity, to be a better salad.   </a:t>
            </a:r>
          </a:p>
          <a:p>
            <a:pPr defTabSz="931774">
              <a:defRPr/>
            </a:pPr>
            <a:endParaRPr lang="en-US" dirty="0"/>
          </a:p>
          <a:p>
            <a:pPr defTabSz="931774">
              <a:defRPr/>
            </a:pPr>
            <a:r>
              <a:rPr lang="en-US" dirty="0"/>
              <a:t>Maybe that’s too healthy, I also like to think of us as ice cream. I know some of you like the simplicity of traditional vanilla, chocolate, or strawberry. But many, if not most of us prefer a combination of flavors, for example, chocolate chip mint,  </a:t>
            </a:r>
            <a:r>
              <a:rPr lang="en-US" dirty="0" err="1"/>
              <a:t>dulce</a:t>
            </a:r>
            <a:r>
              <a:rPr lang="en-US" dirty="0"/>
              <a:t> de </a:t>
            </a:r>
            <a:r>
              <a:rPr lang="en-US" dirty="0" err="1"/>
              <a:t>leche</a:t>
            </a:r>
            <a:r>
              <a:rPr lang="en-US" dirty="0"/>
              <a:t>, strawberry cheesecake, cookies and cream, salted caramel. A mix of flavors that together make a better ice cream. </a:t>
            </a:r>
          </a:p>
          <a:p>
            <a:pPr defTabSz="931774">
              <a:defRPr/>
            </a:pPr>
            <a:endParaRPr lang="en-US" dirty="0"/>
          </a:p>
          <a:p>
            <a:pPr defTabSz="931774">
              <a:defRPr/>
            </a:pPr>
            <a:r>
              <a:rPr lang="en-US" dirty="0"/>
              <a:t>Wrap up: That’s what diversity does. It brings together a mix of human </a:t>
            </a:r>
            <a:r>
              <a:rPr lang="en-US" dirty="0" err="1"/>
              <a:t>identiy</a:t>
            </a:r>
            <a:r>
              <a:rPr lang="en-US" dirty="0"/>
              <a:t>, culture, and experience for a better team, office, and organization.  By recognizing people’s similarities and differences, we can become better employees and stronger leaders. In order to help people learn how to recognize and correct </a:t>
            </a:r>
            <a:r>
              <a:rPr lang="en-US" dirty="0" err="1"/>
              <a:t>steotypes</a:t>
            </a:r>
            <a:r>
              <a:rPr lang="en-US" dirty="0"/>
              <a:t>, to find common ground and to be able to work with and celebrate difference within the team, open communication about diversity must be fostered. </a:t>
            </a:r>
          </a:p>
          <a:p>
            <a:pPr defTabSz="931774">
              <a:defRPr/>
            </a:pPr>
            <a:endParaRPr lang="en-US" b="1" dirty="0"/>
          </a:p>
          <a:p>
            <a:pPr defTabSz="931774">
              <a:defRPr/>
            </a:pPr>
            <a:endParaRPr lang="en-US" b="1" dirty="0"/>
          </a:p>
          <a:p>
            <a:pPr defTabSz="931774">
              <a:defRPr/>
            </a:pPr>
            <a:r>
              <a:rPr lang="en-US" b="1" dirty="0" smtClean="0"/>
              <a:t>Share interview story</a:t>
            </a:r>
            <a:endParaRPr lang="en-US" b="1" dirty="0"/>
          </a:p>
          <a:p>
            <a:pPr defTabSz="931774">
              <a:defRPr/>
            </a:pPr>
            <a:endParaRPr lang="en-US" b="1" dirty="0"/>
          </a:p>
          <a:p>
            <a:pPr lvl="0" algn="l">
              <a:buFont typeface="Arial" panose="020B0604020202020204" pitchFamily="34" charset="0"/>
              <a:buNone/>
            </a:pPr>
            <a:r>
              <a:rPr lang="en-US" b="1" dirty="0">
                <a:solidFill>
                  <a:srgbClr val="0D5CAB"/>
                </a:solidFill>
              </a:rPr>
              <a:t>Question for the group - What happens in the workplace if we only have diversity but not inclusion? </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baseline="0" dirty="0" smtClean="0"/>
          </a:p>
          <a:p>
            <a:endParaRPr lang="en-US" dirty="0" smtClean="0"/>
          </a:p>
          <a:p>
            <a:endParaRPr lang="en-US" dirty="0" smtClean="0"/>
          </a:p>
          <a:p>
            <a:r>
              <a:rPr lang="en-US" dirty="0" smtClean="0"/>
              <a:t>5 min</a:t>
            </a:r>
            <a:endParaRPr lang="en-US" dirty="0"/>
          </a:p>
        </p:txBody>
      </p:sp>
      <p:sp>
        <p:nvSpPr>
          <p:cNvPr id="4" name="Slide Number Placeholder 3"/>
          <p:cNvSpPr>
            <a:spLocks noGrp="1"/>
          </p:cNvSpPr>
          <p:nvPr>
            <p:ph type="sldNum" sz="quarter" idx="10"/>
          </p:nvPr>
        </p:nvSpPr>
        <p:spPr/>
        <p:txBody>
          <a:bodyPr/>
          <a:lstStyle/>
          <a:p>
            <a:fld id="{2C75A2F1-1D8C-4FBC-B39C-9763BE1E9E20}" type="slidenum">
              <a:rPr lang="en-US" smtClean="0"/>
              <a:t>19</a:t>
            </a:fld>
            <a:endParaRPr lang="en-US"/>
          </a:p>
        </p:txBody>
      </p:sp>
    </p:spTree>
    <p:extLst>
      <p:ext uri="{BB962C8B-B14F-4D97-AF65-F5344CB8AC3E}">
        <p14:creationId xmlns:p14="http://schemas.microsoft.com/office/powerpoint/2010/main" val="162181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75000"/>
                    <a:lumOff val="25000"/>
                  </a:schemeClr>
                </a:solidFill>
              </a:rPr>
              <a:t>5 </a:t>
            </a:r>
            <a:r>
              <a:rPr lang="en-US" dirty="0" smtClean="0">
                <a:solidFill>
                  <a:schemeClr val="tx1">
                    <a:lumMod val="75000"/>
                    <a:lumOff val="25000"/>
                  </a:schemeClr>
                </a:solidFill>
              </a:rPr>
              <a:t>min -</a:t>
            </a:r>
            <a:r>
              <a:rPr lang="en-US" baseline="0" dirty="0" smtClean="0">
                <a:solidFill>
                  <a:schemeClr val="tx1">
                    <a:lumMod val="75000"/>
                    <a:lumOff val="25000"/>
                  </a:schemeClr>
                </a:solidFill>
              </a:rPr>
              <a:t> Herminia</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a:solidFill>
                  <a:schemeClr val="tx1">
                    <a:lumMod val="75000"/>
                    <a:lumOff val="25000"/>
                  </a:schemeClr>
                </a:solidFill>
              </a:rPr>
              <a:t>In Africa the Zulu tribe greets each other with </a:t>
            </a:r>
            <a:r>
              <a:rPr lang="en-US" dirty="0" err="1">
                <a:solidFill>
                  <a:schemeClr val="tx1">
                    <a:lumMod val="75000"/>
                    <a:lumOff val="25000"/>
                  </a:schemeClr>
                </a:solidFill>
              </a:rPr>
              <a:t>Sawubona</a:t>
            </a:r>
            <a:endParaRPr lang="en-US" dirty="0">
              <a:solidFill>
                <a:schemeClr val="tx1">
                  <a:lumMod val="75000"/>
                  <a:lumOff val="25000"/>
                </a:schemeClr>
              </a:solidFill>
            </a:endParaRPr>
          </a:p>
          <a:p>
            <a:r>
              <a:rPr lang="en-US" dirty="0">
                <a:solidFill>
                  <a:schemeClr val="tx1">
                    <a:lumMod val="75000"/>
                    <a:lumOff val="25000"/>
                  </a:schemeClr>
                </a:solidFill>
              </a:rPr>
              <a:t>The response is “I am here”. Because you are not considered present until someone sees you. </a:t>
            </a:r>
          </a:p>
          <a:p>
            <a:endParaRPr lang="en-US"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We</a:t>
            </a:r>
            <a:r>
              <a:rPr lang="en-US" baseline="0" dirty="0" smtClean="0">
                <a:solidFill>
                  <a:schemeClr val="tx1">
                    <a:lumMod val="75000"/>
                    <a:lumOff val="25000"/>
                  </a:schemeClr>
                </a:solidFill>
              </a:rPr>
              <a:t> are a small group so go find someone that you are not sitting next to and tell them a little known fact about yourself. </a:t>
            </a:r>
            <a:r>
              <a:rPr lang="en-US" dirty="0" smtClean="0">
                <a:solidFill>
                  <a:schemeClr val="tx1">
                    <a:lumMod val="75000"/>
                    <a:lumOff val="25000"/>
                  </a:schemeClr>
                </a:solidFill>
              </a:rPr>
              <a:t>You may be surprised at what you have in common. </a:t>
            </a: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The </a:t>
            </a:r>
            <a:r>
              <a:rPr lang="en-US" dirty="0">
                <a:solidFill>
                  <a:schemeClr val="tx1">
                    <a:lumMod val="75000"/>
                    <a:lumOff val="25000"/>
                  </a:schemeClr>
                </a:solidFill>
              </a:rPr>
              <a:t>point of EDI is to allow our </a:t>
            </a:r>
            <a:r>
              <a:rPr lang="en-US" dirty="0" err="1">
                <a:solidFill>
                  <a:schemeClr val="tx1">
                    <a:lumMod val="75000"/>
                    <a:lumOff val="25000"/>
                  </a:schemeClr>
                </a:solidFill>
              </a:rPr>
              <a:t>lense</a:t>
            </a:r>
            <a:r>
              <a:rPr lang="en-US" dirty="0">
                <a:solidFill>
                  <a:schemeClr val="tx1">
                    <a:lumMod val="75000"/>
                    <a:lumOff val="25000"/>
                  </a:schemeClr>
                </a:solidFill>
              </a:rPr>
              <a:t> </a:t>
            </a:r>
            <a:r>
              <a:rPr lang="en-US" dirty="0" smtClean="0">
                <a:solidFill>
                  <a:schemeClr val="tx1">
                    <a:lumMod val="75000"/>
                    <a:lumOff val="25000"/>
                  </a:schemeClr>
                </a:solidFill>
              </a:rPr>
              <a:t>to see </a:t>
            </a:r>
            <a:r>
              <a:rPr lang="en-US" dirty="0">
                <a:solidFill>
                  <a:schemeClr val="tx1">
                    <a:lumMod val="75000"/>
                    <a:lumOff val="25000"/>
                  </a:schemeClr>
                </a:solidFill>
              </a:rPr>
              <a:t>who is at the table, value our differences and perspectives, and notice who is not present that needs to be there.  </a:t>
            </a:r>
            <a:endParaRPr lang="en-US" dirty="0" smtClean="0">
              <a:solidFill>
                <a:schemeClr val="tx1">
                  <a:lumMod val="75000"/>
                  <a:lumOff val="25000"/>
                </a:schemeClr>
              </a:solidFill>
            </a:endParaRPr>
          </a:p>
          <a:p>
            <a:r>
              <a:rPr lang="en-US" dirty="0" smtClean="0">
                <a:solidFill>
                  <a:schemeClr val="tx1">
                    <a:lumMod val="75000"/>
                    <a:lumOff val="25000"/>
                  </a:schemeClr>
                </a:solidFill>
              </a:rPr>
              <a:t>My </a:t>
            </a:r>
            <a:r>
              <a:rPr lang="en-US" dirty="0">
                <a:solidFill>
                  <a:schemeClr val="tx1">
                    <a:lumMod val="75000"/>
                    <a:lumOff val="25000"/>
                  </a:schemeClr>
                </a:solidFill>
              </a:rPr>
              <a:t>name is Herminia Esqueda and a little known fact about me is that I was part of a Mexican Folkloric dance troupe in college. </a:t>
            </a: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2</a:t>
            </a:fld>
            <a:endParaRPr lang="en-US"/>
          </a:p>
        </p:txBody>
      </p:sp>
    </p:spTree>
    <p:extLst>
      <p:ext uri="{BB962C8B-B14F-4D97-AF65-F5344CB8AC3E}">
        <p14:creationId xmlns:p14="http://schemas.microsoft.com/office/powerpoint/2010/main" val="296479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As time allows – Jessica</a:t>
            </a:r>
          </a:p>
          <a:p>
            <a:pPr defTabSz="465887">
              <a:defRPr/>
            </a:pPr>
            <a:endParaRPr lang="en-US" dirty="0" smtClean="0"/>
          </a:p>
          <a:p>
            <a:pPr defTabSz="465887">
              <a:defRPr/>
            </a:pPr>
            <a:r>
              <a:rPr lang="en-US" dirty="0" smtClean="0"/>
              <a:t>10 – 20  min.– Introduce Activity</a:t>
            </a:r>
          </a:p>
          <a:p>
            <a:pPr defTabSz="465887">
              <a:defRPr/>
            </a:pPr>
            <a:endParaRPr lang="en-US" dirty="0" smtClean="0"/>
          </a:p>
          <a:p>
            <a:pPr defTabSz="465887">
              <a:defRPr/>
            </a:pPr>
            <a:r>
              <a:rPr lang="en-US" dirty="0" smtClean="0"/>
              <a:t>This activity</a:t>
            </a:r>
            <a:r>
              <a:rPr lang="en-US" baseline="0" dirty="0" smtClean="0"/>
              <a:t> is to help you learn to appreciate the importance of language in discussing EDI and how the PROCESS of discussing the definitions adds to the understanding of the terms. </a:t>
            </a:r>
            <a:endParaRPr lang="en-US" dirty="0" smtClean="0"/>
          </a:p>
          <a:p>
            <a:pPr defTabSz="465887">
              <a:defRPr/>
            </a:pPr>
            <a:endParaRPr lang="en-US" dirty="0" smtClean="0"/>
          </a:p>
          <a:p>
            <a:pPr defTabSz="465887">
              <a:defRPr/>
            </a:pPr>
            <a:r>
              <a:rPr lang="en-US" dirty="0" smtClean="0"/>
              <a:t>Pick one</a:t>
            </a:r>
            <a:r>
              <a:rPr lang="en-US" baseline="0" dirty="0" smtClean="0"/>
              <a:t> term from the definitions list , tu</a:t>
            </a:r>
            <a:r>
              <a:rPr lang="en-US" dirty="0" smtClean="0"/>
              <a:t>rn to the person next to you  discuss the term. Feel free to get up and find a pair.  </a:t>
            </a:r>
          </a:p>
          <a:p>
            <a:pPr defTabSz="465887">
              <a:defRPr/>
            </a:pPr>
            <a:endParaRPr lang="en-US" dirty="0" smtClean="0"/>
          </a:p>
          <a:p>
            <a:pPr defTabSz="465887">
              <a:defRPr/>
            </a:pPr>
            <a:r>
              <a:rPr lang="en-US" dirty="0" smtClean="0"/>
              <a:t>The</a:t>
            </a:r>
            <a:r>
              <a:rPr lang="en-US" baseline="0" dirty="0" smtClean="0"/>
              <a:t> goal is to interact to gain insight and understanding and to seek to learn and understand</a:t>
            </a:r>
            <a:endParaRPr lang="en-US" dirty="0" smtClean="0"/>
          </a:p>
          <a:p>
            <a:pPr defTabSz="465887">
              <a:defRPr/>
            </a:pPr>
            <a:r>
              <a:rPr lang="en-US" dirty="0" smtClean="0"/>
              <a:t>1 minute to introduce</a:t>
            </a:r>
            <a:r>
              <a:rPr lang="en-US" baseline="0" dirty="0" smtClean="0"/>
              <a:t> activity. Talk for 5 minutes about your terms </a:t>
            </a:r>
          </a:p>
          <a:p>
            <a:pPr defTabSz="465887">
              <a:defRPr/>
            </a:pPr>
            <a:endParaRPr lang="en-US" baseline="0" dirty="0" smtClean="0"/>
          </a:p>
          <a:p>
            <a:pPr defTabSz="465887">
              <a:defRPr/>
            </a:pPr>
            <a:endParaRPr lang="en-US" baseline="0" dirty="0" smtClean="0"/>
          </a:p>
          <a:p>
            <a:pPr defTabSz="465887">
              <a:defRPr/>
            </a:pPr>
            <a:r>
              <a:rPr lang="en-US" baseline="0" dirty="0" smtClean="0"/>
              <a:t>Now talk five more minutes – How do these terms impact the workplace and your everyday life. </a:t>
            </a:r>
          </a:p>
          <a:p>
            <a:pPr defTabSz="465887">
              <a:defRPr/>
            </a:pPr>
            <a:endParaRPr lang="en-US" baseline="0" dirty="0" smtClean="0"/>
          </a:p>
          <a:p>
            <a:pPr defTabSz="465887">
              <a:defRPr/>
            </a:pPr>
            <a:r>
              <a:rPr lang="en-US" baseline="0" dirty="0" smtClean="0"/>
              <a:t>and 4 minutes to bring it back as a group for anything that stood out to you</a:t>
            </a:r>
          </a:p>
          <a:p>
            <a:pPr defTabSz="465887">
              <a:defRPr/>
            </a:pPr>
            <a:endParaRPr lang="en-US" baseline="0" dirty="0" smtClean="0"/>
          </a:p>
          <a:p>
            <a:pPr defTabSz="465887">
              <a:defRPr/>
            </a:pPr>
            <a:r>
              <a:rPr lang="en-US" baseline="0" dirty="0" smtClean="0"/>
              <a:t>Story is important for connection, empathy, representation, perspective, </a:t>
            </a:r>
            <a:endParaRPr lang="en-US" dirty="0" smtClean="0"/>
          </a:p>
          <a:p>
            <a:pPr defTabSz="465887">
              <a:defRPr/>
            </a:pPr>
            <a:endParaRPr lang="en-US" dirty="0" smtClean="0"/>
          </a:p>
          <a:p>
            <a:pPr defTabSz="46588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20</a:t>
            </a:fld>
            <a:endParaRPr lang="en-US" dirty="0"/>
          </a:p>
        </p:txBody>
      </p:sp>
    </p:spTree>
    <p:extLst>
      <p:ext uri="{BB962C8B-B14F-4D97-AF65-F5344CB8AC3E}">
        <p14:creationId xmlns:p14="http://schemas.microsoft.com/office/powerpoint/2010/main" val="2935543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Herminia </a:t>
            </a:r>
          </a:p>
          <a:p>
            <a:endParaRPr lang="en-US" dirty="0" smtClean="0"/>
          </a:p>
          <a:p>
            <a:r>
              <a:rPr lang="en-US" dirty="0" smtClean="0"/>
              <a:t>Let’s all say the color of the word out loud altogether,</a:t>
            </a:r>
            <a:r>
              <a:rPr lang="en-US" baseline="0" dirty="0" smtClean="0"/>
              <a:t> from top to bottom starting with row one</a:t>
            </a:r>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21</a:t>
            </a:fld>
            <a:endParaRPr lang="en-US"/>
          </a:p>
        </p:txBody>
      </p:sp>
    </p:spTree>
    <p:extLst>
      <p:ext uri="{BB962C8B-B14F-4D97-AF65-F5344CB8AC3E}">
        <p14:creationId xmlns:p14="http://schemas.microsoft.com/office/powerpoint/2010/main" val="985478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do it again</a:t>
            </a:r>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22</a:t>
            </a:fld>
            <a:endParaRPr lang="en-US"/>
          </a:p>
        </p:txBody>
      </p:sp>
    </p:spTree>
    <p:extLst>
      <p:ext uri="{BB962C8B-B14F-4D97-AF65-F5344CB8AC3E}">
        <p14:creationId xmlns:p14="http://schemas.microsoft.com/office/powerpoint/2010/main" val="1462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do it again. </a:t>
            </a:r>
          </a:p>
          <a:p>
            <a:endParaRPr lang="en-US" dirty="0" smtClean="0"/>
          </a:p>
          <a:p>
            <a:r>
              <a:rPr lang="en-US" dirty="0" smtClean="0"/>
              <a:t>Which time</a:t>
            </a:r>
            <a:r>
              <a:rPr lang="en-US" baseline="0" dirty="0" smtClean="0"/>
              <a:t> was the hardest? Why?</a:t>
            </a:r>
          </a:p>
          <a:p>
            <a:r>
              <a:rPr lang="en-US" baseline="0" dirty="0" smtClean="0"/>
              <a:t>Our brains are trained to form paths so we can respond quickly based on how we have been trained to respond previously.</a:t>
            </a:r>
          </a:p>
          <a:p>
            <a:r>
              <a:rPr lang="en-US" baseline="0" dirty="0" smtClean="0"/>
              <a:t>Sometime regardless of what your values are..</a:t>
            </a:r>
          </a:p>
          <a:p>
            <a:endParaRPr lang="en-US" baseline="0" dirty="0" smtClean="0"/>
          </a:p>
          <a:p>
            <a:r>
              <a:rPr lang="en-US" baseline="0" dirty="0" smtClean="0"/>
              <a:t>Everyday we do that to people.. </a:t>
            </a:r>
          </a:p>
          <a:p>
            <a:endParaRPr lang="en-US" baseline="0" dirty="0" smtClean="0"/>
          </a:p>
          <a:p>
            <a:r>
              <a:rPr lang="en-US" baseline="0" dirty="0" smtClean="0"/>
              <a:t>We have unconscious thoughts that evaluate others; sometimes we may even surprise ourselves when those thoughts are in complete conflict with our values, </a:t>
            </a:r>
          </a:p>
          <a:p>
            <a:endParaRPr lang="en-US" baseline="0" dirty="0" smtClean="0"/>
          </a:p>
        </p:txBody>
      </p:sp>
      <p:sp>
        <p:nvSpPr>
          <p:cNvPr id="4" name="Slide Number Placeholder 3"/>
          <p:cNvSpPr>
            <a:spLocks noGrp="1"/>
          </p:cNvSpPr>
          <p:nvPr>
            <p:ph type="sldNum" sz="quarter" idx="10"/>
          </p:nvPr>
        </p:nvSpPr>
        <p:spPr/>
        <p:txBody>
          <a:bodyPr/>
          <a:lstStyle/>
          <a:p>
            <a:fld id="{20D120CD-E62D-4D31-A17C-3580675A32A4}" type="slidenum">
              <a:rPr lang="en-US" smtClean="0"/>
              <a:t>23</a:t>
            </a:fld>
            <a:endParaRPr lang="en-US"/>
          </a:p>
        </p:txBody>
      </p:sp>
    </p:spTree>
    <p:extLst>
      <p:ext uri="{BB962C8B-B14F-4D97-AF65-F5344CB8AC3E}">
        <p14:creationId xmlns:p14="http://schemas.microsoft.com/office/powerpoint/2010/main" val="2246182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Everyday we do that to people.. </a:t>
            </a:r>
          </a:p>
          <a:p>
            <a:endParaRPr lang="en-US" baseline="0" dirty="0" smtClean="0"/>
          </a:p>
          <a:p>
            <a:r>
              <a:rPr lang="en-US" baseline="0" dirty="0" smtClean="0"/>
              <a:t>We have unconscious thoughts that evaluate others; sometimes we may even surprise ourselves when those thoughts are in complete conflict with our values, </a:t>
            </a:r>
          </a:p>
          <a:p>
            <a:r>
              <a:rPr lang="en-US" baseline="0" dirty="0" smtClean="0"/>
              <a:t>When those thoughts evaluate one group and its members over another it’s implicit bias, especially when we don’t even realize that we did it. The myth is that we think that only bad people have implicit bias. All people have implicit bias. </a:t>
            </a:r>
          </a:p>
          <a:p>
            <a:endParaRPr lang="en-US" baseline="0" dirty="0" smtClean="0"/>
          </a:p>
          <a:p>
            <a:r>
              <a:rPr lang="en-US" baseline="0" dirty="0" smtClean="0"/>
              <a:t>Share Millie story</a:t>
            </a:r>
          </a:p>
          <a:p>
            <a:endParaRPr lang="en-US" baseline="0" dirty="0" smtClean="0"/>
          </a:p>
          <a:p>
            <a:r>
              <a:rPr lang="en-US" baseline="0" dirty="0" smtClean="0"/>
              <a:t>The first step is to recognize them. </a:t>
            </a:r>
          </a:p>
          <a:p>
            <a:endParaRPr lang="en-US" baseline="0" dirty="0" smtClean="0"/>
          </a:p>
          <a:p>
            <a:endParaRPr lang="en-US" baseline="0" dirty="0" smtClean="0"/>
          </a:p>
          <a:p>
            <a:r>
              <a:rPr lang="en-US" baseline="0" dirty="0" smtClean="0"/>
              <a:t>If you care to know yourself better so you can do better. Here is a little homework exercise called First thoughts. So in order for them to go from implicit to explicit, write it down. For one day, note your first thoughts when you encounter, or read, or hear about someone who is different from you. Do not judge your first thoughts, just write them down. Now it’s going from implicit to explicit. Reflect on the list, did you evaluate? Was it a bias? </a:t>
            </a:r>
          </a:p>
          <a:p>
            <a:endParaRPr lang="en-US" baseline="0" dirty="0" smtClean="0"/>
          </a:p>
          <a:p>
            <a:r>
              <a:rPr lang="en-US" baseline="0" dirty="0" smtClean="0"/>
              <a:t>I said earlier that I was going to share a little bit more about myself. </a:t>
            </a:r>
          </a:p>
        </p:txBody>
      </p:sp>
      <p:sp>
        <p:nvSpPr>
          <p:cNvPr id="4" name="Slide Number Placeholder 3"/>
          <p:cNvSpPr>
            <a:spLocks noGrp="1"/>
          </p:cNvSpPr>
          <p:nvPr>
            <p:ph type="sldNum" sz="quarter" idx="10"/>
          </p:nvPr>
        </p:nvSpPr>
        <p:spPr/>
        <p:txBody>
          <a:bodyPr/>
          <a:lstStyle/>
          <a:p>
            <a:fld id="{20D120CD-E62D-4D31-A17C-3580675A32A4}" type="slidenum">
              <a:rPr lang="en-US" smtClean="0"/>
              <a:t>24</a:t>
            </a:fld>
            <a:endParaRPr lang="en-US"/>
          </a:p>
        </p:txBody>
      </p:sp>
    </p:spTree>
    <p:extLst>
      <p:ext uri="{BB962C8B-B14F-4D97-AF65-F5344CB8AC3E}">
        <p14:creationId xmlns:p14="http://schemas.microsoft.com/office/powerpoint/2010/main" val="366131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25</a:t>
            </a:fld>
            <a:endParaRPr lang="en-US"/>
          </a:p>
        </p:txBody>
      </p:sp>
    </p:spTree>
    <p:extLst>
      <p:ext uri="{BB962C8B-B14F-4D97-AF65-F5344CB8AC3E}">
        <p14:creationId xmlns:p14="http://schemas.microsoft.com/office/powerpoint/2010/main" val="3362535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26</a:t>
            </a:fld>
            <a:endParaRPr lang="en-US"/>
          </a:p>
        </p:txBody>
      </p:sp>
    </p:spTree>
    <p:extLst>
      <p:ext uri="{BB962C8B-B14F-4D97-AF65-F5344CB8AC3E}">
        <p14:creationId xmlns:p14="http://schemas.microsoft.com/office/powerpoint/2010/main" val="669335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27</a:t>
            </a:fld>
            <a:endParaRPr lang="en-US"/>
          </a:p>
        </p:txBody>
      </p:sp>
    </p:spTree>
    <p:extLst>
      <p:ext uri="{BB962C8B-B14F-4D97-AF65-F5344CB8AC3E}">
        <p14:creationId xmlns:p14="http://schemas.microsoft.com/office/powerpoint/2010/main" val="357750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28</a:t>
            </a:fld>
            <a:endParaRPr lang="en-US"/>
          </a:p>
        </p:txBody>
      </p:sp>
    </p:spTree>
    <p:extLst>
      <p:ext uri="{BB962C8B-B14F-4D97-AF65-F5344CB8AC3E}">
        <p14:creationId xmlns:p14="http://schemas.microsoft.com/office/powerpoint/2010/main" val="3365476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29</a:t>
            </a:fld>
            <a:endParaRPr lang="en-US"/>
          </a:p>
        </p:txBody>
      </p:sp>
    </p:spTree>
    <p:extLst>
      <p:ext uri="{BB962C8B-B14F-4D97-AF65-F5344CB8AC3E}">
        <p14:creationId xmlns:p14="http://schemas.microsoft.com/office/powerpoint/2010/main" val="219787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75000"/>
                    <a:lumOff val="25000"/>
                  </a:schemeClr>
                </a:solidFill>
              </a:rPr>
              <a:t>5 </a:t>
            </a:r>
            <a:r>
              <a:rPr lang="en-US" dirty="0" smtClean="0">
                <a:solidFill>
                  <a:schemeClr val="tx1">
                    <a:lumMod val="75000"/>
                    <a:lumOff val="25000"/>
                  </a:schemeClr>
                </a:solidFill>
              </a:rPr>
              <a:t>min - Herminia</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a:solidFill>
                  <a:schemeClr val="tx1">
                    <a:lumMod val="75000"/>
                    <a:lumOff val="25000"/>
                  </a:schemeClr>
                </a:solidFill>
              </a:rPr>
              <a:t>In Africa the Zulu tribe greets each other with </a:t>
            </a:r>
            <a:r>
              <a:rPr lang="en-US" dirty="0" err="1">
                <a:solidFill>
                  <a:schemeClr val="tx1">
                    <a:lumMod val="75000"/>
                    <a:lumOff val="25000"/>
                  </a:schemeClr>
                </a:solidFill>
              </a:rPr>
              <a:t>Sawubona</a:t>
            </a:r>
            <a:endParaRPr lang="en-US" dirty="0">
              <a:solidFill>
                <a:schemeClr val="tx1">
                  <a:lumMod val="75000"/>
                  <a:lumOff val="25000"/>
                </a:schemeClr>
              </a:solidFill>
            </a:endParaRPr>
          </a:p>
          <a:p>
            <a:r>
              <a:rPr lang="en-US" dirty="0">
                <a:solidFill>
                  <a:schemeClr val="tx1">
                    <a:lumMod val="75000"/>
                    <a:lumOff val="25000"/>
                  </a:schemeClr>
                </a:solidFill>
              </a:rPr>
              <a:t>The response is “I am here”. Because you are not considered present until someone sees you. </a:t>
            </a:r>
          </a:p>
          <a:p>
            <a:endParaRPr lang="en-US"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We</a:t>
            </a:r>
            <a:r>
              <a:rPr lang="en-US" baseline="0" dirty="0" smtClean="0">
                <a:solidFill>
                  <a:schemeClr val="tx1">
                    <a:lumMod val="75000"/>
                    <a:lumOff val="25000"/>
                  </a:schemeClr>
                </a:solidFill>
              </a:rPr>
              <a:t> are a small group so go find someone that you are not sitting next to and tell them a little known fact about yourself. </a:t>
            </a:r>
            <a:r>
              <a:rPr lang="en-US" dirty="0" smtClean="0">
                <a:solidFill>
                  <a:schemeClr val="tx1">
                    <a:lumMod val="75000"/>
                    <a:lumOff val="25000"/>
                  </a:schemeClr>
                </a:solidFill>
              </a:rPr>
              <a:t>You may be surprised at what you have in common. </a:t>
            </a:r>
          </a:p>
          <a:p>
            <a:endParaRPr lang="en-US" dirty="0" smtClean="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The </a:t>
            </a:r>
            <a:r>
              <a:rPr lang="en-US" dirty="0">
                <a:solidFill>
                  <a:schemeClr val="tx1">
                    <a:lumMod val="75000"/>
                    <a:lumOff val="25000"/>
                  </a:schemeClr>
                </a:solidFill>
              </a:rPr>
              <a:t>point of EDI is to allow our </a:t>
            </a:r>
            <a:r>
              <a:rPr lang="en-US" dirty="0" err="1">
                <a:solidFill>
                  <a:schemeClr val="tx1">
                    <a:lumMod val="75000"/>
                    <a:lumOff val="25000"/>
                  </a:schemeClr>
                </a:solidFill>
              </a:rPr>
              <a:t>lense</a:t>
            </a:r>
            <a:r>
              <a:rPr lang="en-US" dirty="0">
                <a:solidFill>
                  <a:schemeClr val="tx1">
                    <a:lumMod val="75000"/>
                    <a:lumOff val="25000"/>
                  </a:schemeClr>
                </a:solidFill>
              </a:rPr>
              <a:t> </a:t>
            </a:r>
            <a:r>
              <a:rPr lang="en-US" dirty="0" smtClean="0">
                <a:solidFill>
                  <a:schemeClr val="tx1">
                    <a:lumMod val="75000"/>
                    <a:lumOff val="25000"/>
                  </a:schemeClr>
                </a:solidFill>
              </a:rPr>
              <a:t>to see </a:t>
            </a:r>
            <a:r>
              <a:rPr lang="en-US" dirty="0">
                <a:solidFill>
                  <a:schemeClr val="tx1">
                    <a:lumMod val="75000"/>
                    <a:lumOff val="25000"/>
                  </a:schemeClr>
                </a:solidFill>
              </a:rPr>
              <a:t>who is at the table, value our differences and perspectives, and notice who is not present that needs to be there.  </a:t>
            </a:r>
            <a:endParaRPr lang="en-US" dirty="0" smtClean="0">
              <a:solidFill>
                <a:schemeClr val="tx1">
                  <a:lumMod val="75000"/>
                  <a:lumOff val="25000"/>
                </a:schemeClr>
              </a:solidFill>
            </a:endParaRPr>
          </a:p>
          <a:p>
            <a:r>
              <a:rPr lang="en-US" dirty="0" smtClean="0">
                <a:solidFill>
                  <a:schemeClr val="tx1">
                    <a:lumMod val="75000"/>
                    <a:lumOff val="25000"/>
                  </a:schemeClr>
                </a:solidFill>
              </a:rPr>
              <a:t>My </a:t>
            </a:r>
            <a:r>
              <a:rPr lang="en-US" dirty="0">
                <a:solidFill>
                  <a:schemeClr val="tx1">
                    <a:lumMod val="75000"/>
                    <a:lumOff val="25000"/>
                  </a:schemeClr>
                </a:solidFill>
              </a:rPr>
              <a:t>name is Herminia Esqueda and a little known fact about me is that I was part of a Mexican Folkloric dance troupe in college. </a:t>
            </a: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3</a:t>
            </a:fld>
            <a:endParaRPr lang="en-US"/>
          </a:p>
        </p:txBody>
      </p:sp>
    </p:spTree>
    <p:extLst>
      <p:ext uri="{BB962C8B-B14F-4D97-AF65-F5344CB8AC3E}">
        <p14:creationId xmlns:p14="http://schemas.microsoft.com/office/powerpoint/2010/main" val="3991925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30</a:t>
            </a:fld>
            <a:endParaRPr lang="en-US"/>
          </a:p>
        </p:txBody>
      </p:sp>
    </p:spTree>
    <p:extLst>
      <p:ext uri="{BB962C8B-B14F-4D97-AF65-F5344CB8AC3E}">
        <p14:creationId xmlns:p14="http://schemas.microsoft.com/office/powerpoint/2010/main" val="1368760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31</a:t>
            </a:fld>
            <a:endParaRPr lang="en-US"/>
          </a:p>
        </p:txBody>
      </p:sp>
    </p:spTree>
    <p:extLst>
      <p:ext uri="{BB962C8B-B14F-4D97-AF65-F5344CB8AC3E}">
        <p14:creationId xmlns:p14="http://schemas.microsoft.com/office/powerpoint/2010/main" val="1053097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D120CD-E62D-4D31-A17C-3580675A32A4}" type="slidenum">
              <a:rPr lang="en-US" smtClean="0"/>
              <a:t>32</a:t>
            </a:fld>
            <a:endParaRPr lang="en-US"/>
          </a:p>
        </p:txBody>
      </p:sp>
    </p:spTree>
    <p:extLst>
      <p:ext uri="{BB962C8B-B14F-4D97-AF65-F5344CB8AC3E}">
        <p14:creationId xmlns:p14="http://schemas.microsoft.com/office/powerpoint/2010/main" val="3200058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Sawubona</a:t>
            </a:r>
            <a:endParaRPr lang="en-US" dirty="0" smtClean="0"/>
          </a:p>
          <a:p>
            <a:endParaRPr lang="en-US" dirty="0" smtClean="0"/>
          </a:p>
          <a:p>
            <a:r>
              <a:rPr lang="en-US" dirty="0" smtClean="0"/>
              <a:t>I am a Latina, I am a dancer, I am a </a:t>
            </a:r>
            <a:r>
              <a:rPr lang="en-US" baseline="0" dirty="0" smtClean="0"/>
              <a:t> Math geek, I am a Christian</a:t>
            </a:r>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33</a:t>
            </a:fld>
            <a:endParaRPr lang="en-US"/>
          </a:p>
        </p:txBody>
      </p:sp>
    </p:spTree>
    <p:extLst>
      <p:ext uri="{BB962C8B-B14F-4D97-AF65-F5344CB8AC3E}">
        <p14:creationId xmlns:p14="http://schemas.microsoft.com/office/powerpoint/2010/main" val="2149860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5 min. Wrap</a:t>
            </a:r>
            <a:r>
              <a:rPr lang="en-US" baseline="0" dirty="0" smtClean="0"/>
              <a:t> up – Jessica</a:t>
            </a:r>
          </a:p>
          <a:p>
            <a:r>
              <a:rPr lang="en-US" baseline="0" dirty="0" smtClean="0"/>
              <a:t>How can you incorporate what you learned today? </a:t>
            </a:r>
          </a:p>
          <a:p>
            <a:endParaRPr lang="en-US" baseline="0" dirty="0" smtClean="0"/>
          </a:p>
          <a:p>
            <a:r>
              <a:rPr lang="en-US" baseline="0" dirty="0" smtClean="0"/>
              <a:t>There are so many more terms we did not cover. There’s words that we did not include on the list. Terminology is always changing. The key thing self awareness – hopefully you are aware of some new terms that have made you think about equity, diversity, and inclusion in new ways. Go out and educate yourself, there are articles and videos on the ESA </a:t>
            </a:r>
            <a:r>
              <a:rPr lang="en-US" baseline="0" dirty="0" err="1" smtClean="0"/>
              <a:t>Sharepoint</a:t>
            </a:r>
            <a:r>
              <a:rPr lang="en-US" baseline="0" dirty="0" smtClean="0"/>
              <a:t> site. Start there.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D120CD-E62D-4D31-A17C-3580675A32A4}" type="slidenum">
              <a:rPr lang="en-US" smtClean="0"/>
              <a:t>34</a:t>
            </a:fld>
            <a:endParaRPr lang="en-US"/>
          </a:p>
        </p:txBody>
      </p:sp>
    </p:spTree>
    <p:extLst>
      <p:ext uri="{BB962C8B-B14F-4D97-AF65-F5344CB8AC3E}">
        <p14:creationId xmlns:p14="http://schemas.microsoft.com/office/powerpoint/2010/main" val="3513353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any questions, feel free to contact </a:t>
            </a:r>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35</a:t>
            </a:fld>
            <a:endParaRPr lang="en-US" dirty="0"/>
          </a:p>
        </p:txBody>
      </p:sp>
    </p:spTree>
    <p:extLst>
      <p:ext uri="{BB962C8B-B14F-4D97-AF65-F5344CB8AC3E}">
        <p14:creationId xmlns:p14="http://schemas.microsoft.com/office/powerpoint/2010/main" val="135706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5 min.  The</a:t>
            </a:r>
            <a:r>
              <a:rPr lang="en-US" baseline="0" dirty="0" smtClean="0"/>
              <a:t> Why?  Jessica</a:t>
            </a:r>
          </a:p>
          <a:p>
            <a:endParaRPr lang="en-US" baseline="0" dirty="0" smtClean="0"/>
          </a:p>
          <a:p>
            <a:r>
              <a:rPr lang="en-US" baseline="0" dirty="0" smtClean="0"/>
              <a:t>Part of the triple bottom line is employee engagement and customer satisfaction. In order to do that we have to be proactive and intentional about supporting and promoting a diverse and inclusive workforce.</a:t>
            </a:r>
          </a:p>
          <a:p>
            <a:r>
              <a:rPr lang="en-US" b="1" dirty="0">
                <a:solidFill>
                  <a:srgbClr val="002060"/>
                </a:solidFill>
              </a:rPr>
              <a:t>Measures: Increase two EDI Employee Survey questions from 71% to 74% “always” and “usually” </a:t>
            </a:r>
          </a:p>
          <a:p>
            <a:r>
              <a:rPr lang="en-US" b="1" dirty="0">
                <a:solidFill>
                  <a:srgbClr val="002060"/>
                </a:solidFill>
              </a:rPr>
              <a:t>Increase the number of Certified Diversity Professionals and Executives. </a:t>
            </a:r>
          </a:p>
          <a:p>
            <a:r>
              <a:rPr lang="en-US" b="1" dirty="0">
                <a:solidFill>
                  <a:srgbClr val="002060"/>
                </a:solidFill>
              </a:rPr>
              <a:t>Implement EDI initiatives – Leadership support, HR opportunities, </a:t>
            </a:r>
          </a:p>
          <a:p>
            <a:r>
              <a:rPr lang="en-US" b="1" dirty="0">
                <a:solidFill>
                  <a:srgbClr val="002060"/>
                </a:solidFill>
              </a:rPr>
              <a:t>                      Community of Practice,  and middle manager forums</a:t>
            </a:r>
            <a:endParaRPr lang="en-US" dirty="0">
              <a:solidFill>
                <a:srgbClr val="002060"/>
              </a:solidFill>
            </a:endParaRPr>
          </a:p>
          <a:p>
            <a:endParaRPr lang="en-US" baseline="0" dirty="0" smtClean="0"/>
          </a:p>
          <a:p>
            <a:endParaRPr lang="en-US" baseline="0" dirty="0" smtClean="0"/>
          </a:p>
          <a:p>
            <a:r>
              <a:rPr lang="en-US" dirty="0"/>
              <a:t>Identifying creative solutions to internal challenges through diversity.</a:t>
            </a:r>
          </a:p>
          <a:p>
            <a:r>
              <a:rPr lang="en-US" dirty="0"/>
              <a:t> Creating physical environments that welcome and support diverse teams equitably.</a:t>
            </a:r>
          </a:p>
          <a:p>
            <a:r>
              <a:rPr lang="en-US" dirty="0"/>
              <a:t> Trust-building among diverse colleagues, stakeholders, and constituents.</a:t>
            </a:r>
          </a:p>
          <a:p>
            <a:r>
              <a:rPr lang="en-US" dirty="0"/>
              <a:t> Demonstrating social justice, racial equity, and inclusion excellence through outstanding service</a:t>
            </a:r>
          </a:p>
          <a:p>
            <a:r>
              <a:rPr lang="en-US" dirty="0"/>
              <a:t>that regards “barriers” as moveable.</a:t>
            </a:r>
          </a:p>
          <a:p>
            <a:r>
              <a:rPr lang="en-US" dirty="0"/>
              <a:t> Learning to include and leverage the perspectives of our diverse customers.</a:t>
            </a:r>
          </a:p>
          <a:p>
            <a:r>
              <a:rPr lang="en-US" dirty="0"/>
              <a:t> Transformational performance that drives talent outcomes through meaningful employee,</a:t>
            </a:r>
          </a:p>
          <a:p>
            <a:r>
              <a:rPr lang="en-US" dirty="0"/>
              <a:t>supervisor and leadership dialogues.</a:t>
            </a:r>
          </a:p>
          <a:p>
            <a:r>
              <a:rPr lang="en-US" dirty="0"/>
              <a:t> Increased team cohesiveness based on trust, effective conflict resolution, </a:t>
            </a:r>
            <a:r>
              <a:rPr lang="en-US" dirty="0" err="1"/>
              <a:t>accountabilitycommitment</a:t>
            </a:r>
            <a:r>
              <a:rPr lang="en-US" dirty="0"/>
              <a:t>, and group goal accomplishment.</a:t>
            </a:r>
          </a:p>
          <a:p>
            <a:r>
              <a:rPr lang="en-US" dirty="0"/>
              <a:t> Increased opportunities for professional mastery, development, contribution, </a:t>
            </a:r>
            <a:r>
              <a:rPr lang="en-US" dirty="0" err="1"/>
              <a:t>engagement,recognition</a:t>
            </a:r>
            <a:r>
              <a:rPr lang="en-US" dirty="0"/>
              <a:t>, promotion, and retention based on embedding principles of equity, diversity </a:t>
            </a:r>
            <a:r>
              <a:rPr lang="en-US" dirty="0" err="1"/>
              <a:t>andinclusion</a:t>
            </a:r>
            <a:r>
              <a:rPr lang="en-US" dirty="0"/>
              <a:t>.</a:t>
            </a:r>
          </a:p>
          <a:p>
            <a:r>
              <a:rPr lang="en-US" dirty="0"/>
              <a:t>	</a:t>
            </a:r>
          </a:p>
          <a:p>
            <a:r>
              <a:rPr lang="en-US" dirty="0"/>
              <a:t>	</a:t>
            </a:r>
          </a:p>
          <a:p>
            <a:endParaRPr lang="en-US" dirty="0" smtClean="0"/>
          </a:p>
          <a:p>
            <a:endParaRPr lang="en-US" dirty="0" smtClean="0"/>
          </a:p>
          <a:p>
            <a:r>
              <a:rPr lang="en-US" dirty="0" smtClean="0"/>
              <a:t>Because a critical piece to EDI is dialogue. Dialogue with</a:t>
            </a:r>
            <a:r>
              <a:rPr lang="en-US" baseline="0" dirty="0" smtClean="0"/>
              <a:t> our peers, clients,  stakeholders, and partners to communicate our values and our actions. </a:t>
            </a:r>
          </a:p>
          <a:p>
            <a:endParaRPr lang="en-US" baseline="0" dirty="0" smtClean="0"/>
          </a:p>
          <a:p>
            <a:pPr defTabSz="465887">
              <a:defRPr/>
            </a:pPr>
            <a:r>
              <a:rPr lang="en-US" baseline="0" dirty="0" smtClean="0"/>
              <a:t>Learning terminology is the beginning of educating ourselves so we can implement EDI practices within ESA. </a:t>
            </a:r>
            <a:r>
              <a:rPr lang="en-US" dirty="0" smtClean="0"/>
              <a:t>Language is and always will be an essential element in the struggle for understanding among peoples. Changes in the words and phrases we use to describe each other reflect whatever progress we make on the path toward a world where everyone feels respected and included.</a:t>
            </a:r>
          </a:p>
          <a:p>
            <a:endParaRPr lang="en-US" dirty="0" smtClean="0"/>
          </a:p>
          <a:p>
            <a:r>
              <a:rPr lang="en-US" baseline="0" dirty="0" smtClean="0"/>
              <a:t>At ESA we believe EDI is important for our customers and in the work of eliminating poverty. To do that we need to build EDI into the culture by educating and implementing EDI practices within ESA.  This workshop is a part of that education piece. </a:t>
            </a:r>
          </a:p>
          <a:p>
            <a:endParaRPr lang="en-US" baseline="0" dirty="0" smtClean="0"/>
          </a:p>
          <a:p>
            <a:r>
              <a:rPr lang="en-US" baseline="0" dirty="0" smtClean="0"/>
              <a:t>You’re not going to learn everything about EDI in this workshop. This is merely an introduction. Hopefully to start taking steps to become self-aware and finding your blind spots. Nobody can do this work for you. We have included articles and information on the ESA EDI </a:t>
            </a:r>
            <a:r>
              <a:rPr lang="en-US" baseline="0" dirty="0" err="1" smtClean="0"/>
              <a:t>Sharepoint</a:t>
            </a:r>
            <a:r>
              <a:rPr lang="en-US" baseline="0" dirty="0" smtClean="0"/>
              <a:t> site for you to read and watch videos. Sit in your discomfort, listen, read, watch, and learn. </a:t>
            </a:r>
          </a:p>
          <a:p>
            <a:endParaRPr lang="en-US" baseline="0" dirty="0" smtClean="0"/>
          </a:p>
          <a:p>
            <a:r>
              <a:rPr lang="en-US" baseline="0" dirty="0" smtClean="0"/>
              <a:t>We have to communicate, we have to dialogue, we have to talk and then build systems to implement EDI into our policies, practices, and culture. It begins with speaking the same language. </a:t>
            </a:r>
          </a:p>
        </p:txBody>
      </p:sp>
      <p:sp>
        <p:nvSpPr>
          <p:cNvPr id="4" name="Slide Number Placeholder 3"/>
          <p:cNvSpPr>
            <a:spLocks noGrp="1"/>
          </p:cNvSpPr>
          <p:nvPr>
            <p:ph type="sldNum" sz="quarter" idx="10"/>
          </p:nvPr>
        </p:nvSpPr>
        <p:spPr/>
        <p:txBody>
          <a:bodyPr/>
          <a:lstStyle/>
          <a:p>
            <a:fld id="{2C75A2F1-1D8C-4FBC-B39C-9763BE1E9E20}" type="slidenum">
              <a:rPr lang="en-US" smtClean="0"/>
              <a:t>4</a:t>
            </a:fld>
            <a:endParaRPr lang="en-US"/>
          </a:p>
        </p:txBody>
      </p:sp>
    </p:spTree>
    <p:extLst>
      <p:ext uri="{BB962C8B-B14F-4D97-AF65-F5344CB8AC3E}">
        <p14:creationId xmlns:p14="http://schemas.microsoft.com/office/powerpoint/2010/main" val="95378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 Good Morning. My name is Jessica Gempler and I am with Community Service Division. I have been with the department for 20 years and have been part of the training and design team for the last several years. We are responsible for developing training to over 3000 staff members’ in various CSO and call centers statewide. For the last ten years, I have been working on bringing comprehensive poverty training to our division. Makes sense, right. Our programs serve customers that are various levels of the FPL. </a:t>
            </a:r>
          </a:p>
          <a:p>
            <a:r>
              <a:rPr lang="en-US" sz="1200" kern="1200" dirty="0" smtClean="0">
                <a:solidFill>
                  <a:schemeClr val="tx1"/>
                </a:solidFill>
                <a:effectLst/>
                <a:latin typeface="+mn-lt"/>
                <a:ea typeface="+mn-ea"/>
                <a:cs typeface="+mn-cs"/>
              </a:rPr>
              <a:t>This has been a labor of love for me. I wanted my staff to better understand and treat with kindness and respect those on the other side of the counter. Because for most of my life, that is where I stood. </a:t>
            </a:r>
          </a:p>
          <a:p>
            <a:pPr>
              <a:defRPr/>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Slide </a:t>
            </a:r>
            <a:fld id="{84D11FD4-E31B-4E75-BF3D-368952FF4CF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92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grandparents married during the great depression and spent their honeymoon looking for work in the Midwest. After the birth of their youngest (my mom) the doctors recommended they relocate from Kansas to Selah, WA where they could be treated for tuberculosis at the state TB hospital there. So with their seven kids in tow, they came west. My grandfather died and my grandmother was left to raise her kids. </a:t>
            </a:r>
          </a:p>
          <a:p>
            <a:r>
              <a:rPr lang="en-US" sz="1200" kern="1200" dirty="0" smtClean="0">
                <a:solidFill>
                  <a:schemeClr val="tx1"/>
                </a:solidFill>
                <a:effectLst/>
                <a:latin typeface="+mn-lt"/>
                <a:ea typeface="+mn-ea"/>
                <a:cs typeface="+mn-cs"/>
              </a:rPr>
              <a:t>My mom married my dad instead of finishing school and had six kids. My dad skipped out when I was 2 and rarely paid child support. My mom worked sometimes three jobs to support us, but minimum wage doesn’t stretch that far so she relied on safety net programs: low income housing, food stamps-you name it. Since my mom worked a lot she was rarely home, and we kids raised ourselves. We lived in low-income housing in ethnically diverse areas. My best friends were Mexican. I grew up learning Spanish and going to Mass and experiencing their culture. Because of my friendships with people of color, I knew from my neighborhood what words were OK to say and which words would get me in trouble.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9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Growing up I understood the challenges faced by those in poverty. My family was impacted by the challenges many in poverty face: homelessness, drug dependency, legal issues and of course teen pregnancy. I had my daughter Olivia at 17 and dropped out of school - her brother and sister soon followed. I have worked hard to break the cycle of poverty for my family but it has been a long journey. Their father was often unable to work due to circumstances related to his combat duty and our relationship unraveled. </a:t>
            </a:r>
          </a:p>
          <a:p>
            <a:endParaRPr lang="en-US" dirty="0" smtClean="0"/>
          </a:p>
          <a:p>
            <a:r>
              <a:rPr lang="en-US" sz="1200" kern="1200" dirty="0" smtClean="0">
                <a:solidFill>
                  <a:schemeClr val="tx1"/>
                </a:solidFill>
                <a:effectLst/>
                <a:latin typeface="+mn-lt"/>
                <a:ea typeface="+mn-ea"/>
                <a:cs typeface="+mn-cs"/>
              </a:rPr>
              <a:t>My ex is Mexican American, the child of first generation agriculture workers who came to the US as part of the bracero program. My kids were raised with his family and my best friend’s family in a vibrant culture of food and music and Mexican tradition. When my kids were little I began to realize that the TV shows they watched and the books they read had characters that looked like me, not my kids. So I searched hard for books and toys that looked like them. I wanted them to have figures that were celebrated and normalized because representation matters.</a:t>
            </a:r>
          </a:p>
          <a:p>
            <a:r>
              <a:rPr lang="en-US" sz="1200" kern="1200" dirty="0" smtClean="0">
                <a:solidFill>
                  <a:schemeClr val="tx1"/>
                </a:solidFill>
                <a:effectLst/>
                <a:latin typeface="+mn-lt"/>
                <a:ea typeface="+mn-ea"/>
                <a:cs typeface="+mn-cs"/>
              </a:rPr>
              <a:t>Because I grew up surrounded by the cultural diversity of my community, friends, and my first husband, I thought I knew how the language of cultural diversity and inclusion. I worked hard to protect and support the ethnic and racial diversity of my own friends and relations. I learned about what they needed from me, and the language that they needed me to speak as a white family member and friend.</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ex is Mexican American, the child of first generation agriculture workers who came to the US as part of the bracero program. My kids were raised with his family and my best friend’s family in a vibrant culture of food and music and Mexican tradition. When my kids were little I began to realize that the TV shows they watched and the books they read had characters that looked like me, not my kids. So I searched hard for books and toys that looked like them. I wanted them to have figures that were celebrated and normalized because representation matters.</a:t>
            </a:r>
          </a:p>
          <a:p>
            <a:r>
              <a:rPr lang="en-US" sz="1200" kern="1200" dirty="0" smtClean="0">
                <a:solidFill>
                  <a:schemeClr val="tx1"/>
                </a:solidFill>
                <a:effectLst/>
                <a:latin typeface="+mn-lt"/>
                <a:ea typeface="+mn-ea"/>
                <a:cs typeface="+mn-cs"/>
              </a:rPr>
              <a:t>Because I grew up surrounded by the cultural diversity of my community, friends, and my first husband, I thought I knew how the language of cultural diversity and inclusion. I worked hard to protect and support the ethnic and racial diversity of my own friends and relations. I learned about what they needed from me, and the language that they needed me to speak as a white family member and friend.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youngest – Solomon – first came out as gay as a middle </a:t>
            </a:r>
            <a:r>
              <a:rPr lang="en-US" sz="1200" kern="1200" dirty="0" err="1" smtClean="0">
                <a:solidFill>
                  <a:schemeClr val="tx1"/>
                </a:solidFill>
                <a:effectLst/>
                <a:latin typeface="+mn-lt"/>
                <a:ea typeface="+mn-ea"/>
                <a:cs typeface="+mn-cs"/>
              </a:rPr>
              <a:t>schooler</a:t>
            </a:r>
            <a:r>
              <a:rPr lang="en-US" sz="1200" kern="1200" dirty="0" smtClean="0">
                <a:solidFill>
                  <a:schemeClr val="tx1"/>
                </a:solidFill>
                <a:effectLst/>
                <a:latin typeface="+mn-lt"/>
                <a:ea typeface="+mn-ea"/>
                <a:cs typeface="+mn-cs"/>
              </a:rPr>
              <a:t>, though they now identify as queer. When Solomon came out, I understood that it had to do with their sexual orientation – who they were romantically attracted to.</a:t>
            </a:r>
          </a:p>
          <a:p>
            <a:r>
              <a:rPr lang="en-US" sz="1200" kern="1200" dirty="0" smtClean="0">
                <a:solidFill>
                  <a:schemeClr val="tx1"/>
                </a:solidFill>
                <a:effectLst/>
                <a:latin typeface="+mn-lt"/>
                <a:ea typeface="+mn-ea"/>
                <a:cs typeface="+mn-cs"/>
              </a:rPr>
              <a:t>Sol presented as more feminine even as a toddler dressing up in their older sisters pink dresses and playing with Barbie’s. They were bullied starting in elementary school and living in our conservative community, safety was always an issue. If sol were choosing to wear something pink, I would remind them that it might result in teasing. Were they sure they wanted to take that risk? I worked hard at trying to change their behavior or expression instead of working on changing the world to be more accepting. I didn’t know better.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F3B39-37D1-4529-A969-C9647091E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98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7E626C-5FF4-8F49-B625-E790000774BA}"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325866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E626C-5FF4-8F49-B625-E790000774BA}"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338548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E626C-5FF4-8F49-B625-E790000774BA}"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403009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7E626C-5FF4-8F49-B625-E790000774BA}"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1698841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590BF-7775-4C9C-9154-28C929B633D1}" type="datetime1">
              <a:rPr lang="en-US" smtClean="0"/>
              <a:t>7/3/2019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106599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6" name="Group 25"/>
          <p:cNvGrpSpPr/>
          <p:nvPr/>
        </p:nvGrpSpPr>
        <p:grpSpPr>
          <a:xfrm>
            <a:off x="-1" y="-2776"/>
            <a:ext cx="14630401" cy="8309395"/>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10767983" y="7731029"/>
            <a:ext cx="3291840" cy="438150"/>
          </a:xfrm>
        </p:spPr>
        <p:txBody>
          <a:body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a:xfrm>
            <a:off x="4838652" y="7731029"/>
            <a:ext cx="4937760" cy="43815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559718" y="7731029"/>
            <a:ext cx="3306454" cy="438150"/>
          </a:xfrm>
        </p:spPr>
        <p:txBody>
          <a:bodyPr anchor="ctr"/>
          <a:lstStyle>
            <a:lvl1pPr algn="l">
              <a:defRPr sz="1440"/>
            </a:lvl1pPr>
          </a:lstStyle>
          <a:p>
            <a:fld id="{5EE59417-90F8-FE4B-8C44-6343B2F132B9}" type="slidenum">
              <a:rPr lang="en-US" smtClean="0"/>
              <a:t>‹#›</a:t>
            </a:fld>
            <a:endParaRPr lang="en-US"/>
          </a:p>
        </p:txBody>
      </p:sp>
      <p:sp>
        <p:nvSpPr>
          <p:cNvPr id="3" name="Subtitle 2"/>
          <p:cNvSpPr>
            <a:spLocks noGrp="1"/>
          </p:cNvSpPr>
          <p:nvPr>
            <p:ph type="subTitle" idx="1"/>
          </p:nvPr>
        </p:nvSpPr>
        <p:spPr>
          <a:xfrm>
            <a:off x="9504902" y="5934452"/>
            <a:ext cx="4552414" cy="1245312"/>
          </a:xfrm>
        </p:spPr>
        <p:txBody>
          <a:bodyPr anchor="t">
            <a:normAutofit/>
          </a:bodyPr>
          <a:lstStyle>
            <a:lvl1pPr marL="0" indent="0" algn="l">
              <a:lnSpc>
                <a:spcPct val="130000"/>
              </a:lnSpc>
              <a:buNone/>
              <a:defRPr sz="2400" baseline="0">
                <a:solidFill>
                  <a:schemeClr val="bg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Tree>
    <p:extLst>
      <p:ext uri="{BB962C8B-B14F-4D97-AF65-F5344CB8AC3E}">
        <p14:creationId xmlns:p14="http://schemas.microsoft.com/office/powerpoint/2010/main" val="2899968506"/>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205565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810" y="1"/>
            <a:ext cx="14620876" cy="8294370"/>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943226" y="1514476"/>
            <a:ext cx="8743950" cy="5200650"/>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10781692" y="7556077"/>
            <a:ext cx="3291840" cy="438150"/>
          </a:xfrm>
        </p:spPr>
        <p:txBody>
          <a:bodyPr/>
          <a:lstStyle>
            <a:lvl1pPr>
              <a:defRPr>
                <a:solidFill>
                  <a:schemeClr val="bg2"/>
                </a:solidFill>
              </a:defRPr>
            </a:lvl1p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a:xfrm>
            <a:off x="4849092" y="7556077"/>
            <a:ext cx="4937760" cy="438150"/>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556891" y="7556077"/>
            <a:ext cx="3337850" cy="438150"/>
          </a:xfrm>
        </p:spPr>
        <p:txBody>
          <a:bodyPr anchor="ctr"/>
          <a:lstStyle>
            <a:lvl1pPr algn="l">
              <a:defRPr sz="1440">
                <a:solidFill>
                  <a:schemeClr val="bg2"/>
                </a:solidFill>
              </a:defRPr>
            </a:lvl1pPr>
          </a:lstStyle>
          <a:p>
            <a:fld id="{5EE59417-90F8-FE4B-8C44-6343B2F132B9}" type="slidenum">
              <a:rPr lang="en-US" smtClean="0"/>
              <a:t>‹#›</a:t>
            </a:fld>
            <a:endParaRPr lang="en-US"/>
          </a:p>
        </p:txBody>
      </p:sp>
      <p:sp>
        <p:nvSpPr>
          <p:cNvPr id="2" name="Title 1"/>
          <p:cNvSpPr>
            <a:spLocks noGrp="1"/>
          </p:cNvSpPr>
          <p:nvPr>
            <p:ph type="title"/>
          </p:nvPr>
        </p:nvSpPr>
        <p:spPr>
          <a:xfrm>
            <a:off x="3794761" y="2196695"/>
            <a:ext cx="7031669" cy="2210058"/>
          </a:xfrm>
        </p:spPr>
        <p:txBody>
          <a:bodyPr anchor="t">
            <a:normAutofit/>
          </a:bodyPr>
          <a:lstStyle>
            <a:lvl1pPr algn="ctr">
              <a:lnSpc>
                <a:spcPct val="105000"/>
              </a:lnSpc>
              <a:defRPr sz="468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7501" y="5011358"/>
            <a:ext cx="5479769" cy="1246568"/>
          </a:xfrm>
        </p:spPr>
        <p:txBody>
          <a:bodyPr>
            <a:normAutofit/>
          </a:bodyPr>
          <a:lstStyle>
            <a:lvl1pPr marL="0" indent="0" algn="ctr">
              <a:lnSpc>
                <a:spcPct val="130000"/>
              </a:lnSpc>
              <a:spcBef>
                <a:spcPts val="0"/>
              </a:spcBef>
              <a:buNone/>
              <a:defRPr sz="2400" baseline="0">
                <a:solidFill>
                  <a:schemeClr val="tx2">
                    <a:lumMod val="75000"/>
                    <a:lumOff val="2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548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39" y="2926080"/>
            <a:ext cx="4992624" cy="4389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52501" y="2926080"/>
            <a:ext cx="4992624" cy="4389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0FA07E-B0CC-1243-BA3E-DE5DB2457757}"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16523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66941" y="680314"/>
            <a:ext cx="10678186" cy="18763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0439" y="2947690"/>
            <a:ext cx="4992624" cy="988694"/>
          </a:xfrm>
        </p:spPr>
        <p:txBody>
          <a:bodyPr anchor="b"/>
          <a:lstStyle>
            <a:lvl1pPr marL="0" indent="0">
              <a:lnSpc>
                <a:spcPct val="99000"/>
              </a:lnSpc>
              <a:buNone/>
              <a:defRPr sz="2880" b="0" baseline="0">
                <a:solidFill>
                  <a:schemeClr val="accent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3520439" y="3979968"/>
            <a:ext cx="4992624" cy="3335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2501" y="2947690"/>
            <a:ext cx="4992624" cy="988694"/>
          </a:xfrm>
        </p:spPr>
        <p:txBody>
          <a:bodyPr anchor="b"/>
          <a:lstStyle>
            <a:lvl1pPr marL="0" indent="0">
              <a:lnSpc>
                <a:spcPct val="99000"/>
              </a:lnSpc>
              <a:buNone/>
              <a:defRPr sz="2880" b="0" baseline="0">
                <a:solidFill>
                  <a:schemeClr val="accent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9052501" y="3979968"/>
            <a:ext cx="4992624" cy="3335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0FA07E-B0CC-1243-BA3E-DE5DB2457757}"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1020763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0FA07E-B0CC-1243-BA3E-DE5DB2457757}"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367825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E626C-5FF4-8F49-B625-E790000774BA}"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393235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5716"/>
            <a:ext cx="4536094" cy="8223884"/>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740FA07E-B0CC-1243-BA3E-DE5DB2457757}"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3268132548"/>
      </p:ext>
    </p:extLst>
  </p:cSld>
  <p:clrMapOvr>
    <a:masterClrMapping/>
  </p:clrMapOvr>
  <p:extLst mod="1">
    <p:ext uri="{DCECCB84-F9BA-43D5-87BE-67443E8EF086}">
      <p15:sldGuideLst xmlns:p15="http://schemas.microsoft.com/office/powerpoint/2012/main">
        <p15:guide id="2" pos="7200">
          <p15:clr>
            <a:srgbClr val="FBAE40"/>
          </p15:clr>
        </p15:guide>
        <p15:guide id="3" pos="54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10093653" y="0"/>
            <a:ext cx="4536748" cy="82296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10171786" y="1804688"/>
            <a:ext cx="3873258" cy="2025509"/>
          </a:xfrm>
        </p:spPr>
        <p:txBody>
          <a:bodyPr anchor="b">
            <a:normAutofit/>
          </a:bodyPr>
          <a:lstStyle>
            <a:lvl1pPr>
              <a:lnSpc>
                <a:spcPct val="104000"/>
              </a:lnSpc>
              <a:defRPr sz="4080"/>
            </a:lvl1pPr>
          </a:lstStyle>
          <a:p>
            <a:r>
              <a:rPr lang="en-US"/>
              <a:t>Click to edit Master title style</a:t>
            </a:r>
            <a:endParaRPr lang="en-US" dirty="0"/>
          </a:p>
        </p:txBody>
      </p:sp>
      <p:sp>
        <p:nvSpPr>
          <p:cNvPr id="3" name="Content Placeholder 2"/>
          <p:cNvSpPr>
            <a:spLocks noGrp="1"/>
          </p:cNvSpPr>
          <p:nvPr>
            <p:ph idx="1"/>
          </p:nvPr>
        </p:nvSpPr>
        <p:spPr>
          <a:xfrm>
            <a:off x="585276" y="529697"/>
            <a:ext cx="9116448" cy="6785503"/>
          </a:xfrm>
        </p:spPr>
        <p:txBody>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71786" y="3868564"/>
            <a:ext cx="3873258" cy="3446636"/>
          </a:xfrm>
        </p:spPr>
        <p:txBody>
          <a:bodyPr/>
          <a:lstStyle>
            <a:lvl1pPr marL="0" indent="0">
              <a:spcBef>
                <a:spcPts val="1680"/>
              </a:spcBef>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171867" y="7543801"/>
            <a:ext cx="3873258" cy="438150"/>
          </a:xfrm>
        </p:spPr>
        <p:txBody>
          <a:bodyPr/>
          <a:lstStyle>
            <a:lvl1pPr algn="l">
              <a:defRPr/>
            </a:lvl1pPr>
          </a:lstStyle>
          <a:p>
            <a:fld id="{740FA07E-B0CC-1243-BA3E-DE5DB2457757}" type="datetimeFigureOut">
              <a:rPr lang="en-US" smtClean="0"/>
              <a:t>7/3/2019</a:t>
            </a:fld>
            <a:endParaRPr lang="en-US"/>
          </a:p>
        </p:txBody>
      </p:sp>
      <p:sp>
        <p:nvSpPr>
          <p:cNvPr id="6" name="Footer Placeholder 5"/>
          <p:cNvSpPr>
            <a:spLocks noGrp="1"/>
          </p:cNvSpPr>
          <p:nvPr>
            <p:ph type="ftr" sz="quarter" idx="11"/>
          </p:nvPr>
        </p:nvSpPr>
        <p:spPr>
          <a:xfrm>
            <a:off x="585276" y="7543801"/>
            <a:ext cx="9116448" cy="438150"/>
          </a:xfrm>
        </p:spPr>
        <p:txBody>
          <a:bodyPr/>
          <a:lstStyle>
            <a:lvl1pPr algn="l">
              <a:defRPr/>
            </a:lvl1pPr>
          </a:lstStyle>
          <a:p>
            <a:endParaRPr lang="en-US"/>
          </a:p>
        </p:txBody>
      </p:sp>
      <p:sp>
        <p:nvSpPr>
          <p:cNvPr id="7" name="Slide Number Placeholder 6"/>
          <p:cNvSpPr>
            <a:spLocks noGrp="1"/>
          </p:cNvSpPr>
          <p:nvPr>
            <p:ph type="sldNum" sz="quarter" idx="12"/>
          </p:nvPr>
        </p:nvSpPr>
        <p:spPr>
          <a:xfrm>
            <a:off x="10171786" y="448326"/>
            <a:ext cx="3873258" cy="979777"/>
          </a:xfrm>
        </p:spPr>
        <p:txBody>
          <a:bodyPr anchor="t"/>
          <a:lstStyle>
            <a:lvl1pPr algn="l">
              <a:defRPr sz="5280"/>
            </a:lvl1pPr>
          </a:lstStyle>
          <a:p>
            <a:fld id="{5EE59417-90F8-FE4B-8C44-6343B2F132B9}" type="slidenum">
              <a:rPr lang="en-US" smtClean="0"/>
              <a:t>‹#›</a:t>
            </a:fld>
            <a:endParaRPr lang="en-US"/>
          </a:p>
        </p:txBody>
      </p:sp>
    </p:spTree>
    <p:extLst>
      <p:ext uri="{BB962C8B-B14F-4D97-AF65-F5344CB8AC3E}">
        <p14:creationId xmlns:p14="http://schemas.microsoft.com/office/powerpoint/2010/main" val="2395391205"/>
      </p:ext>
    </p:extLst>
  </p:cSld>
  <p:clrMapOvr>
    <a:masterClrMapping/>
  </p:clrMapOvr>
  <p:extLst mod="1">
    <p:ext uri="{DCECCB84-F9BA-43D5-87BE-67443E8EF086}">
      <p15:sldGuideLst xmlns:p15="http://schemas.microsoft.com/office/powerpoint/2012/main">
        <p15:guide id="2" pos="7200">
          <p15:clr>
            <a:srgbClr val="FBAE40"/>
          </p15:clr>
        </p15:guide>
        <p15:guide id="3" pos="54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10093653" y="0"/>
            <a:ext cx="4536748" cy="82296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10171786" y="1804692"/>
            <a:ext cx="3876750" cy="2025509"/>
          </a:xfrm>
        </p:spPr>
        <p:txBody>
          <a:bodyPr anchor="b">
            <a:noAutofit/>
          </a:bodyPr>
          <a:lstStyle>
            <a:lvl1pPr>
              <a:lnSpc>
                <a:spcPct val="104000"/>
              </a:lnSpc>
              <a:defRPr sz="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9723181" cy="8229599"/>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171786" y="3868567"/>
            <a:ext cx="3873398" cy="3446633"/>
          </a:xfrm>
        </p:spPr>
        <p:txBody>
          <a:bodyPr/>
          <a:lstStyle>
            <a:lvl1pPr marL="0" indent="0">
              <a:spcBef>
                <a:spcPts val="1680"/>
              </a:spcBef>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171786" y="7549287"/>
            <a:ext cx="3873398" cy="438150"/>
          </a:xfrm>
        </p:spPr>
        <p:txBody>
          <a:bodyPr/>
          <a:lstStyle>
            <a:lvl1pPr algn="l">
              <a:defRPr/>
            </a:lvl1pPr>
          </a:lstStyle>
          <a:p>
            <a:fld id="{740FA07E-B0CC-1243-BA3E-DE5DB2457757}" type="datetimeFigureOut">
              <a:rPr lang="en-US" smtClean="0"/>
              <a:t>7/3/2019</a:t>
            </a:fld>
            <a:endParaRPr lang="en-US"/>
          </a:p>
        </p:txBody>
      </p:sp>
      <p:sp>
        <p:nvSpPr>
          <p:cNvPr id="6" name="Footer Placeholder 5"/>
          <p:cNvSpPr>
            <a:spLocks noGrp="1"/>
          </p:cNvSpPr>
          <p:nvPr>
            <p:ph type="ftr" sz="quarter" idx="11"/>
          </p:nvPr>
        </p:nvSpPr>
        <p:spPr>
          <a:xfrm>
            <a:off x="585277" y="7549287"/>
            <a:ext cx="9118397" cy="438150"/>
          </a:xfrm>
        </p:spPr>
        <p:txBody>
          <a:bodyPr/>
          <a:lstStyle>
            <a:lvl1pPr algn="l">
              <a:defRPr/>
            </a:lvl1pPr>
          </a:lstStyle>
          <a:p>
            <a:r>
              <a:rPr lang="en-US"/>
              <a:t>
              </a:t>
            </a:r>
            <a:endParaRPr lang="en-US" dirty="0"/>
          </a:p>
        </p:txBody>
      </p:sp>
      <p:sp>
        <p:nvSpPr>
          <p:cNvPr id="7" name="Slide Number Placeholder 6"/>
          <p:cNvSpPr>
            <a:spLocks noGrp="1"/>
          </p:cNvSpPr>
          <p:nvPr>
            <p:ph type="sldNum" sz="quarter" idx="12"/>
          </p:nvPr>
        </p:nvSpPr>
        <p:spPr>
          <a:xfrm>
            <a:off x="10171786" y="448329"/>
            <a:ext cx="3873398" cy="979778"/>
          </a:xfrm>
        </p:spPr>
        <p:txBody>
          <a:bodyPr anchor="t"/>
          <a:lstStyle>
            <a:lvl1pPr algn="l">
              <a:defRPr sz="5280"/>
            </a:lvl1pPr>
          </a:lstStyle>
          <a:p>
            <a:fld id="{5EE59417-90F8-FE4B-8C44-6343B2F132B9}" type="slidenum">
              <a:rPr lang="en-US" smtClean="0"/>
              <a:t>‹#›</a:t>
            </a:fld>
            <a:endParaRPr lang="en-US"/>
          </a:p>
        </p:txBody>
      </p:sp>
    </p:spTree>
    <p:extLst>
      <p:ext uri="{BB962C8B-B14F-4D97-AF65-F5344CB8AC3E}">
        <p14:creationId xmlns:p14="http://schemas.microsoft.com/office/powerpoint/2010/main" val="2713741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59417-90F8-FE4B-8C44-6343B2F132B9}" type="slidenum">
              <a:rPr lang="en-US" smtClean="0"/>
              <a:t>‹#›</a:t>
            </a:fld>
            <a:endParaRPr lang="en-US"/>
          </a:p>
        </p:txBody>
      </p:sp>
    </p:spTree>
    <p:extLst>
      <p:ext uri="{BB962C8B-B14F-4D97-AF65-F5344CB8AC3E}">
        <p14:creationId xmlns:p14="http://schemas.microsoft.com/office/powerpoint/2010/main" val="3864933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5716"/>
            <a:ext cx="4536094" cy="8223884"/>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11133558" y="608445"/>
            <a:ext cx="1885951" cy="640791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1" y="629248"/>
            <a:ext cx="7151492" cy="63871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133558" y="7555939"/>
            <a:ext cx="3007195" cy="438150"/>
          </a:xfrm>
        </p:spPr>
        <p:txBody>
          <a:body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a:xfrm>
            <a:off x="3520440" y="7555939"/>
            <a:ext cx="7151492" cy="438150"/>
          </a:xfrm>
        </p:spPr>
        <p:txBody>
          <a:bodyPr/>
          <a:lstStyle/>
          <a:p>
            <a:endParaRPr lang="en-US"/>
          </a:p>
        </p:txBody>
      </p:sp>
      <p:sp>
        <p:nvSpPr>
          <p:cNvPr id="6" name="Slide Number Placeholder 5"/>
          <p:cNvSpPr>
            <a:spLocks noGrp="1"/>
          </p:cNvSpPr>
          <p:nvPr>
            <p:ph type="sldNum" sz="quarter" idx="12"/>
          </p:nvPr>
        </p:nvSpPr>
        <p:spPr>
          <a:xfrm rot="5400000">
            <a:off x="10481572" y="3423842"/>
            <a:ext cx="6459920" cy="725123"/>
          </a:xfrm>
        </p:spPr>
        <p:txBody>
          <a:bodyPr/>
          <a:lstStyle>
            <a:lvl1pPr algn="l">
              <a:defRPr/>
            </a:lvl1pPr>
          </a:lstStyle>
          <a:p>
            <a:fld id="{5EE59417-90F8-FE4B-8C44-6343B2F132B9}" type="slidenum">
              <a:rPr lang="en-US" smtClean="0"/>
              <a:t>‹#›</a:t>
            </a:fld>
            <a:endParaRPr lang="en-US"/>
          </a:p>
        </p:txBody>
      </p:sp>
      <p:cxnSp>
        <p:nvCxnSpPr>
          <p:cNvPr id="7" name="Straight Connector 6" title="Rule Line"/>
          <p:cNvCxnSpPr/>
          <p:nvPr/>
        </p:nvCxnSpPr>
        <p:spPr>
          <a:xfrm>
            <a:off x="10933898" y="685803"/>
            <a:ext cx="0" cy="633056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6934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1" y="0"/>
            <a:ext cx="14630400" cy="8289036"/>
          </a:xfrm>
          <a:custGeom>
            <a:avLst/>
            <a:gdLst/>
            <a:ahLst/>
            <a:cxnLst/>
            <a:rect l="0" t="0" r="r" b="b"/>
            <a:pathLst>
              <a:path w="2880" h="2178">
                <a:moveTo>
                  <a:pt x="1180" y="1620"/>
                </a:moveTo>
                <a:cubicBezTo>
                  <a:pt x="1167" y="1517"/>
                  <a:pt x="1118" y="1433"/>
                  <a:pt x="1057" y="1352"/>
                </a:cubicBezTo>
                <a:cubicBezTo>
                  <a:pt x="1050" y="1356"/>
                  <a:pt x="1041" y="1358"/>
                  <a:pt x="1037" y="1363"/>
                </a:cubicBezTo>
                <a:cubicBezTo>
                  <a:pt x="977" y="1434"/>
                  <a:pt x="937" y="1510"/>
                  <a:pt x="945" y="1608"/>
                </a:cubicBezTo>
                <a:cubicBezTo>
                  <a:pt x="950" y="1669"/>
                  <a:pt x="952" y="1730"/>
                  <a:pt x="971" y="1789"/>
                </a:cubicBezTo>
                <a:cubicBezTo>
                  <a:pt x="886" y="1703"/>
                  <a:pt x="834" y="1605"/>
                  <a:pt x="850" y="1479"/>
                </a:cubicBezTo>
                <a:cubicBezTo>
                  <a:pt x="858" y="1414"/>
                  <a:pt x="868" y="1349"/>
                  <a:pt x="897" y="1289"/>
                </a:cubicBezTo>
                <a:cubicBezTo>
                  <a:pt x="932" y="1215"/>
                  <a:pt x="971" y="1142"/>
                  <a:pt x="1039" y="1086"/>
                </a:cubicBezTo>
                <a:cubicBezTo>
                  <a:pt x="1119" y="1180"/>
                  <a:pt x="1292" y="1206"/>
                  <a:pt x="1434" y="1082"/>
                </a:cubicBezTo>
                <a:cubicBezTo>
                  <a:pt x="1428" y="1035"/>
                  <a:pt x="1391" y="1016"/>
                  <a:pt x="1352" y="1000"/>
                </a:cubicBezTo>
                <a:cubicBezTo>
                  <a:pt x="1330" y="990"/>
                  <a:pt x="1305" y="985"/>
                  <a:pt x="1282" y="979"/>
                </a:cubicBezTo>
                <a:cubicBezTo>
                  <a:pt x="1312" y="919"/>
                  <a:pt x="1341" y="862"/>
                  <a:pt x="1371" y="804"/>
                </a:cubicBezTo>
                <a:cubicBezTo>
                  <a:pt x="1360" y="797"/>
                  <a:pt x="1353" y="790"/>
                  <a:pt x="1346" y="789"/>
                </a:cubicBezTo>
                <a:cubicBezTo>
                  <a:pt x="1284" y="782"/>
                  <a:pt x="1223" y="794"/>
                  <a:pt x="1168" y="822"/>
                </a:cubicBezTo>
                <a:cubicBezTo>
                  <a:pt x="1126" y="843"/>
                  <a:pt x="1101" y="885"/>
                  <a:pt x="1075" y="923"/>
                </a:cubicBezTo>
                <a:cubicBezTo>
                  <a:pt x="1051" y="957"/>
                  <a:pt x="1040" y="996"/>
                  <a:pt x="1034" y="1036"/>
                </a:cubicBezTo>
                <a:cubicBezTo>
                  <a:pt x="1031" y="1051"/>
                  <a:pt x="1029" y="1067"/>
                  <a:pt x="1005" y="1073"/>
                </a:cubicBezTo>
                <a:cubicBezTo>
                  <a:pt x="1024" y="1013"/>
                  <a:pt x="1017" y="957"/>
                  <a:pt x="1002" y="901"/>
                </a:cubicBezTo>
                <a:cubicBezTo>
                  <a:pt x="987" y="842"/>
                  <a:pt x="950" y="797"/>
                  <a:pt x="907" y="754"/>
                </a:cubicBezTo>
                <a:cubicBezTo>
                  <a:pt x="849" y="812"/>
                  <a:pt x="829" y="885"/>
                  <a:pt x="827" y="963"/>
                </a:cubicBezTo>
                <a:cubicBezTo>
                  <a:pt x="825" y="1041"/>
                  <a:pt x="847" y="1112"/>
                  <a:pt x="907" y="1169"/>
                </a:cubicBezTo>
                <a:cubicBezTo>
                  <a:pt x="825" y="1294"/>
                  <a:pt x="782" y="1427"/>
                  <a:pt x="792" y="1577"/>
                </a:cubicBezTo>
                <a:cubicBezTo>
                  <a:pt x="693" y="1473"/>
                  <a:pt x="625" y="1351"/>
                  <a:pt x="567" y="1221"/>
                </a:cubicBezTo>
                <a:cubicBezTo>
                  <a:pt x="587" y="1204"/>
                  <a:pt x="606" y="1191"/>
                  <a:pt x="622" y="1174"/>
                </a:cubicBezTo>
                <a:cubicBezTo>
                  <a:pt x="674" y="1120"/>
                  <a:pt x="707" y="1055"/>
                  <a:pt x="718" y="982"/>
                </a:cubicBezTo>
                <a:cubicBezTo>
                  <a:pt x="723" y="947"/>
                  <a:pt x="718" y="910"/>
                  <a:pt x="715" y="874"/>
                </a:cubicBezTo>
                <a:cubicBezTo>
                  <a:pt x="714" y="859"/>
                  <a:pt x="702" y="854"/>
                  <a:pt x="687" y="854"/>
                </a:cubicBezTo>
                <a:cubicBezTo>
                  <a:pt x="648" y="852"/>
                  <a:pt x="617" y="873"/>
                  <a:pt x="588" y="894"/>
                </a:cubicBezTo>
                <a:cubicBezTo>
                  <a:pt x="564" y="910"/>
                  <a:pt x="545" y="933"/>
                  <a:pt x="522" y="955"/>
                </a:cubicBezTo>
                <a:cubicBezTo>
                  <a:pt x="505" y="892"/>
                  <a:pt x="503" y="827"/>
                  <a:pt x="499" y="758"/>
                </a:cubicBezTo>
                <a:cubicBezTo>
                  <a:pt x="520" y="765"/>
                  <a:pt x="538" y="773"/>
                  <a:pt x="556" y="776"/>
                </a:cubicBezTo>
                <a:cubicBezTo>
                  <a:pt x="601" y="782"/>
                  <a:pt x="637" y="759"/>
                  <a:pt x="667" y="729"/>
                </a:cubicBezTo>
                <a:cubicBezTo>
                  <a:pt x="699" y="695"/>
                  <a:pt x="721" y="654"/>
                  <a:pt x="731" y="608"/>
                </a:cubicBezTo>
                <a:cubicBezTo>
                  <a:pt x="737" y="583"/>
                  <a:pt x="745" y="559"/>
                  <a:pt x="752" y="535"/>
                </a:cubicBezTo>
                <a:cubicBezTo>
                  <a:pt x="764" y="495"/>
                  <a:pt x="782" y="460"/>
                  <a:pt x="831" y="438"/>
                </a:cubicBezTo>
                <a:cubicBezTo>
                  <a:pt x="783" y="424"/>
                  <a:pt x="741" y="419"/>
                  <a:pt x="705" y="433"/>
                </a:cubicBezTo>
                <a:cubicBezTo>
                  <a:pt x="670" y="446"/>
                  <a:pt x="640" y="474"/>
                  <a:pt x="604" y="498"/>
                </a:cubicBezTo>
                <a:cubicBezTo>
                  <a:pt x="587" y="400"/>
                  <a:pt x="540" y="316"/>
                  <a:pt x="474" y="236"/>
                </a:cubicBezTo>
                <a:cubicBezTo>
                  <a:pt x="470" y="245"/>
                  <a:pt x="466" y="250"/>
                  <a:pt x="466" y="254"/>
                </a:cubicBezTo>
                <a:cubicBezTo>
                  <a:pt x="473" y="305"/>
                  <a:pt x="451" y="350"/>
                  <a:pt x="434" y="395"/>
                </a:cubicBezTo>
                <a:cubicBezTo>
                  <a:pt x="420" y="433"/>
                  <a:pt x="402" y="469"/>
                  <a:pt x="386" y="506"/>
                </a:cubicBezTo>
                <a:cubicBezTo>
                  <a:pt x="358" y="501"/>
                  <a:pt x="327" y="496"/>
                  <a:pt x="296" y="489"/>
                </a:cubicBezTo>
                <a:cubicBezTo>
                  <a:pt x="265" y="482"/>
                  <a:pt x="235" y="473"/>
                  <a:pt x="202" y="465"/>
                </a:cubicBezTo>
                <a:cubicBezTo>
                  <a:pt x="182" y="541"/>
                  <a:pt x="227" y="600"/>
                  <a:pt x="269" y="658"/>
                </a:cubicBezTo>
                <a:cubicBezTo>
                  <a:pt x="314" y="717"/>
                  <a:pt x="371" y="758"/>
                  <a:pt x="452" y="751"/>
                </a:cubicBezTo>
                <a:cubicBezTo>
                  <a:pt x="451" y="794"/>
                  <a:pt x="448" y="833"/>
                  <a:pt x="450" y="872"/>
                </a:cubicBezTo>
                <a:cubicBezTo>
                  <a:pt x="451" y="911"/>
                  <a:pt x="455" y="950"/>
                  <a:pt x="459" y="996"/>
                </a:cubicBezTo>
                <a:cubicBezTo>
                  <a:pt x="362" y="918"/>
                  <a:pt x="259" y="880"/>
                  <a:pt x="137" y="909"/>
                </a:cubicBezTo>
                <a:cubicBezTo>
                  <a:pt x="132" y="941"/>
                  <a:pt x="147" y="969"/>
                  <a:pt x="158" y="997"/>
                </a:cubicBezTo>
                <a:cubicBezTo>
                  <a:pt x="184" y="1069"/>
                  <a:pt x="239" y="1117"/>
                  <a:pt x="301" y="1157"/>
                </a:cubicBezTo>
                <a:cubicBezTo>
                  <a:pt x="371" y="1203"/>
                  <a:pt x="451" y="1225"/>
                  <a:pt x="534" y="1247"/>
                </a:cubicBezTo>
                <a:cubicBezTo>
                  <a:pt x="575" y="1355"/>
                  <a:pt x="625" y="1461"/>
                  <a:pt x="693" y="1557"/>
                </a:cubicBezTo>
                <a:cubicBezTo>
                  <a:pt x="760" y="1652"/>
                  <a:pt x="837" y="1740"/>
                  <a:pt x="912" y="1835"/>
                </a:cubicBezTo>
                <a:cubicBezTo>
                  <a:pt x="883" y="1826"/>
                  <a:pt x="856" y="1817"/>
                  <a:pt x="830" y="1809"/>
                </a:cubicBezTo>
                <a:cubicBezTo>
                  <a:pt x="751" y="1649"/>
                  <a:pt x="633" y="1546"/>
                  <a:pt x="446" y="1532"/>
                </a:cubicBezTo>
                <a:cubicBezTo>
                  <a:pt x="441" y="1593"/>
                  <a:pt x="459" y="1644"/>
                  <a:pt x="495" y="1687"/>
                </a:cubicBezTo>
                <a:cubicBezTo>
                  <a:pt x="528" y="1727"/>
                  <a:pt x="568" y="1762"/>
                  <a:pt x="607" y="1802"/>
                </a:cubicBezTo>
                <a:cubicBezTo>
                  <a:pt x="493" y="1812"/>
                  <a:pt x="395" y="1861"/>
                  <a:pt x="296" y="1920"/>
                </a:cubicBezTo>
                <a:cubicBezTo>
                  <a:pt x="280" y="1912"/>
                  <a:pt x="261" y="1904"/>
                  <a:pt x="243" y="1893"/>
                </a:cubicBezTo>
                <a:cubicBezTo>
                  <a:pt x="166" y="1849"/>
                  <a:pt x="87" y="1856"/>
                  <a:pt x="9" y="1888"/>
                </a:cubicBezTo>
                <a:cubicBezTo>
                  <a:pt x="6" y="1889"/>
                  <a:pt x="3" y="1891"/>
                  <a:pt x="0" y="1892"/>
                </a:cubicBezTo>
                <a:cubicBezTo>
                  <a:pt x="0" y="1917"/>
                  <a:pt x="0" y="1917"/>
                  <a:pt x="0" y="1917"/>
                </a:cubicBezTo>
                <a:cubicBezTo>
                  <a:pt x="67" y="1891"/>
                  <a:pt x="155" y="1890"/>
                  <a:pt x="198" y="1923"/>
                </a:cubicBezTo>
                <a:cubicBezTo>
                  <a:pt x="150" y="1930"/>
                  <a:pt x="100" y="1936"/>
                  <a:pt x="50" y="1943"/>
                </a:cubicBezTo>
                <a:cubicBezTo>
                  <a:pt x="51" y="1946"/>
                  <a:pt x="51" y="1948"/>
                  <a:pt x="51" y="1951"/>
                </a:cubicBezTo>
                <a:cubicBezTo>
                  <a:pt x="106" y="1956"/>
                  <a:pt x="162" y="1936"/>
                  <a:pt x="218" y="1954"/>
                </a:cubicBezTo>
                <a:cubicBezTo>
                  <a:pt x="155" y="2028"/>
                  <a:pt x="74" y="2038"/>
                  <a:pt x="0" y="2009"/>
                </a:cubicBezTo>
                <a:cubicBezTo>
                  <a:pt x="0" y="2030"/>
                  <a:pt x="0" y="2030"/>
                  <a:pt x="0" y="2030"/>
                </a:cubicBezTo>
                <a:cubicBezTo>
                  <a:pt x="39" y="2043"/>
                  <a:pt x="79" y="2049"/>
                  <a:pt x="122" y="2043"/>
                </a:cubicBezTo>
                <a:cubicBezTo>
                  <a:pt x="123" y="2043"/>
                  <a:pt x="124" y="2045"/>
                  <a:pt x="125" y="2046"/>
                </a:cubicBezTo>
                <a:cubicBezTo>
                  <a:pt x="98" y="2081"/>
                  <a:pt x="74" y="2120"/>
                  <a:pt x="55" y="2160"/>
                </a:cubicBezTo>
                <a:cubicBezTo>
                  <a:pt x="55" y="2160"/>
                  <a:pt x="55" y="2160"/>
                  <a:pt x="55" y="2161"/>
                </a:cubicBezTo>
                <a:cubicBezTo>
                  <a:pt x="78" y="2161"/>
                  <a:pt x="78" y="2161"/>
                  <a:pt x="78" y="2161"/>
                </a:cubicBezTo>
                <a:cubicBezTo>
                  <a:pt x="78" y="2160"/>
                  <a:pt x="78" y="2160"/>
                  <a:pt x="78" y="2160"/>
                </a:cubicBezTo>
                <a:cubicBezTo>
                  <a:pt x="103" y="2110"/>
                  <a:pt x="136" y="2066"/>
                  <a:pt x="176" y="2026"/>
                </a:cubicBezTo>
                <a:cubicBezTo>
                  <a:pt x="189" y="2013"/>
                  <a:pt x="203" y="2016"/>
                  <a:pt x="219" y="2023"/>
                </a:cubicBezTo>
                <a:cubicBezTo>
                  <a:pt x="188" y="2070"/>
                  <a:pt x="157" y="2115"/>
                  <a:pt x="127" y="2160"/>
                </a:cubicBezTo>
                <a:cubicBezTo>
                  <a:pt x="127" y="2160"/>
                  <a:pt x="126" y="2160"/>
                  <a:pt x="126" y="2161"/>
                </a:cubicBezTo>
                <a:cubicBezTo>
                  <a:pt x="137" y="2161"/>
                  <a:pt x="137" y="2161"/>
                  <a:pt x="137" y="2161"/>
                </a:cubicBezTo>
                <a:cubicBezTo>
                  <a:pt x="137" y="2160"/>
                  <a:pt x="137" y="2160"/>
                  <a:pt x="138" y="2160"/>
                </a:cubicBezTo>
                <a:cubicBezTo>
                  <a:pt x="171" y="2121"/>
                  <a:pt x="205" y="2082"/>
                  <a:pt x="245" y="2037"/>
                </a:cubicBezTo>
                <a:cubicBezTo>
                  <a:pt x="248" y="2088"/>
                  <a:pt x="233" y="2127"/>
                  <a:pt x="210" y="2160"/>
                </a:cubicBezTo>
                <a:cubicBezTo>
                  <a:pt x="210" y="2160"/>
                  <a:pt x="210" y="2160"/>
                  <a:pt x="210" y="2161"/>
                </a:cubicBezTo>
                <a:cubicBezTo>
                  <a:pt x="236" y="2161"/>
                  <a:pt x="236" y="2161"/>
                  <a:pt x="236" y="2161"/>
                </a:cubicBezTo>
                <a:cubicBezTo>
                  <a:pt x="236" y="2160"/>
                  <a:pt x="236" y="2160"/>
                  <a:pt x="236" y="2160"/>
                </a:cubicBezTo>
                <a:cubicBezTo>
                  <a:pt x="241" y="2153"/>
                  <a:pt x="246" y="2146"/>
                  <a:pt x="251" y="2139"/>
                </a:cubicBezTo>
                <a:cubicBezTo>
                  <a:pt x="252" y="2138"/>
                  <a:pt x="254" y="2139"/>
                  <a:pt x="259" y="2138"/>
                </a:cubicBezTo>
                <a:cubicBezTo>
                  <a:pt x="261" y="2145"/>
                  <a:pt x="263" y="2153"/>
                  <a:pt x="265" y="2160"/>
                </a:cubicBezTo>
                <a:cubicBezTo>
                  <a:pt x="265" y="2160"/>
                  <a:pt x="266" y="2160"/>
                  <a:pt x="266" y="2161"/>
                </a:cubicBezTo>
                <a:cubicBezTo>
                  <a:pt x="287" y="2161"/>
                  <a:pt x="287" y="2161"/>
                  <a:pt x="287" y="2161"/>
                </a:cubicBezTo>
                <a:cubicBezTo>
                  <a:pt x="286" y="2160"/>
                  <a:pt x="286" y="2160"/>
                  <a:pt x="286" y="2160"/>
                </a:cubicBezTo>
                <a:cubicBezTo>
                  <a:pt x="283" y="2146"/>
                  <a:pt x="282" y="2132"/>
                  <a:pt x="282" y="2120"/>
                </a:cubicBezTo>
                <a:cubicBezTo>
                  <a:pt x="282" y="2088"/>
                  <a:pt x="277" y="2050"/>
                  <a:pt x="318" y="2027"/>
                </a:cubicBezTo>
                <a:cubicBezTo>
                  <a:pt x="340" y="2066"/>
                  <a:pt x="340" y="2108"/>
                  <a:pt x="357" y="2146"/>
                </a:cubicBezTo>
                <a:cubicBezTo>
                  <a:pt x="370" y="2104"/>
                  <a:pt x="348" y="2064"/>
                  <a:pt x="347" y="2021"/>
                </a:cubicBezTo>
                <a:cubicBezTo>
                  <a:pt x="377" y="2031"/>
                  <a:pt x="399" y="2049"/>
                  <a:pt x="409" y="2076"/>
                </a:cubicBezTo>
                <a:cubicBezTo>
                  <a:pt x="420" y="2104"/>
                  <a:pt x="425" y="2132"/>
                  <a:pt x="427" y="2160"/>
                </a:cubicBezTo>
                <a:cubicBezTo>
                  <a:pt x="427" y="2160"/>
                  <a:pt x="427" y="2160"/>
                  <a:pt x="427" y="2161"/>
                </a:cubicBezTo>
                <a:cubicBezTo>
                  <a:pt x="448" y="2161"/>
                  <a:pt x="448" y="2161"/>
                  <a:pt x="448" y="2161"/>
                </a:cubicBezTo>
                <a:cubicBezTo>
                  <a:pt x="448" y="2160"/>
                  <a:pt x="448" y="2160"/>
                  <a:pt x="448" y="2160"/>
                </a:cubicBezTo>
                <a:cubicBezTo>
                  <a:pt x="448" y="2159"/>
                  <a:pt x="448" y="2158"/>
                  <a:pt x="448" y="2157"/>
                </a:cubicBezTo>
                <a:cubicBezTo>
                  <a:pt x="447" y="2075"/>
                  <a:pt x="410" y="2009"/>
                  <a:pt x="340" y="1954"/>
                </a:cubicBezTo>
                <a:cubicBezTo>
                  <a:pt x="444" y="1898"/>
                  <a:pt x="546" y="1862"/>
                  <a:pt x="664" y="1864"/>
                </a:cubicBezTo>
                <a:cubicBezTo>
                  <a:pt x="580" y="1944"/>
                  <a:pt x="544" y="2037"/>
                  <a:pt x="564" y="2149"/>
                </a:cubicBezTo>
                <a:cubicBezTo>
                  <a:pt x="668" y="2178"/>
                  <a:pt x="832" y="2048"/>
                  <a:pt x="839" y="1886"/>
                </a:cubicBezTo>
                <a:cubicBezTo>
                  <a:pt x="915" y="1909"/>
                  <a:pt x="985" y="1941"/>
                  <a:pt x="1037" y="2003"/>
                </a:cubicBezTo>
                <a:cubicBezTo>
                  <a:pt x="1053" y="2022"/>
                  <a:pt x="1066" y="2043"/>
                  <a:pt x="1093" y="2048"/>
                </a:cubicBezTo>
                <a:cubicBezTo>
                  <a:pt x="1101" y="2050"/>
                  <a:pt x="1109" y="2059"/>
                  <a:pt x="1114" y="2066"/>
                </a:cubicBezTo>
                <a:cubicBezTo>
                  <a:pt x="1135" y="2097"/>
                  <a:pt x="1154" y="2128"/>
                  <a:pt x="1170" y="2160"/>
                </a:cubicBezTo>
                <a:cubicBezTo>
                  <a:pt x="1171" y="2160"/>
                  <a:pt x="1171" y="2160"/>
                  <a:pt x="1171" y="2161"/>
                </a:cubicBezTo>
                <a:cubicBezTo>
                  <a:pt x="1198" y="2161"/>
                  <a:pt x="1198" y="2161"/>
                  <a:pt x="1198" y="2161"/>
                </a:cubicBezTo>
                <a:cubicBezTo>
                  <a:pt x="1198" y="2160"/>
                  <a:pt x="1198" y="2160"/>
                  <a:pt x="1198" y="2160"/>
                </a:cubicBezTo>
                <a:cubicBezTo>
                  <a:pt x="1194" y="2144"/>
                  <a:pt x="1194" y="2126"/>
                  <a:pt x="1201" y="2105"/>
                </a:cubicBezTo>
                <a:cubicBezTo>
                  <a:pt x="1178" y="2119"/>
                  <a:pt x="1167" y="2113"/>
                  <a:pt x="1159" y="2097"/>
                </a:cubicBezTo>
                <a:cubicBezTo>
                  <a:pt x="1153" y="2083"/>
                  <a:pt x="1142" y="2070"/>
                  <a:pt x="1137" y="2056"/>
                </a:cubicBezTo>
                <a:cubicBezTo>
                  <a:pt x="1130" y="2033"/>
                  <a:pt x="1117" y="2020"/>
                  <a:pt x="1092" y="2019"/>
                </a:cubicBezTo>
                <a:cubicBezTo>
                  <a:pt x="1089" y="1975"/>
                  <a:pt x="1056" y="1957"/>
                  <a:pt x="1023" y="1941"/>
                </a:cubicBezTo>
                <a:cubicBezTo>
                  <a:pt x="965" y="1913"/>
                  <a:pt x="910" y="1881"/>
                  <a:pt x="847" y="1863"/>
                </a:cubicBezTo>
                <a:cubicBezTo>
                  <a:pt x="831" y="1858"/>
                  <a:pt x="822" y="1851"/>
                  <a:pt x="831" y="1834"/>
                </a:cubicBezTo>
                <a:cubicBezTo>
                  <a:pt x="902" y="1842"/>
                  <a:pt x="952" y="1894"/>
                  <a:pt x="1016" y="1919"/>
                </a:cubicBezTo>
                <a:cubicBezTo>
                  <a:pt x="1014" y="1908"/>
                  <a:pt x="1011" y="1900"/>
                  <a:pt x="1005" y="1893"/>
                </a:cubicBezTo>
                <a:cubicBezTo>
                  <a:pt x="941" y="1821"/>
                  <a:pt x="878" y="1749"/>
                  <a:pt x="812" y="1679"/>
                </a:cubicBezTo>
                <a:cubicBezTo>
                  <a:pt x="749" y="1610"/>
                  <a:pt x="698" y="1534"/>
                  <a:pt x="652" y="1453"/>
                </a:cubicBezTo>
                <a:cubicBezTo>
                  <a:pt x="643" y="1438"/>
                  <a:pt x="636" y="1421"/>
                  <a:pt x="629" y="1405"/>
                </a:cubicBezTo>
                <a:cubicBezTo>
                  <a:pt x="655" y="1432"/>
                  <a:pt x="672" y="1464"/>
                  <a:pt x="693" y="1494"/>
                </a:cubicBezTo>
                <a:cubicBezTo>
                  <a:pt x="765" y="1593"/>
                  <a:pt x="844" y="1687"/>
                  <a:pt x="927" y="1778"/>
                </a:cubicBezTo>
                <a:cubicBezTo>
                  <a:pt x="994" y="1852"/>
                  <a:pt x="1064" y="1925"/>
                  <a:pt x="1133" y="1998"/>
                </a:cubicBezTo>
                <a:cubicBezTo>
                  <a:pt x="1180" y="2048"/>
                  <a:pt x="1218" y="2102"/>
                  <a:pt x="1251" y="2160"/>
                </a:cubicBezTo>
                <a:cubicBezTo>
                  <a:pt x="1251" y="2160"/>
                  <a:pt x="1251" y="2160"/>
                  <a:pt x="1251" y="2161"/>
                </a:cubicBezTo>
                <a:cubicBezTo>
                  <a:pt x="1275" y="2161"/>
                  <a:pt x="1275" y="2161"/>
                  <a:pt x="1275" y="2161"/>
                </a:cubicBezTo>
                <a:cubicBezTo>
                  <a:pt x="1275" y="2160"/>
                  <a:pt x="1275" y="2160"/>
                  <a:pt x="1275" y="2160"/>
                </a:cubicBezTo>
                <a:cubicBezTo>
                  <a:pt x="1240" y="2095"/>
                  <a:pt x="1196" y="2036"/>
                  <a:pt x="1145" y="1980"/>
                </a:cubicBezTo>
                <a:cubicBezTo>
                  <a:pt x="1136" y="1970"/>
                  <a:pt x="1128" y="1958"/>
                  <a:pt x="1118" y="1945"/>
                </a:cubicBezTo>
                <a:cubicBezTo>
                  <a:pt x="1128" y="1941"/>
                  <a:pt x="1135" y="1937"/>
                  <a:pt x="1142" y="1935"/>
                </a:cubicBezTo>
                <a:cubicBezTo>
                  <a:pt x="1221" y="1911"/>
                  <a:pt x="1263" y="1851"/>
                  <a:pt x="1290" y="1780"/>
                </a:cubicBezTo>
                <a:cubicBezTo>
                  <a:pt x="1305" y="1742"/>
                  <a:pt x="1309" y="1698"/>
                  <a:pt x="1313" y="1657"/>
                </a:cubicBezTo>
                <a:cubicBezTo>
                  <a:pt x="1315" y="1627"/>
                  <a:pt x="1307" y="1596"/>
                  <a:pt x="1304" y="1566"/>
                </a:cubicBezTo>
                <a:cubicBezTo>
                  <a:pt x="1252" y="1562"/>
                  <a:pt x="1221" y="1597"/>
                  <a:pt x="1180" y="1620"/>
                </a:cubicBezTo>
                <a:close/>
                <a:moveTo>
                  <a:pt x="1414" y="1071"/>
                </a:moveTo>
                <a:cubicBezTo>
                  <a:pt x="1355" y="1123"/>
                  <a:pt x="1290" y="1148"/>
                  <a:pt x="1216" y="1146"/>
                </a:cubicBezTo>
                <a:cubicBezTo>
                  <a:pt x="1180" y="1145"/>
                  <a:pt x="1145" y="1138"/>
                  <a:pt x="1119" y="1100"/>
                </a:cubicBezTo>
                <a:cubicBezTo>
                  <a:pt x="1178" y="1089"/>
                  <a:pt x="1236" y="1094"/>
                  <a:pt x="1288" y="1066"/>
                </a:cubicBezTo>
                <a:cubicBezTo>
                  <a:pt x="1249" y="1067"/>
                  <a:pt x="1209" y="1067"/>
                  <a:pt x="1161" y="1068"/>
                </a:cubicBezTo>
                <a:cubicBezTo>
                  <a:pt x="1197" y="1044"/>
                  <a:pt x="1227" y="1025"/>
                  <a:pt x="1257" y="1005"/>
                </a:cubicBezTo>
                <a:cubicBezTo>
                  <a:pt x="1260" y="1003"/>
                  <a:pt x="1265" y="1004"/>
                  <a:pt x="1269" y="1004"/>
                </a:cubicBezTo>
                <a:cubicBezTo>
                  <a:pt x="1324" y="1008"/>
                  <a:pt x="1373" y="1023"/>
                  <a:pt x="1414" y="1071"/>
                </a:cubicBezTo>
                <a:close/>
                <a:moveTo>
                  <a:pt x="1093" y="932"/>
                </a:moveTo>
                <a:cubicBezTo>
                  <a:pt x="1125" y="881"/>
                  <a:pt x="1162" y="837"/>
                  <a:pt x="1225" y="824"/>
                </a:cubicBezTo>
                <a:cubicBezTo>
                  <a:pt x="1261" y="817"/>
                  <a:pt x="1297" y="802"/>
                  <a:pt x="1344" y="810"/>
                </a:cubicBezTo>
                <a:cubicBezTo>
                  <a:pt x="1310" y="862"/>
                  <a:pt x="1297" y="920"/>
                  <a:pt x="1258" y="965"/>
                </a:cubicBezTo>
                <a:cubicBezTo>
                  <a:pt x="1220" y="1009"/>
                  <a:pt x="1179" y="1039"/>
                  <a:pt x="1112" y="1025"/>
                </a:cubicBezTo>
                <a:cubicBezTo>
                  <a:pt x="1122" y="1008"/>
                  <a:pt x="1129" y="994"/>
                  <a:pt x="1138" y="982"/>
                </a:cubicBezTo>
                <a:cubicBezTo>
                  <a:pt x="1147" y="970"/>
                  <a:pt x="1159" y="960"/>
                  <a:pt x="1170" y="949"/>
                </a:cubicBezTo>
                <a:cubicBezTo>
                  <a:pt x="1179" y="939"/>
                  <a:pt x="1189" y="930"/>
                  <a:pt x="1198" y="920"/>
                </a:cubicBezTo>
                <a:cubicBezTo>
                  <a:pt x="1148" y="934"/>
                  <a:pt x="1117" y="971"/>
                  <a:pt x="1086" y="1010"/>
                </a:cubicBezTo>
                <a:cubicBezTo>
                  <a:pt x="1069" y="979"/>
                  <a:pt x="1079" y="954"/>
                  <a:pt x="1093" y="932"/>
                </a:cubicBezTo>
                <a:close/>
                <a:moveTo>
                  <a:pt x="907" y="1084"/>
                </a:moveTo>
                <a:cubicBezTo>
                  <a:pt x="875" y="1069"/>
                  <a:pt x="863" y="1049"/>
                  <a:pt x="857" y="1026"/>
                </a:cubicBezTo>
                <a:cubicBezTo>
                  <a:pt x="843" y="977"/>
                  <a:pt x="848" y="929"/>
                  <a:pt x="860" y="881"/>
                </a:cubicBezTo>
                <a:cubicBezTo>
                  <a:pt x="869" y="845"/>
                  <a:pt x="881" y="812"/>
                  <a:pt x="912" y="784"/>
                </a:cubicBezTo>
                <a:cubicBezTo>
                  <a:pt x="930" y="810"/>
                  <a:pt x="948" y="833"/>
                  <a:pt x="962" y="858"/>
                </a:cubicBezTo>
                <a:cubicBezTo>
                  <a:pt x="990" y="907"/>
                  <a:pt x="1000" y="960"/>
                  <a:pt x="993" y="1015"/>
                </a:cubicBezTo>
                <a:cubicBezTo>
                  <a:pt x="989" y="1047"/>
                  <a:pt x="978" y="1077"/>
                  <a:pt x="940" y="1092"/>
                </a:cubicBezTo>
                <a:cubicBezTo>
                  <a:pt x="921" y="1045"/>
                  <a:pt x="935" y="991"/>
                  <a:pt x="905" y="949"/>
                </a:cubicBezTo>
                <a:cubicBezTo>
                  <a:pt x="905" y="992"/>
                  <a:pt x="906" y="1035"/>
                  <a:pt x="907" y="1084"/>
                </a:cubicBezTo>
                <a:close/>
                <a:moveTo>
                  <a:pt x="620" y="545"/>
                </a:moveTo>
                <a:cubicBezTo>
                  <a:pt x="625" y="497"/>
                  <a:pt x="665" y="480"/>
                  <a:pt x="698" y="459"/>
                </a:cubicBezTo>
                <a:cubicBezTo>
                  <a:pt x="716" y="447"/>
                  <a:pt x="737" y="439"/>
                  <a:pt x="762" y="449"/>
                </a:cubicBezTo>
                <a:cubicBezTo>
                  <a:pt x="746" y="494"/>
                  <a:pt x="729" y="534"/>
                  <a:pt x="719" y="576"/>
                </a:cubicBezTo>
                <a:cubicBezTo>
                  <a:pt x="710" y="611"/>
                  <a:pt x="691" y="640"/>
                  <a:pt x="670" y="668"/>
                </a:cubicBezTo>
                <a:cubicBezTo>
                  <a:pt x="654" y="690"/>
                  <a:pt x="631" y="704"/>
                  <a:pt x="599" y="702"/>
                </a:cubicBezTo>
                <a:cubicBezTo>
                  <a:pt x="614" y="676"/>
                  <a:pt x="628" y="654"/>
                  <a:pt x="642" y="631"/>
                </a:cubicBezTo>
                <a:cubicBezTo>
                  <a:pt x="623" y="643"/>
                  <a:pt x="610" y="658"/>
                  <a:pt x="595" y="672"/>
                </a:cubicBezTo>
                <a:cubicBezTo>
                  <a:pt x="580" y="686"/>
                  <a:pt x="566" y="703"/>
                  <a:pt x="540" y="694"/>
                </a:cubicBezTo>
                <a:cubicBezTo>
                  <a:pt x="556" y="670"/>
                  <a:pt x="573" y="648"/>
                  <a:pt x="587" y="624"/>
                </a:cubicBezTo>
                <a:cubicBezTo>
                  <a:pt x="602" y="599"/>
                  <a:pt x="595" y="565"/>
                  <a:pt x="620" y="545"/>
                </a:cubicBezTo>
                <a:close/>
                <a:moveTo>
                  <a:pt x="331" y="688"/>
                </a:moveTo>
                <a:cubicBezTo>
                  <a:pt x="278" y="643"/>
                  <a:pt x="242" y="588"/>
                  <a:pt x="220" y="523"/>
                </a:cubicBezTo>
                <a:cubicBezTo>
                  <a:pt x="217" y="515"/>
                  <a:pt x="219" y="505"/>
                  <a:pt x="219" y="499"/>
                </a:cubicBezTo>
                <a:cubicBezTo>
                  <a:pt x="253" y="505"/>
                  <a:pt x="285" y="511"/>
                  <a:pt x="318" y="514"/>
                </a:cubicBezTo>
                <a:cubicBezTo>
                  <a:pt x="346" y="517"/>
                  <a:pt x="372" y="526"/>
                  <a:pt x="389" y="543"/>
                </a:cubicBezTo>
                <a:cubicBezTo>
                  <a:pt x="394" y="575"/>
                  <a:pt x="398" y="603"/>
                  <a:pt x="402" y="634"/>
                </a:cubicBezTo>
                <a:cubicBezTo>
                  <a:pt x="375" y="618"/>
                  <a:pt x="351" y="605"/>
                  <a:pt x="328" y="591"/>
                </a:cubicBezTo>
                <a:cubicBezTo>
                  <a:pt x="355" y="625"/>
                  <a:pt x="395" y="645"/>
                  <a:pt x="408" y="689"/>
                </a:cubicBezTo>
                <a:cubicBezTo>
                  <a:pt x="374" y="709"/>
                  <a:pt x="356" y="709"/>
                  <a:pt x="331" y="688"/>
                </a:cubicBezTo>
                <a:close/>
                <a:moveTo>
                  <a:pt x="457" y="648"/>
                </a:moveTo>
                <a:cubicBezTo>
                  <a:pt x="455" y="646"/>
                  <a:pt x="452" y="644"/>
                  <a:pt x="451" y="642"/>
                </a:cubicBezTo>
                <a:cubicBezTo>
                  <a:pt x="409" y="581"/>
                  <a:pt x="402" y="516"/>
                  <a:pt x="433" y="448"/>
                </a:cubicBezTo>
                <a:cubicBezTo>
                  <a:pt x="456" y="400"/>
                  <a:pt x="481" y="353"/>
                  <a:pt x="492" y="295"/>
                </a:cubicBezTo>
                <a:cubicBezTo>
                  <a:pt x="508" y="322"/>
                  <a:pt x="527" y="348"/>
                  <a:pt x="541" y="376"/>
                </a:cubicBezTo>
                <a:cubicBezTo>
                  <a:pt x="567" y="428"/>
                  <a:pt x="584" y="482"/>
                  <a:pt x="583" y="541"/>
                </a:cubicBezTo>
                <a:cubicBezTo>
                  <a:pt x="583" y="609"/>
                  <a:pt x="560" y="641"/>
                  <a:pt x="500" y="657"/>
                </a:cubicBezTo>
                <a:cubicBezTo>
                  <a:pt x="504" y="610"/>
                  <a:pt x="515" y="564"/>
                  <a:pt x="502" y="518"/>
                </a:cubicBezTo>
                <a:cubicBezTo>
                  <a:pt x="491" y="562"/>
                  <a:pt x="492" y="610"/>
                  <a:pt x="469" y="651"/>
                </a:cubicBezTo>
                <a:cubicBezTo>
                  <a:pt x="462" y="649"/>
                  <a:pt x="460" y="649"/>
                  <a:pt x="457" y="648"/>
                </a:cubicBezTo>
                <a:close/>
                <a:moveTo>
                  <a:pt x="490" y="1129"/>
                </a:moveTo>
                <a:cubicBezTo>
                  <a:pt x="446" y="1105"/>
                  <a:pt x="406" y="1083"/>
                  <a:pt x="366" y="1061"/>
                </a:cubicBezTo>
                <a:cubicBezTo>
                  <a:pt x="365" y="1063"/>
                  <a:pt x="363" y="1066"/>
                  <a:pt x="362" y="1068"/>
                </a:cubicBezTo>
                <a:cubicBezTo>
                  <a:pt x="398" y="1096"/>
                  <a:pt x="435" y="1125"/>
                  <a:pt x="472" y="1153"/>
                </a:cubicBezTo>
                <a:cubicBezTo>
                  <a:pt x="444" y="1176"/>
                  <a:pt x="399" y="1178"/>
                  <a:pt x="329" y="1147"/>
                </a:cubicBezTo>
                <a:cubicBezTo>
                  <a:pt x="237" y="1105"/>
                  <a:pt x="181" y="1031"/>
                  <a:pt x="160" y="928"/>
                </a:cubicBezTo>
                <a:cubicBezTo>
                  <a:pt x="276" y="897"/>
                  <a:pt x="410" y="959"/>
                  <a:pt x="473" y="1048"/>
                </a:cubicBezTo>
                <a:cubicBezTo>
                  <a:pt x="488" y="1070"/>
                  <a:pt x="497" y="1097"/>
                  <a:pt x="490" y="1129"/>
                </a:cubicBezTo>
                <a:close/>
                <a:moveTo>
                  <a:pt x="493" y="1020"/>
                </a:moveTo>
                <a:cubicBezTo>
                  <a:pt x="469" y="949"/>
                  <a:pt x="467" y="880"/>
                  <a:pt x="474" y="810"/>
                </a:cubicBezTo>
                <a:cubicBezTo>
                  <a:pt x="502" y="930"/>
                  <a:pt x="507" y="985"/>
                  <a:pt x="493" y="1020"/>
                </a:cubicBezTo>
                <a:close/>
                <a:moveTo>
                  <a:pt x="535" y="989"/>
                </a:moveTo>
                <a:cubicBezTo>
                  <a:pt x="543" y="972"/>
                  <a:pt x="553" y="954"/>
                  <a:pt x="566" y="940"/>
                </a:cubicBezTo>
                <a:cubicBezTo>
                  <a:pt x="598" y="906"/>
                  <a:pt x="635" y="879"/>
                  <a:pt x="684" y="874"/>
                </a:cubicBezTo>
                <a:cubicBezTo>
                  <a:pt x="730" y="968"/>
                  <a:pt x="660" y="1144"/>
                  <a:pt x="577" y="1146"/>
                </a:cubicBezTo>
                <a:cubicBezTo>
                  <a:pt x="568" y="1085"/>
                  <a:pt x="603" y="1034"/>
                  <a:pt x="620" y="972"/>
                </a:cubicBezTo>
                <a:cubicBezTo>
                  <a:pt x="577" y="1016"/>
                  <a:pt x="570" y="1070"/>
                  <a:pt x="549" y="1119"/>
                </a:cubicBezTo>
                <a:cubicBezTo>
                  <a:pt x="513" y="1075"/>
                  <a:pt x="513" y="1033"/>
                  <a:pt x="535" y="989"/>
                </a:cubicBezTo>
                <a:close/>
                <a:moveTo>
                  <a:pt x="464" y="1555"/>
                </a:moveTo>
                <a:cubicBezTo>
                  <a:pt x="471" y="1555"/>
                  <a:pt x="478" y="1554"/>
                  <a:pt x="485" y="1555"/>
                </a:cubicBezTo>
                <a:cubicBezTo>
                  <a:pt x="496" y="1556"/>
                  <a:pt x="507" y="1558"/>
                  <a:pt x="518" y="1560"/>
                </a:cubicBezTo>
                <a:cubicBezTo>
                  <a:pt x="611" y="1581"/>
                  <a:pt x="680" y="1637"/>
                  <a:pt x="732" y="1716"/>
                </a:cubicBezTo>
                <a:cubicBezTo>
                  <a:pt x="739" y="1727"/>
                  <a:pt x="740" y="1742"/>
                  <a:pt x="744" y="1756"/>
                </a:cubicBezTo>
                <a:cubicBezTo>
                  <a:pt x="741" y="1757"/>
                  <a:pt x="739" y="1758"/>
                  <a:pt x="736" y="1759"/>
                </a:cubicBezTo>
                <a:cubicBezTo>
                  <a:pt x="686" y="1725"/>
                  <a:pt x="636" y="1691"/>
                  <a:pt x="586" y="1657"/>
                </a:cubicBezTo>
                <a:cubicBezTo>
                  <a:pt x="625" y="1714"/>
                  <a:pt x="692" y="1739"/>
                  <a:pt x="734" y="1799"/>
                </a:cubicBezTo>
                <a:cubicBezTo>
                  <a:pt x="612" y="1814"/>
                  <a:pt x="466" y="1668"/>
                  <a:pt x="464" y="1555"/>
                </a:cubicBezTo>
                <a:close/>
                <a:moveTo>
                  <a:pt x="517" y="1860"/>
                </a:moveTo>
                <a:cubicBezTo>
                  <a:pt x="464" y="1873"/>
                  <a:pt x="413" y="1895"/>
                  <a:pt x="356" y="1915"/>
                </a:cubicBezTo>
                <a:cubicBezTo>
                  <a:pt x="437" y="1854"/>
                  <a:pt x="618" y="1801"/>
                  <a:pt x="679" y="1834"/>
                </a:cubicBezTo>
                <a:cubicBezTo>
                  <a:pt x="626" y="1842"/>
                  <a:pt x="570" y="1847"/>
                  <a:pt x="517" y="1860"/>
                </a:cubicBezTo>
                <a:close/>
                <a:moveTo>
                  <a:pt x="755" y="2041"/>
                </a:moveTo>
                <a:cubicBezTo>
                  <a:pt x="713" y="2100"/>
                  <a:pt x="650" y="2121"/>
                  <a:pt x="583" y="2137"/>
                </a:cubicBezTo>
                <a:cubicBezTo>
                  <a:pt x="566" y="2030"/>
                  <a:pt x="627" y="1900"/>
                  <a:pt x="701" y="1877"/>
                </a:cubicBezTo>
                <a:cubicBezTo>
                  <a:pt x="716" y="1880"/>
                  <a:pt x="730" y="1882"/>
                  <a:pt x="747" y="1886"/>
                </a:cubicBezTo>
                <a:cubicBezTo>
                  <a:pt x="731" y="1940"/>
                  <a:pt x="694" y="1978"/>
                  <a:pt x="666" y="2027"/>
                </a:cubicBezTo>
                <a:cubicBezTo>
                  <a:pt x="706" y="2002"/>
                  <a:pt x="740" y="1962"/>
                  <a:pt x="768" y="1907"/>
                </a:cubicBezTo>
                <a:cubicBezTo>
                  <a:pt x="786" y="1960"/>
                  <a:pt x="783" y="2002"/>
                  <a:pt x="755" y="2041"/>
                </a:cubicBezTo>
                <a:close/>
                <a:moveTo>
                  <a:pt x="868" y="1293"/>
                </a:moveTo>
                <a:cubicBezTo>
                  <a:pt x="854" y="1350"/>
                  <a:pt x="841" y="1403"/>
                  <a:pt x="828" y="1455"/>
                </a:cubicBezTo>
                <a:cubicBezTo>
                  <a:pt x="825" y="1402"/>
                  <a:pt x="844" y="1332"/>
                  <a:pt x="868" y="1293"/>
                </a:cubicBezTo>
                <a:close/>
                <a:moveTo>
                  <a:pt x="1097" y="1815"/>
                </a:moveTo>
                <a:cubicBezTo>
                  <a:pt x="1077" y="1748"/>
                  <a:pt x="1056" y="1681"/>
                  <a:pt x="1051" y="1601"/>
                </a:cubicBezTo>
                <a:cubicBezTo>
                  <a:pt x="1046" y="1619"/>
                  <a:pt x="1040" y="1629"/>
                  <a:pt x="1041" y="1637"/>
                </a:cubicBezTo>
                <a:cubicBezTo>
                  <a:pt x="1048" y="1698"/>
                  <a:pt x="1056" y="1759"/>
                  <a:pt x="1065" y="1824"/>
                </a:cubicBezTo>
                <a:cubicBezTo>
                  <a:pt x="1056" y="1819"/>
                  <a:pt x="1047" y="1817"/>
                  <a:pt x="1042" y="1812"/>
                </a:cubicBezTo>
                <a:cubicBezTo>
                  <a:pt x="1002" y="1776"/>
                  <a:pt x="975" y="1733"/>
                  <a:pt x="969" y="1679"/>
                </a:cubicBezTo>
                <a:cubicBezTo>
                  <a:pt x="966" y="1656"/>
                  <a:pt x="967" y="1632"/>
                  <a:pt x="964" y="1608"/>
                </a:cubicBezTo>
                <a:cubicBezTo>
                  <a:pt x="955" y="1518"/>
                  <a:pt x="995" y="1447"/>
                  <a:pt x="1050" y="1377"/>
                </a:cubicBezTo>
                <a:cubicBezTo>
                  <a:pt x="1069" y="1404"/>
                  <a:pt x="1089" y="1428"/>
                  <a:pt x="1104" y="1454"/>
                </a:cubicBezTo>
                <a:cubicBezTo>
                  <a:pt x="1160" y="1550"/>
                  <a:pt x="1174" y="1654"/>
                  <a:pt x="1152" y="1761"/>
                </a:cubicBezTo>
                <a:cubicBezTo>
                  <a:pt x="1147" y="1787"/>
                  <a:pt x="1130" y="1809"/>
                  <a:pt x="1097" y="1815"/>
                </a:cubicBezTo>
                <a:close/>
                <a:moveTo>
                  <a:pt x="1281" y="1738"/>
                </a:moveTo>
                <a:cubicBezTo>
                  <a:pt x="1272" y="1777"/>
                  <a:pt x="1260" y="1814"/>
                  <a:pt x="1231" y="1842"/>
                </a:cubicBezTo>
                <a:cubicBezTo>
                  <a:pt x="1208" y="1865"/>
                  <a:pt x="1191" y="1870"/>
                  <a:pt x="1161" y="1863"/>
                </a:cubicBezTo>
                <a:cubicBezTo>
                  <a:pt x="1175" y="1805"/>
                  <a:pt x="1232" y="1764"/>
                  <a:pt x="1228" y="1690"/>
                </a:cubicBezTo>
                <a:cubicBezTo>
                  <a:pt x="1216" y="1713"/>
                  <a:pt x="1208" y="1729"/>
                  <a:pt x="1199" y="1746"/>
                </a:cubicBezTo>
                <a:cubicBezTo>
                  <a:pt x="1173" y="1660"/>
                  <a:pt x="1198" y="1612"/>
                  <a:pt x="1283" y="1588"/>
                </a:cubicBezTo>
                <a:cubicBezTo>
                  <a:pt x="1298" y="1633"/>
                  <a:pt x="1296" y="1680"/>
                  <a:pt x="1281" y="1738"/>
                </a:cubicBezTo>
                <a:close/>
                <a:moveTo>
                  <a:pt x="2880" y="482"/>
                </a:moveTo>
                <a:cubicBezTo>
                  <a:pt x="2880" y="443"/>
                  <a:pt x="2880" y="443"/>
                  <a:pt x="2880" y="443"/>
                </a:cubicBezTo>
                <a:cubicBezTo>
                  <a:pt x="2845" y="479"/>
                  <a:pt x="2831" y="531"/>
                  <a:pt x="2817" y="581"/>
                </a:cubicBezTo>
                <a:cubicBezTo>
                  <a:pt x="2798" y="652"/>
                  <a:pt x="2801" y="723"/>
                  <a:pt x="2856" y="782"/>
                </a:cubicBezTo>
                <a:cubicBezTo>
                  <a:pt x="2821" y="807"/>
                  <a:pt x="2789" y="830"/>
                  <a:pt x="2759" y="854"/>
                </a:cubicBezTo>
                <a:cubicBezTo>
                  <a:pt x="2729" y="879"/>
                  <a:pt x="2701" y="906"/>
                  <a:pt x="2667" y="937"/>
                </a:cubicBezTo>
                <a:cubicBezTo>
                  <a:pt x="2669" y="814"/>
                  <a:pt x="2635" y="709"/>
                  <a:pt x="2538" y="630"/>
                </a:cubicBezTo>
                <a:cubicBezTo>
                  <a:pt x="2509" y="646"/>
                  <a:pt x="2497" y="675"/>
                  <a:pt x="2481" y="701"/>
                </a:cubicBezTo>
                <a:cubicBezTo>
                  <a:pt x="2441" y="765"/>
                  <a:pt x="2436" y="838"/>
                  <a:pt x="2442" y="912"/>
                </a:cubicBezTo>
                <a:cubicBezTo>
                  <a:pt x="2450" y="995"/>
                  <a:pt x="2480" y="1072"/>
                  <a:pt x="2514" y="1151"/>
                </a:cubicBezTo>
                <a:cubicBezTo>
                  <a:pt x="2454" y="1249"/>
                  <a:pt x="2401" y="1354"/>
                  <a:pt x="2367" y="1467"/>
                </a:cubicBezTo>
                <a:cubicBezTo>
                  <a:pt x="2333" y="1578"/>
                  <a:pt x="2310" y="1693"/>
                  <a:pt x="2282" y="1810"/>
                </a:cubicBezTo>
                <a:cubicBezTo>
                  <a:pt x="2271" y="1782"/>
                  <a:pt x="2261" y="1755"/>
                  <a:pt x="2252" y="1729"/>
                </a:cubicBezTo>
                <a:cubicBezTo>
                  <a:pt x="2330" y="1569"/>
                  <a:pt x="2338" y="1412"/>
                  <a:pt x="2235" y="1256"/>
                </a:cubicBezTo>
                <a:cubicBezTo>
                  <a:pt x="2184" y="1290"/>
                  <a:pt x="2155" y="1335"/>
                  <a:pt x="2143" y="1389"/>
                </a:cubicBezTo>
                <a:cubicBezTo>
                  <a:pt x="2131" y="1440"/>
                  <a:pt x="2128" y="1493"/>
                  <a:pt x="2120" y="1549"/>
                </a:cubicBezTo>
                <a:cubicBezTo>
                  <a:pt x="2043" y="1465"/>
                  <a:pt x="1944" y="1417"/>
                  <a:pt x="1837" y="1375"/>
                </a:cubicBezTo>
                <a:cubicBezTo>
                  <a:pt x="1833" y="1358"/>
                  <a:pt x="1828" y="1338"/>
                  <a:pt x="1825" y="1318"/>
                </a:cubicBezTo>
                <a:cubicBezTo>
                  <a:pt x="1813" y="1229"/>
                  <a:pt x="1759" y="1171"/>
                  <a:pt x="1686" y="1129"/>
                </a:cubicBezTo>
                <a:cubicBezTo>
                  <a:pt x="1657" y="1112"/>
                  <a:pt x="1625" y="1099"/>
                  <a:pt x="1594" y="1090"/>
                </a:cubicBezTo>
                <a:cubicBezTo>
                  <a:pt x="1557" y="1079"/>
                  <a:pt x="1542" y="1096"/>
                  <a:pt x="1549" y="1135"/>
                </a:cubicBezTo>
                <a:cubicBezTo>
                  <a:pt x="1562" y="1201"/>
                  <a:pt x="1583" y="1264"/>
                  <a:pt x="1633" y="1314"/>
                </a:cubicBezTo>
                <a:cubicBezTo>
                  <a:pt x="1633" y="1314"/>
                  <a:pt x="1633" y="1316"/>
                  <a:pt x="1632" y="1318"/>
                </a:cubicBezTo>
                <a:cubicBezTo>
                  <a:pt x="1533" y="1318"/>
                  <a:pt x="1425" y="1344"/>
                  <a:pt x="1361" y="1384"/>
                </a:cubicBezTo>
                <a:cubicBezTo>
                  <a:pt x="1366" y="1407"/>
                  <a:pt x="1382" y="1421"/>
                  <a:pt x="1401" y="1434"/>
                </a:cubicBezTo>
                <a:cubicBezTo>
                  <a:pt x="1463" y="1473"/>
                  <a:pt x="1533" y="1477"/>
                  <a:pt x="1603" y="1476"/>
                </a:cubicBezTo>
                <a:cubicBezTo>
                  <a:pt x="1614" y="1475"/>
                  <a:pt x="1625" y="1475"/>
                  <a:pt x="1636" y="1475"/>
                </a:cubicBezTo>
                <a:cubicBezTo>
                  <a:pt x="1637" y="1475"/>
                  <a:pt x="1638" y="1476"/>
                  <a:pt x="1642" y="1480"/>
                </a:cubicBezTo>
                <a:cubicBezTo>
                  <a:pt x="1590" y="1551"/>
                  <a:pt x="1542" y="1626"/>
                  <a:pt x="1526" y="1717"/>
                </a:cubicBezTo>
                <a:cubicBezTo>
                  <a:pt x="1612" y="1727"/>
                  <a:pt x="1681" y="1691"/>
                  <a:pt x="1743" y="1641"/>
                </a:cubicBezTo>
                <a:cubicBezTo>
                  <a:pt x="1806" y="1590"/>
                  <a:pt x="1836" y="1520"/>
                  <a:pt x="1836" y="1431"/>
                </a:cubicBezTo>
                <a:cubicBezTo>
                  <a:pt x="1945" y="1478"/>
                  <a:pt x="2036" y="1538"/>
                  <a:pt x="2106" y="1632"/>
                </a:cubicBezTo>
                <a:cubicBezTo>
                  <a:pt x="1991" y="1615"/>
                  <a:pt x="1896" y="1643"/>
                  <a:pt x="1820" y="1727"/>
                </a:cubicBezTo>
                <a:cubicBezTo>
                  <a:pt x="1861" y="1827"/>
                  <a:pt x="2064" y="1878"/>
                  <a:pt x="2197" y="1783"/>
                </a:cubicBezTo>
                <a:cubicBezTo>
                  <a:pt x="2225" y="1858"/>
                  <a:pt x="2243" y="1933"/>
                  <a:pt x="2226" y="2012"/>
                </a:cubicBezTo>
                <a:cubicBezTo>
                  <a:pt x="2220" y="2036"/>
                  <a:pt x="2212" y="2059"/>
                  <a:pt x="2224" y="2084"/>
                </a:cubicBezTo>
                <a:cubicBezTo>
                  <a:pt x="2228" y="2091"/>
                  <a:pt x="2226" y="2103"/>
                  <a:pt x="2223" y="2112"/>
                </a:cubicBezTo>
                <a:cubicBezTo>
                  <a:pt x="2217" y="2128"/>
                  <a:pt x="2212" y="2144"/>
                  <a:pt x="2206" y="2160"/>
                </a:cubicBezTo>
                <a:cubicBezTo>
                  <a:pt x="2206" y="2160"/>
                  <a:pt x="2205" y="2160"/>
                  <a:pt x="2205" y="2161"/>
                </a:cubicBezTo>
                <a:cubicBezTo>
                  <a:pt x="2229" y="2161"/>
                  <a:pt x="2229" y="2161"/>
                  <a:pt x="2229" y="2161"/>
                </a:cubicBezTo>
                <a:cubicBezTo>
                  <a:pt x="2229" y="2160"/>
                  <a:pt x="2229" y="2160"/>
                  <a:pt x="2229" y="2160"/>
                </a:cubicBezTo>
                <a:cubicBezTo>
                  <a:pt x="2234" y="2148"/>
                  <a:pt x="2237" y="2134"/>
                  <a:pt x="2245" y="2124"/>
                </a:cubicBezTo>
                <a:cubicBezTo>
                  <a:pt x="2259" y="2104"/>
                  <a:pt x="2261" y="2086"/>
                  <a:pt x="2246" y="2065"/>
                </a:cubicBezTo>
                <a:cubicBezTo>
                  <a:pt x="2280" y="2036"/>
                  <a:pt x="2274" y="1999"/>
                  <a:pt x="2266" y="1963"/>
                </a:cubicBezTo>
                <a:cubicBezTo>
                  <a:pt x="2253" y="1900"/>
                  <a:pt x="2244" y="1836"/>
                  <a:pt x="2220" y="1776"/>
                </a:cubicBezTo>
                <a:cubicBezTo>
                  <a:pt x="2213" y="1761"/>
                  <a:pt x="2214" y="1749"/>
                  <a:pt x="2232" y="1745"/>
                </a:cubicBezTo>
                <a:cubicBezTo>
                  <a:pt x="2270" y="1806"/>
                  <a:pt x="2259" y="1878"/>
                  <a:pt x="2279" y="1943"/>
                </a:cubicBezTo>
                <a:cubicBezTo>
                  <a:pt x="2286" y="1935"/>
                  <a:pt x="2291" y="1928"/>
                  <a:pt x="2293" y="1919"/>
                </a:cubicBezTo>
                <a:cubicBezTo>
                  <a:pt x="2310" y="1825"/>
                  <a:pt x="2328" y="1730"/>
                  <a:pt x="2344" y="1635"/>
                </a:cubicBezTo>
                <a:cubicBezTo>
                  <a:pt x="2359" y="1544"/>
                  <a:pt x="2388" y="1456"/>
                  <a:pt x="2424" y="1371"/>
                </a:cubicBezTo>
                <a:cubicBezTo>
                  <a:pt x="2431" y="1354"/>
                  <a:pt x="2439" y="1339"/>
                  <a:pt x="2447" y="1323"/>
                </a:cubicBezTo>
                <a:cubicBezTo>
                  <a:pt x="2442" y="1360"/>
                  <a:pt x="2427" y="1393"/>
                  <a:pt x="2417" y="1428"/>
                </a:cubicBezTo>
                <a:cubicBezTo>
                  <a:pt x="2382" y="1546"/>
                  <a:pt x="2357" y="1666"/>
                  <a:pt x="2336" y="1787"/>
                </a:cubicBezTo>
                <a:cubicBezTo>
                  <a:pt x="2318" y="1886"/>
                  <a:pt x="2304" y="1986"/>
                  <a:pt x="2288" y="2085"/>
                </a:cubicBezTo>
                <a:cubicBezTo>
                  <a:pt x="2284" y="2110"/>
                  <a:pt x="2279" y="2135"/>
                  <a:pt x="2272" y="2160"/>
                </a:cubicBezTo>
                <a:cubicBezTo>
                  <a:pt x="2272" y="2160"/>
                  <a:pt x="2272" y="2160"/>
                  <a:pt x="2272" y="2161"/>
                </a:cubicBezTo>
                <a:cubicBezTo>
                  <a:pt x="2293" y="2161"/>
                  <a:pt x="2293" y="2161"/>
                  <a:pt x="2293" y="2161"/>
                </a:cubicBezTo>
                <a:cubicBezTo>
                  <a:pt x="2293" y="2160"/>
                  <a:pt x="2293" y="2160"/>
                  <a:pt x="2293" y="2160"/>
                </a:cubicBezTo>
                <a:cubicBezTo>
                  <a:pt x="2300" y="2135"/>
                  <a:pt x="2305" y="2109"/>
                  <a:pt x="2310" y="2083"/>
                </a:cubicBezTo>
                <a:cubicBezTo>
                  <a:pt x="2312" y="2069"/>
                  <a:pt x="2317" y="2057"/>
                  <a:pt x="2321" y="2040"/>
                </a:cubicBezTo>
                <a:cubicBezTo>
                  <a:pt x="2330" y="2045"/>
                  <a:pt x="2338" y="2048"/>
                  <a:pt x="2344" y="2053"/>
                </a:cubicBezTo>
                <a:cubicBezTo>
                  <a:pt x="2411" y="2101"/>
                  <a:pt x="2484" y="2097"/>
                  <a:pt x="2557" y="2076"/>
                </a:cubicBezTo>
                <a:cubicBezTo>
                  <a:pt x="2596" y="2064"/>
                  <a:pt x="2633" y="2040"/>
                  <a:pt x="2668" y="2017"/>
                </a:cubicBezTo>
                <a:cubicBezTo>
                  <a:pt x="2693" y="2001"/>
                  <a:pt x="2712" y="1976"/>
                  <a:pt x="2734" y="1955"/>
                </a:cubicBezTo>
                <a:cubicBezTo>
                  <a:pt x="2706" y="1911"/>
                  <a:pt x="2659" y="1908"/>
                  <a:pt x="2616" y="1890"/>
                </a:cubicBezTo>
                <a:cubicBezTo>
                  <a:pt x="2689" y="1817"/>
                  <a:pt x="2725" y="1727"/>
                  <a:pt x="2751" y="1628"/>
                </a:cubicBezTo>
                <a:cubicBezTo>
                  <a:pt x="2745" y="1625"/>
                  <a:pt x="2738" y="1620"/>
                  <a:pt x="2730" y="1619"/>
                </a:cubicBezTo>
                <a:cubicBezTo>
                  <a:pt x="2638" y="1615"/>
                  <a:pt x="2554" y="1631"/>
                  <a:pt x="2481" y="1696"/>
                </a:cubicBezTo>
                <a:cubicBezTo>
                  <a:pt x="2436" y="1738"/>
                  <a:pt x="2389" y="1777"/>
                  <a:pt x="2354" y="1829"/>
                </a:cubicBezTo>
                <a:cubicBezTo>
                  <a:pt x="2370" y="1709"/>
                  <a:pt x="2415" y="1607"/>
                  <a:pt x="2524" y="1543"/>
                </a:cubicBezTo>
                <a:cubicBezTo>
                  <a:pt x="2581" y="1509"/>
                  <a:pt x="2639" y="1477"/>
                  <a:pt x="2704" y="1463"/>
                </a:cubicBezTo>
                <a:cubicBezTo>
                  <a:pt x="2761" y="1451"/>
                  <a:pt x="2820" y="1440"/>
                  <a:pt x="2880" y="1443"/>
                </a:cubicBezTo>
                <a:cubicBezTo>
                  <a:pt x="2880" y="1339"/>
                  <a:pt x="2880" y="1339"/>
                  <a:pt x="2880" y="1339"/>
                </a:cubicBezTo>
                <a:cubicBezTo>
                  <a:pt x="2877" y="1341"/>
                  <a:pt x="2874" y="1343"/>
                  <a:pt x="2872" y="1345"/>
                </a:cubicBezTo>
                <a:cubicBezTo>
                  <a:pt x="2865" y="1317"/>
                  <a:pt x="2870" y="1298"/>
                  <a:pt x="2880" y="1281"/>
                </a:cubicBezTo>
                <a:cubicBezTo>
                  <a:pt x="2880" y="1241"/>
                  <a:pt x="2880" y="1241"/>
                  <a:pt x="2880" y="1241"/>
                </a:cubicBezTo>
                <a:cubicBezTo>
                  <a:pt x="2838" y="1283"/>
                  <a:pt x="2811" y="1334"/>
                  <a:pt x="2805" y="1398"/>
                </a:cubicBezTo>
                <a:cubicBezTo>
                  <a:pt x="2656" y="1409"/>
                  <a:pt x="2524" y="1458"/>
                  <a:pt x="2412" y="1557"/>
                </a:cubicBezTo>
                <a:cubicBezTo>
                  <a:pt x="2433" y="1415"/>
                  <a:pt x="2488" y="1287"/>
                  <a:pt x="2555" y="1161"/>
                </a:cubicBezTo>
                <a:cubicBezTo>
                  <a:pt x="2580" y="1167"/>
                  <a:pt x="2603" y="1173"/>
                  <a:pt x="2626" y="1176"/>
                </a:cubicBezTo>
                <a:cubicBezTo>
                  <a:pt x="2700" y="1183"/>
                  <a:pt x="2772" y="1170"/>
                  <a:pt x="2837" y="1134"/>
                </a:cubicBezTo>
                <a:cubicBezTo>
                  <a:pt x="2852" y="1125"/>
                  <a:pt x="2866" y="1114"/>
                  <a:pt x="2880" y="1102"/>
                </a:cubicBezTo>
                <a:cubicBezTo>
                  <a:pt x="2880" y="1072"/>
                  <a:pt x="2880" y="1072"/>
                  <a:pt x="2880" y="1072"/>
                </a:cubicBezTo>
                <a:cubicBezTo>
                  <a:pt x="2814" y="1145"/>
                  <a:pt x="2666" y="1180"/>
                  <a:pt x="2621" y="1123"/>
                </a:cubicBezTo>
                <a:cubicBezTo>
                  <a:pt x="2663" y="1079"/>
                  <a:pt x="2725" y="1074"/>
                  <a:pt x="2784" y="1051"/>
                </a:cubicBezTo>
                <a:cubicBezTo>
                  <a:pt x="2723" y="1043"/>
                  <a:pt x="2677" y="1071"/>
                  <a:pt x="2624" y="1085"/>
                </a:cubicBezTo>
                <a:cubicBezTo>
                  <a:pt x="2637" y="1029"/>
                  <a:pt x="2671" y="1003"/>
                  <a:pt x="2718" y="994"/>
                </a:cubicBezTo>
                <a:cubicBezTo>
                  <a:pt x="2737" y="990"/>
                  <a:pt x="2757" y="986"/>
                  <a:pt x="2777" y="988"/>
                </a:cubicBezTo>
                <a:cubicBezTo>
                  <a:pt x="2814" y="992"/>
                  <a:pt x="2849" y="1000"/>
                  <a:pt x="2880" y="1022"/>
                </a:cubicBezTo>
                <a:cubicBezTo>
                  <a:pt x="2880" y="997"/>
                  <a:pt x="2880" y="997"/>
                  <a:pt x="2880" y="997"/>
                </a:cubicBezTo>
                <a:cubicBezTo>
                  <a:pt x="2863" y="988"/>
                  <a:pt x="2845" y="983"/>
                  <a:pt x="2827" y="977"/>
                </a:cubicBezTo>
                <a:cubicBezTo>
                  <a:pt x="2799" y="968"/>
                  <a:pt x="2769" y="968"/>
                  <a:pt x="2737" y="963"/>
                </a:cubicBezTo>
                <a:cubicBezTo>
                  <a:pt x="2777" y="910"/>
                  <a:pt x="2827" y="869"/>
                  <a:pt x="2879" y="824"/>
                </a:cubicBezTo>
                <a:cubicBezTo>
                  <a:pt x="2879" y="824"/>
                  <a:pt x="2880" y="824"/>
                  <a:pt x="2880" y="824"/>
                </a:cubicBezTo>
                <a:cubicBezTo>
                  <a:pt x="2880" y="707"/>
                  <a:pt x="2880" y="707"/>
                  <a:pt x="2880" y="707"/>
                </a:cubicBezTo>
                <a:cubicBezTo>
                  <a:pt x="2879" y="708"/>
                  <a:pt x="2879" y="709"/>
                  <a:pt x="2878" y="709"/>
                </a:cubicBezTo>
                <a:cubicBezTo>
                  <a:pt x="2841" y="695"/>
                  <a:pt x="2830" y="681"/>
                  <a:pt x="2831" y="647"/>
                </a:cubicBezTo>
                <a:cubicBezTo>
                  <a:pt x="2834" y="588"/>
                  <a:pt x="2850" y="533"/>
                  <a:pt x="2880" y="482"/>
                </a:cubicBezTo>
                <a:close/>
                <a:moveTo>
                  <a:pt x="1572" y="1111"/>
                </a:moveTo>
                <a:cubicBezTo>
                  <a:pt x="1657" y="1110"/>
                  <a:pt x="1774" y="1221"/>
                  <a:pt x="1774" y="1300"/>
                </a:cubicBezTo>
                <a:cubicBezTo>
                  <a:pt x="1740" y="1266"/>
                  <a:pt x="1704" y="1231"/>
                  <a:pt x="1668" y="1196"/>
                </a:cubicBezTo>
                <a:cubicBezTo>
                  <a:pt x="1666" y="1197"/>
                  <a:pt x="1664" y="1199"/>
                  <a:pt x="1662" y="1201"/>
                </a:cubicBezTo>
                <a:cubicBezTo>
                  <a:pt x="1691" y="1248"/>
                  <a:pt x="1742" y="1279"/>
                  <a:pt x="1762" y="1335"/>
                </a:cubicBezTo>
                <a:cubicBezTo>
                  <a:pt x="1632" y="1329"/>
                  <a:pt x="1573" y="1226"/>
                  <a:pt x="1572" y="1111"/>
                </a:cubicBezTo>
                <a:close/>
                <a:moveTo>
                  <a:pt x="1540" y="1455"/>
                </a:moveTo>
                <a:cubicBezTo>
                  <a:pt x="1486" y="1452"/>
                  <a:pt x="1430" y="1441"/>
                  <a:pt x="1388" y="1394"/>
                </a:cubicBezTo>
                <a:cubicBezTo>
                  <a:pt x="1482" y="1346"/>
                  <a:pt x="1579" y="1333"/>
                  <a:pt x="1680" y="1346"/>
                </a:cubicBezTo>
                <a:cubicBezTo>
                  <a:pt x="1698" y="1348"/>
                  <a:pt x="1704" y="1361"/>
                  <a:pt x="1708" y="1378"/>
                </a:cubicBezTo>
                <a:cubicBezTo>
                  <a:pt x="1650" y="1382"/>
                  <a:pt x="1594" y="1386"/>
                  <a:pt x="1539" y="1389"/>
                </a:cubicBezTo>
                <a:cubicBezTo>
                  <a:pt x="1539" y="1392"/>
                  <a:pt x="1539" y="1394"/>
                  <a:pt x="1539" y="1397"/>
                </a:cubicBezTo>
                <a:cubicBezTo>
                  <a:pt x="1594" y="1400"/>
                  <a:pt x="1648" y="1403"/>
                  <a:pt x="1713" y="1407"/>
                </a:cubicBezTo>
                <a:cubicBezTo>
                  <a:pt x="1657" y="1456"/>
                  <a:pt x="1598" y="1458"/>
                  <a:pt x="1540" y="1455"/>
                </a:cubicBezTo>
                <a:close/>
                <a:moveTo>
                  <a:pt x="1783" y="1560"/>
                </a:moveTo>
                <a:cubicBezTo>
                  <a:pt x="1731" y="1644"/>
                  <a:pt x="1652" y="1685"/>
                  <a:pt x="1555" y="1700"/>
                </a:cubicBezTo>
                <a:cubicBezTo>
                  <a:pt x="1566" y="1630"/>
                  <a:pt x="1619" y="1525"/>
                  <a:pt x="1670" y="1487"/>
                </a:cubicBezTo>
                <a:cubicBezTo>
                  <a:pt x="1695" y="1468"/>
                  <a:pt x="1723" y="1440"/>
                  <a:pt x="1766" y="1458"/>
                </a:cubicBezTo>
                <a:cubicBezTo>
                  <a:pt x="1748" y="1499"/>
                  <a:pt x="1715" y="1526"/>
                  <a:pt x="1696" y="1562"/>
                </a:cubicBezTo>
                <a:cubicBezTo>
                  <a:pt x="1737" y="1546"/>
                  <a:pt x="1755" y="1505"/>
                  <a:pt x="1788" y="1478"/>
                </a:cubicBezTo>
                <a:cubicBezTo>
                  <a:pt x="1798" y="1507"/>
                  <a:pt x="1798" y="1535"/>
                  <a:pt x="1783" y="1560"/>
                </a:cubicBezTo>
                <a:close/>
                <a:moveTo>
                  <a:pt x="2020" y="1513"/>
                </a:moveTo>
                <a:cubicBezTo>
                  <a:pt x="1977" y="1479"/>
                  <a:pt x="1928" y="1453"/>
                  <a:pt x="1877" y="1420"/>
                </a:cubicBezTo>
                <a:cubicBezTo>
                  <a:pt x="1976" y="1446"/>
                  <a:pt x="2128" y="1557"/>
                  <a:pt x="2139" y="1625"/>
                </a:cubicBezTo>
                <a:cubicBezTo>
                  <a:pt x="2100" y="1588"/>
                  <a:pt x="2063" y="1547"/>
                  <a:pt x="2020" y="1513"/>
                </a:cubicBezTo>
                <a:close/>
                <a:moveTo>
                  <a:pt x="2136" y="1740"/>
                </a:moveTo>
                <a:cubicBezTo>
                  <a:pt x="2105" y="1787"/>
                  <a:pt x="2070" y="1810"/>
                  <a:pt x="2023" y="1812"/>
                </a:cubicBezTo>
                <a:cubicBezTo>
                  <a:pt x="1951" y="1815"/>
                  <a:pt x="1895" y="1778"/>
                  <a:pt x="1841" y="1735"/>
                </a:cubicBezTo>
                <a:cubicBezTo>
                  <a:pt x="1915" y="1657"/>
                  <a:pt x="2055" y="1624"/>
                  <a:pt x="2119" y="1669"/>
                </a:cubicBezTo>
                <a:cubicBezTo>
                  <a:pt x="2126" y="1682"/>
                  <a:pt x="2133" y="1696"/>
                  <a:pt x="2140" y="1711"/>
                </a:cubicBezTo>
                <a:cubicBezTo>
                  <a:pt x="2088" y="1732"/>
                  <a:pt x="2035" y="1726"/>
                  <a:pt x="1979" y="1734"/>
                </a:cubicBezTo>
                <a:cubicBezTo>
                  <a:pt x="2023" y="1750"/>
                  <a:pt x="2076" y="1752"/>
                  <a:pt x="2136" y="1740"/>
                </a:cubicBezTo>
                <a:close/>
                <a:moveTo>
                  <a:pt x="2234" y="1625"/>
                </a:moveTo>
                <a:cubicBezTo>
                  <a:pt x="2230" y="1564"/>
                  <a:pt x="2226" y="1504"/>
                  <a:pt x="2222" y="1444"/>
                </a:cubicBezTo>
                <a:cubicBezTo>
                  <a:pt x="2201" y="1509"/>
                  <a:pt x="2223" y="1577"/>
                  <a:pt x="2201" y="1647"/>
                </a:cubicBezTo>
                <a:cubicBezTo>
                  <a:pt x="2114" y="1561"/>
                  <a:pt x="2140" y="1355"/>
                  <a:pt x="2228" y="1285"/>
                </a:cubicBezTo>
                <a:cubicBezTo>
                  <a:pt x="2232" y="1290"/>
                  <a:pt x="2237" y="1295"/>
                  <a:pt x="2241" y="1301"/>
                </a:cubicBezTo>
                <a:cubicBezTo>
                  <a:pt x="2246" y="1310"/>
                  <a:pt x="2252" y="1320"/>
                  <a:pt x="2257" y="1330"/>
                </a:cubicBezTo>
                <a:cubicBezTo>
                  <a:pt x="2298" y="1417"/>
                  <a:pt x="2296" y="1506"/>
                  <a:pt x="2265" y="1595"/>
                </a:cubicBezTo>
                <a:cubicBezTo>
                  <a:pt x="2261" y="1607"/>
                  <a:pt x="2249" y="1617"/>
                  <a:pt x="2241" y="1629"/>
                </a:cubicBezTo>
                <a:cubicBezTo>
                  <a:pt x="2239" y="1627"/>
                  <a:pt x="2236" y="1626"/>
                  <a:pt x="2234" y="1625"/>
                </a:cubicBezTo>
                <a:close/>
                <a:moveTo>
                  <a:pt x="2704" y="1952"/>
                </a:moveTo>
                <a:cubicBezTo>
                  <a:pt x="2677" y="1991"/>
                  <a:pt x="2640" y="2018"/>
                  <a:pt x="2584" y="2043"/>
                </a:cubicBezTo>
                <a:cubicBezTo>
                  <a:pt x="2548" y="2058"/>
                  <a:pt x="2512" y="2072"/>
                  <a:pt x="2471" y="2066"/>
                </a:cubicBezTo>
                <a:cubicBezTo>
                  <a:pt x="2439" y="2062"/>
                  <a:pt x="2425" y="2052"/>
                  <a:pt x="2412" y="2024"/>
                </a:cubicBezTo>
                <a:cubicBezTo>
                  <a:pt x="2466" y="1999"/>
                  <a:pt x="2534" y="2019"/>
                  <a:pt x="2590" y="1970"/>
                </a:cubicBezTo>
                <a:cubicBezTo>
                  <a:pt x="2564" y="1975"/>
                  <a:pt x="2547" y="1979"/>
                  <a:pt x="2527" y="1982"/>
                </a:cubicBezTo>
                <a:cubicBezTo>
                  <a:pt x="2579" y="1909"/>
                  <a:pt x="2633" y="1900"/>
                  <a:pt x="2704" y="1952"/>
                </a:cubicBezTo>
                <a:close/>
                <a:moveTo>
                  <a:pt x="2379" y="1898"/>
                </a:moveTo>
                <a:cubicBezTo>
                  <a:pt x="2383" y="1845"/>
                  <a:pt x="2401" y="1798"/>
                  <a:pt x="2439" y="1760"/>
                </a:cubicBezTo>
                <a:cubicBezTo>
                  <a:pt x="2456" y="1743"/>
                  <a:pt x="2475" y="1729"/>
                  <a:pt x="2493" y="1712"/>
                </a:cubicBezTo>
                <a:cubicBezTo>
                  <a:pt x="2558" y="1650"/>
                  <a:pt x="2639" y="1638"/>
                  <a:pt x="2728" y="1638"/>
                </a:cubicBezTo>
                <a:cubicBezTo>
                  <a:pt x="2718" y="1670"/>
                  <a:pt x="2711" y="1700"/>
                  <a:pt x="2700" y="1728"/>
                </a:cubicBezTo>
                <a:cubicBezTo>
                  <a:pt x="2659" y="1831"/>
                  <a:pt x="2585" y="1906"/>
                  <a:pt x="2487" y="1955"/>
                </a:cubicBezTo>
                <a:cubicBezTo>
                  <a:pt x="2464" y="1967"/>
                  <a:pt x="2436" y="1967"/>
                  <a:pt x="2410" y="1944"/>
                </a:cubicBezTo>
                <a:cubicBezTo>
                  <a:pt x="2452" y="1887"/>
                  <a:pt x="2491" y="1830"/>
                  <a:pt x="2552" y="1776"/>
                </a:cubicBezTo>
                <a:cubicBezTo>
                  <a:pt x="2534" y="1784"/>
                  <a:pt x="2523" y="1785"/>
                  <a:pt x="2517" y="1791"/>
                </a:cubicBezTo>
                <a:cubicBezTo>
                  <a:pt x="2473" y="1834"/>
                  <a:pt x="2430" y="1877"/>
                  <a:pt x="2384" y="1924"/>
                </a:cubicBezTo>
                <a:cubicBezTo>
                  <a:pt x="2382" y="1914"/>
                  <a:pt x="2379" y="1906"/>
                  <a:pt x="2379" y="1898"/>
                </a:cubicBezTo>
                <a:close/>
                <a:moveTo>
                  <a:pt x="2683" y="1443"/>
                </a:moveTo>
                <a:cubicBezTo>
                  <a:pt x="2629" y="1467"/>
                  <a:pt x="2579" y="1489"/>
                  <a:pt x="2530" y="1511"/>
                </a:cubicBezTo>
                <a:cubicBezTo>
                  <a:pt x="2570" y="1476"/>
                  <a:pt x="2637" y="1447"/>
                  <a:pt x="2683" y="1443"/>
                </a:cubicBezTo>
                <a:close/>
                <a:moveTo>
                  <a:pt x="2634" y="981"/>
                </a:moveTo>
                <a:cubicBezTo>
                  <a:pt x="2626" y="1006"/>
                  <a:pt x="2611" y="1030"/>
                  <a:pt x="2580" y="1044"/>
                </a:cubicBezTo>
                <a:cubicBezTo>
                  <a:pt x="2573" y="995"/>
                  <a:pt x="2565" y="950"/>
                  <a:pt x="2558" y="904"/>
                </a:cubicBezTo>
                <a:cubicBezTo>
                  <a:pt x="2556" y="905"/>
                  <a:pt x="2553" y="905"/>
                  <a:pt x="2550" y="905"/>
                </a:cubicBezTo>
                <a:cubicBezTo>
                  <a:pt x="2550" y="951"/>
                  <a:pt x="2550" y="998"/>
                  <a:pt x="2550" y="1045"/>
                </a:cubicBezTo>
                <a:cubicBezTo>
                  <a:pt x="2515" y="1037"/>
                  <a:pt x="2486" y="1002"/>
                  <a:pt x="2468" y="927"/>
                </a:cubicBezTo>
                <a:cubicBezTo>
                  <a:pt x="2445" y="829"/>
                  <a:pt x="2469" y="739"/>
                  <a:pt x="2537" y="660"/>
                </a:cubicBezTo>
                <a:cubicBezTo>
                  <a:pt x="2633" y="733"/>
                  <a:pt x="2666" y="877"/>
                  <a:pt x="2634" y="981"/>
                </a:cubicBezTo>
                <a:close/>
                <a:moveTo>
                  <a:pt x="2669" y="980"/>
                </a:moveTo>
                <a:cubicBezTo>
                  <a:pt x="2710" y="917"/>
                  <a:pt x="2763" y="873"/>
                  <a:pt x="2823" y="836"/>
                </a:cubicBezTo>
                <a:cubicBezTo>
                  <a:pt x="2746" y="931"/>
                  <a:pt x="2705" y="969"/>
                  <a:pt x="2669" y="980"/>
                </a:cubicBezTo>
                <a:close/>
                <a:moveTo>
                  <a:pt x="2466" y="274"/>
                </a:moveTo>
                <a:cubicBezTo>
                  <a:pt x="2537" y="253"/>
                  <a:pt x="2586" y="204"/>
                  <a:pt x="2632" y="150"/>
                </a:cubicBezTo>
                <a:cubicBezTo>
                  <a:pt x="2639" y="142"/>
                  <a:pt x="2646" y="133"/>
                  <a:pt x="2653" y="125"/>
                </a:cubicBezTo>
                <a:cubicBezTo>
                  <a:pt x="2654" y="124"/>
                  <a:pt x="2656" y="124"/>
                  <a:pt x="2661" y="124"/>
                </a:cubicBezTo>
                <a:cubicBezTo>
                  <a:pt x="2680" y="210"/>
                  <a:pt x="2704" y="295"/>
                  <a:pt x="2761" y="368"/>
                </a:cubicBezTo>
                <a:cubicBezTo>
                  <a:pt x="2827" y="310"/>
                  <a:pt x="2845" y="234"/>
                  <a:pt x="2848" y="155"/>
                </a:cubicBezTo>
                <a:cubicBezTo>
                  <a:pt x="2851" y="97"/>
                  <a:pt x="2835" y="46"/>
                  <a:pt x="2802" y="0"/>
                </a:cubicBezTo>
                <a:cubicBezTo>
                  <a:pt x="2611" y="0"/>
                  <a:pt x="2611" y="0"/>
                  <a:pt x="2611" y="0"/>
                </a:cubicBezTo>
                <a:cubicBezTo>
                  <a:pt x="2617" y="1"/>
                  <a:pt x="2623" y="4"/>
                  <a:pt x="2629" y="7"/>
                </a:cubicBezTo>
                <a:cubicBezTo>
                  <a:pt x="2593" y="53"/>
                  <a:pt x="2559" y="97"/>
                  <a:pt x="2524" y="141"/>
                </a:cubicBezTo>
                <a:cubicBezTo>
                  <a:pt x="2526" y="143"/>
                  <a:pt x="2529" y="144"/>
                  <a:pt x="2531" y="146"/>
                </a:cubicBezTo>
                <a:cubicBezTo>
                  <a:pt x="2569" y="107"/>
                  <a:pt x="2608" y="68"/>
                  <a:pt x="2653" y="22"/>
                </a:cubicBezTo>
                <a:cubicBezTo>
                  <a:pt x="2653" y="96"/>
                  <a:pt x="2615" y="142"/>
                  <a:pt x="2575" y="183"/>
                </a:cubicBezTo>
                <a:cubicBezTo>
                  <a:pt x="2536" y="222"/>
                  <a:pt x="2491" y="257"/>
                  <a:pt x="2428" y="257"/>
                </a:cubicBezTo>
                <a:cubicBezTo>
                  <a:pt x="2455" y="155"/>
                  <a:pt x="2509" y="74"/>
                  <a:pt x="2586" y="7"/>
                </a:cubicBezTo>
                <a:cubicBezTo>
                  <a:pt x="2590" y="3"/>
                  <a:pt x="2594" y="1"/>
                  <a:pt x="2598" y="0"/>
                </a:cubicBezTo>
                <a:cubicBezTo>
                  <a:pt x="2411" y="0"/>
                  <a:pt x="2411" y="0"/>
                  <a:pt x="2411" y="0"/>
                </a:cubicBezTo>
                <a:cubicBezTo>
                  <a:pt x="2449" y="15"/>
                  <a:pt x="2488" y="23"/>
                  <a:pt x="2531" y="21"/>
                </a:cubicBezTo>
                <a:cubicBezTo>
                  <a:pt x="2531" y="20"/>
                  <a:pt x="2532" y="23"/>
                  <a:pt x="2533" y="24"/>
                </a:cubicBezTo>
                <a:cubicBezTo>
                  <a:pt x="2467" y="98"/>
                  <a:pt x="2415" y="196"/>
                  <a:pt x="2403" y="270"/>
                </a:cubicBezTo>
                <a:cubicBezTo>
                  <a:pt x="2423" y="282"/>
                  <a:pt x="2444" y="280"/>
                  <a:pt x="2466" y="274"/>
                </a:cubicBezTo>
                <a:close/>
                <a:moveTo>
                  <a:pt x="2685" y="108"/>
                </a:moveTo>
                <a:cubicBezTo>
                  <a:pt x="2687" y="76"/>
                  <a:pt x="2685" y="37"/>
                  <a:pt x="2727" y="17"/>
                </a:cubicBezTo>
                <a:cubicBezTo>
                  <a:pt x="2746" y="57"/>
                  <a:pt x="2743" y="100"/>
                  <a:pt x="2758" y="138"/>
                </a:cubicBezTo>
                <a:cubicBezTo>
                  <a:pt x="2774" y="97"/>
                  <a:pt x="2754" y="56"/>
                  <a:pt x="2756" y="13"/>
                </a:cubicBezTo>
                <a:cubicBezTo>
                  <a:pt x="2785" y="25"/>
                  <a:pt x="2806" y="44"/>
                  <a:pt x="2814" y="71"/>
                </a:cubicBezTo>
                <a:cubicBezTo>
                  <a:pt x="2843" y="166"/>
                  <a:pt x="2822" y="252"/>
                  <a:pt x="2769" y="335"/>
                </a:cubicBezTo>
                <a:cubicBezTo>
                  <a:pt x="2723" y="280"/>
                  <a:pt x="2680" y="171"/>
                  <a:pt x="2685" y="108"/>
                </a:cubicBezTo>
                <a:close/>
                <a:moveTo>
                  <a:pt x="1917" y="2102"/>
                </a:moveTo>
                <a:cubicBezTo>
                  <a:pt x="1881" y="2113"/>
                  <a:pt x="1849" y="2138"/>
                  <a:pt x="1812" y="2160"/>
                </a:cubicBezTo>
                <a:cubicBezTo>
                  <a:pt x="1801" y="2061"/>
                  <a:pt x="1760" y="1974"/>
                  <a:pt x="1698" y="1890"/>
                </a:cubicBezTo>
                <a:cubicBezTo>
                  <a:pt x="1694" y="1898"/>
                  <a:pt x="1690" y="1903"/>
                  <a:pt x="1690" y="1907"/>
                </a:cubicBezTo>
                <a:cubicBezTo>
                  <a:pt x="1693" y="1959"/>
                  <a:pt x="1668" y="2002"/>
                  <a:pt x="1648" y="2046"/>
                </a:cubicBezTo>
                <a:cubicBezTo>
                  <a:pt x="1632" y="2083"/>
                  <a:pt x="1612" y="2118"/>
                  <a:pt x="1593" y="2154"/>
                </a:cubicBezTo>
                <a:cubicBezTo>
                  <a:pt x="1566" y="2147"/>
                  <a:pt x="1535" y="2139"/>
                  <a:pt x="1505" y="2130"/>
                </a:cubicBezTo>
                <a:cubicBezTo>
                  <a:pt x="1475" y="2122"/>
                  <a:pt x="1445" y="2111"/>
                  <a:pt x="1412" y="2101"/>
                </a:cubicBezTo>
                <a:cubicBezTo>
                  <a:pt x="1406" y="2121"/>
                  <a:pt x="1404" y="2141"/>
                  <a:pt x="1405" y="2160"/>
                </a:cubicBezTo>
                <a:cubicBezTo>
                  <a:pt x="1405" y="2160"/>
                  <a:pt x="1405" y="2160"/>
                  <a:pt x="1405" y="2161"/>
                </a:cubicBezTo>
                <a:cubicBezTo>
                  <a:pt x="1427" y="2161"/>
                  <a:pt x="1427" y="2161"/>
                  <a:pt x="1427" y="2161"/>
                </a:cubicBezTo>
                <a:cubicBezTo>
                  <a:pt x="1427" y="2160"/>
                  <a:pt x="1427" y="2160"/>
                  <a:pt x="1427" y="2160"/>
                </a:cubicBezTo>
                <a:cubicBezTo>
                  <a:pt x="1427" y="2160"/>
                  <a:pt x="1427" y="2160"/>
                  <a:pt x="1427" y="2160"/>
                </a:cubicBezTo>
                <a:cubicBezTo>
                  <a:pt x="1425" y="2151"/>
                  <a:pt x="1427" y="2142"/>
                  <a:pt x="1427" y="2136"/>
                </a:cubicBezTo>
                <a:cubicBezTo>
                  <a:pt x="1461" y="2144"/>
                  <a:pt x="1493" y="2152"/>
                  <a:pt x="1525" y="2157"/>
                </a:cubicBezTo>
                <a:cubicBezTo>
                  <a:pt x="1529" y="2158"/>
                  <a:pt x="1533" y="2159"/>
                  <a:pt x="1536" y="2160"/>
                </a:cubicBezTo>
                <a:cubicBezTo>
                  <a:pt x="1537" y="2160"/>
                  <a:pt x="1538" y="2160"/>
                  <a:pt x="1539" y="2161"/>
                </a:cubicBezTo>
                <a:cubicBezTo>
                  <a:pt x="1622" y="2161"/>
                  <a:pt x="1622" y="2161"/>
                  <a:pt x="1622" y="2161"/>
                </a:cubicBezTo>
                <a:cubicBezTo>
                  <a:pt x="1622" y="2160"/>
                  <a:pt x="1622" y="2160"/>
                  <a:pt x="1622" y="2160"/>
                </a:cubicBezTo>
                <a:cubicBezTo>
                  <a:pt x="1626" y="2140"/>
                  <a:pt x="1633" y="2119"/>
                  <a:pt x="1645" y="2099"/>
                </a:cubicBezTo>
                <a:cubicBezTo>
                  <a:pt x="1670" y="2052"/>
                  <a:pt x="1698" y="2007"/>
                  <a:pt x="1713" y="1950"/>
                </a:cubicBezTo>
                <a:cubicBezTo>
                  <a:pt x="1728" y="1978"/>
                  <a:pt x="1745" y="2005"/>
                  <a:pt x="1757" y="2034"/>
                </a:cubicBezTo>
                <a:cubicBezTo>
                  <a:pt x="1774" y="2075"/>
                  <a:pt x="1786" y="2116"/>
                  <a:pt x="1788" y="2160"/>
                </a:cubicBezTo>
                <a:cubicBezTo>
                  <a:pt x="1788" y="2160"/>
                  <a:pt x="1788" y="2160"/>
                  <a:pt x="1789" y="2161"/>
                </a:cubicBezTo>
                <a:cubicBezTo>
                  <a:pt x="1851" y="2161"/>
                  <a:pt x="1851" y="2161"/>
                  <a:pt x="1851" y="2161"/>
                </a:cubicBezTo>
                <a:cubicBezTo>
                  <a:pt x="1852" y="2160"/>
                  <a:pt x="1852" y="2160"/>
                  <a:pt x="1852" y="2160"/>
                </a:cubicBezTo>
                <a:cubicBezTo>
                  <a:pt x="1868" y="2146"/>
                  <a:pt x="1889" y="2137"/>
                  <a:pt x="1908" y="2127"/>
                </a:cubicBezTo>
                <a:cubicBezTo>
                  <a:pt x="1926" y="2116"/>
                  <a:pt x="1948" y="2110"/>
                  <a:pt x="1972" y="2122"/>
                </a:cubicBezTo>
                <a:cubicBezTo>
                  <a:pt x="1967" y="2135"/>
                  <a:pt x="1961" y="2147"/>
                  <a:pt x="1956" y="2160"/>
                </a:cubicBezTo>
                <a:cubicBezTo>
                  <a:pt x="1955" y="2160"/>
                  <a:pt x="1955" y="2160"/>
                  <a:pt x="1955" y="2161"/>
                </a:cubicBezTo>
                <a:cubicBezTo>
                  <a:pt x="1980" y="2161"/>
                  <a:pt x="1980" y="2161"/>
                  <a:pt x="1980" y="2161"/>
                </a:cubicBezTo>
                <a:cubicBezTo>
                  <a:pt x="1980" y="2160"/>
                  <a:pt x="1980" y="2160"/>
                  <a:pt x="1981" y="2160"/>
                </a:cubicBezTo>
                <a:cubicBezTo>
                  <a:pt x="1994" y="2141"/>
                  <a:pt x="2013" y="2125"/>
                  <a:pt x="2042" y="2115"/>
                </a:cubicBezTo>
                <a:cubicBezTo>
                  <a:pt x="1995" y="2097"/>
                  <a:pt x="1954" y="2090"/>
                  <a:pt x="1917" y="2102"/>
                </a:cubicBezTo>
                <a:close/>
                <a:moveTo>
                  <a:pt x="121" y="115"/>
                </a:moveTo>
                <a:cubicBezTo>
                  <a:pt x="137" y="79"/>
                  <a:pt x="133" y="39"/>
                  <a:pt x="129" y="0"/>
                </a:cubicBezTo>
                <a:cubicBezTo>
                  <a:pt x="109" y="0"/>
                  <a:pt x="109" y="0"/>
                  <a:pt x="109" y="0"/>
                </a:cubicBezTo>
                <a:cubicBezTo>
                  <a:pt x="115" y="53"/>
                  <a:pt x="113" y="105"/>
                  <a:pt x="76" y="151"/>
                </a:cubicBezTo>
                <a:cubicBezTo>
                  <a:pt x="54" y="179"/>
                  <a:pt x="37" y="212"/>
                  <a:pt x="0" y="236"/>
                </a:cubicBezTo>
                <a:cubicBezTo>
                  <a:pt x="0" y="259"/>
                  <a:pt x="0" y="259"/>
                  <a:pt x="0" y="259"/>
                </a:cubicBezTo>
                <a:cubicBezTo>
                  <a:pt x="3" y="259"/>
                  <a:pt x="5" y="258"/>
                  <a:pt x="7" y="257"/>
                </a:cubicBezTo>
                <a:cubicBezTo>
                  <a:pt x="59" y="221"/>
                  <a:pt x="97" y="172"/>
                  <a:pt x="121" y="115"/>
                </a:cubicBezTo>
                <a:close/>
                <a:moveTo>
                  <a:pt x="1024" y="90"/>
                </a:moveTo>
                <a:cubicBezTo>
                  <a:pt x="996" y="65"/>
                  <a:pt x="982" y="33"/>
                  <a:pt x="970" y="0"/>
                </a:cubicBezTo>
                <a:cubicBezTo>
                  <a:pt x="945" y="0"/>
                  <a:pt x="945" y="0"/>
                  <a:pt x="945" y="0"/>
                </a:cubicBezTo>
                <a:cubicBezTo>
                  <a:pt x="953" y="25"/>
                  <a:pt x="963" y="50"/>
                  <a:pt x="977" y="75"/>
                </a:cubicBezTo>
                <a:cubicBezTo>
                  <a:pt x="947" y="66"/>
                  <a:pt x="916" y="59"/>
                  <a:pt x="887" y="46"/>
                </a:cubicBezTo>
                <a:cubicBezTo>
                  <a:pt x="857" y="34"/>
                  <a:pt x="829" y="19"/>
                  <a:pt x="803" y="0"/>
                </a:cubicBezTo>
                <a:cubicBezTo>
                  <a:pt x="767" y="0"/>
                  <a:pt x="767" y="0"/>
                  <a:pt x="767" y="0"/>
                </a:cubicBezTo>
                <a:cubicBezTo>
                  <a:pt x="842" y="59"/>
                  <a:pt x="930" y="92"/>
                  <a:pt x="1030" y="108"/>
                </a:cubicBezTo>
                <a:cubicBezTo>
                  <a:pt x="1027" y="99"/>
                  <a:pt x="1027" y="93"/>
                  <a:pt x="1024" y="90"/>
                </a:cubicBezTo>
                <a:close/>
                <a:moveTo>
                  <a:pt x="39" y="0"/>
                </a:moveTo>
                <a:cubicBezTo>
                  <a:pt x="38" y="7"/>
                  <a:pt x="37" y="14"/>
                  <a:pt x="37" y="20"/>
                </a:cubicBezTo>
                <a:cubicBezTo>
                  <a:pt x="36" y="34"/>
                  <a:pt x="35" y="48"/>
                  <a:pt x="35" y="61"/>
                </a:cubicBezTo>
                <a:cubicBezTo>
                  <a:pt x="48" y="42"/>
                  <a:pt x="55" y="21"/>
                  <a:pt x="58" y="0"/>
                </a:cubicBezTo>
                <a:lnTo>
                  <a:pt x="39" y="0"/>
                </a:lnTo>
                <a:close/>
                <a:moveTo>
                  <a:pt x="627" y="188"/>
                </a:moveTo>
                <a:cubicBezTo>
                  <a:pt x="673" y="167"/>
                  <a:pt x="707" y="144"/>
                  <a:pt x="726" y="110"/>
                </a:cubicBezTo>
                <a:cubicBezTo>
                  <a:pt x="743" y="78"/>
                  <a:pt x="748" y="39"/>
                  <a:pt x="759" y="0"/>
                </a:cubicBezTo>
                <a:cubicBezTo>
                  <a:pt x="730" y="0"/>
                  <a:pt x="730" y="0"/>
                  <a:pt x="730" y="0"/>
                </a:cubicBezTo>
                <a:cubicBezTo>
                  <a:pt x="736" y="29"/>
                  <a:pt x="723" y="57"/>
                  <a:pt x="714" y="85"/>
                </a:cubicBezTo>
                <a:cubicBezTo>
                  <a:pt x="708" y="106"/>
                  <a:pt x="697" y="126"/>
                  <a:pt x="672" y="134"/>
                </a:cubicBezTo>
                <a:cubicBezTo>
                  <a:pt x="655" y="90"/>
                  <a:pt x="642" y="49"/>
                  <a:pt x="622" y="10"/>
                </a:cubicBezTo>
                <a:cubicBezTo>
                  <a:pt x="621" y="7"/>
                  <a:pt x="619" y="3"/>
                  <a:pt x="618" y="0"/>
                </a:cubicBezTo>
                <a:cubicBezTo>
                  <a:pt x="595" y="0"/>
                  <a:pt x="595" y="0"/>
                  <a:pt x="595" y="0"/>
                </a:cubicBezTo>
                <a:cubicBezTo>
                  <a:pt x="605" y="20"/>
                  <a:pt x="614" y="42"/>
                  <a:pt x="624" y="63"/>
                </a:cubicBezTo>
                <a:cubicBezTo>
                  <a:pt x="641" y="101"/>
                  <a:pt x="650" y="139"/>
                  <a:pt x="627" y="188"/>
                </a:cubicBezTo>
                <a:close/>
                <a:moveTo>
                  <a:pt x="66" y="566"/>
                </a:moveTo>
                <a:cubicBezTo>
                  <a:pt x="44" y="567"/>
                  <a:pt x="22" y="569"/>
                  <a:pt x="0" y="571"/>
                </a:cubicBezTo>
                <a:cubicBezTo>
                  <a:pt x="0" y="593"/>
                  <a:pt x="0" y="593"/>
                  <a:pt x="0" y="593"/>
                </a:cubicBezTo>
                <a:cubicBezTo>
                  <a:pt x="16" y="593"/>
                  <a:pt x="32" y="591"/>
                  <a:pt x="49" y="589"/>
                </a:cubicBezTo>
                <a:cubicBezTo>
                  <a:pt x="40" y="628"/>
                  <a:pt x="19" y="653"/>
                  <a:pt x="0" y="679"/>
                </a:cubicBezTo>
                <a:cubicBezTo>
                  <a:pt x="0" y="717"/>
                  <a:pt x="0" y="717"/>
                  <a:pt x="0" y="717"/>
                </a:cubicBezTo>
                <a:cubicBezTo>
                  <a:pt x="32" y="682"/>
                  <a:pt x="56" y="641"/>
                  <a:pt x="70" y="594"/>
                </a:cubicBezTo>
                <a:cubicBezTo>
                  <a:pt x="72" y="587"/>
                  <a:pt x="68" y="579"/>
                  <a:pt x="66" y="566"/>
                </a:cubicBezTo>
                <a:close/>
                <a:moveTo>
                  <a:pt x="1614" y="933"/>
                </a:moveTo>
                <a:cubicBezTo>
                  <a:pt x="1661" y="949"/>
                  <a:pt x="1702" y="956"/>
                  <a:pt x="1739" y="944"/>
                </a:cubicBezTo>
                <a:cubicBezTo>
                  <a:pt x="1775" y="932"/>
                  <a:pt x="1806" y="906"/>
                  <a:pt x="1843" y="884"/>
                </a:cubicBezTo>
                <a:cubicBezTo>
                  <a:pt x="1856" y="983"/>
                  <a:pt x="1898" y="1069"/>
                  <a:pt x="1961" y="1152"/>
                </a:cubicBezTo>
                <a:cubicBezTo>
                  <a:pt x="1965" y="1143"/>
                  <a:pt x="1969" y="1139"/>
                  <a:pt x="1969" y="1135"/>
                </a:cubicBezTo>
                <a:cubicBezTo>
                  <a:pt x="1965" y="1083"/>
                  <a:pt x="1989" y="1040"/>
                  <a:pt x="2008" y="995"/>
                </a:cubicBezTo>
                <a:cubicBezTo>
                  <a:pt x="2024" y="958"/>
                  <a:pt x="2043" y="923"/>
                  <a:pt x="2061" y="886"/>
                </a:cubicBezTo>
                <a:cubicBezTo>
                  <a:pt x="2089" y="893"/>
                  <a:pt x="2120" y="900"/>
                  <a:pt x="2150" y="908"/>
                </a:cubicBezTo>
                <a:cubicBezTo>
                  <a:pt x="2181" y="917"/>
                  <a:pt x="2211" y="927"/>
                  <a:pt x="2243" y="936"/>
                </a:cubicBezTo>
                <a:cubicBezTo>
                  <a:pt x="2267" y="862"/>
                  <a:pt x="2225" y="800"/>
                  <a:pt x="2185" y="740"/>
                </a:cubicBezTo>
                <a:cubicBezTo>
                  <a:pt x="2144" y="679"/>
                  <a:pt x="2088" y="635"/>
                  <a:pt x="2008" y="639"/>
                </a:cubicBezTo>
                <a:cubicBezTo>
                  <a:pt x="2011" y="596"/>
                  <a:pt x="2015" y="557"/>
                  <a:pt x="2016" y="518"/>
                </a:cubicBezTo>
                <a:cubicBezTo>
                  <a:pt x="2016" y="479"/>
                  <a:pt x="2014" y="440"/>
                  <a:pt x="2013" y="394"/>
                </a:cubicBezTo>
                <a:cubicBezTo>
                  <a:pt x="2105" y="477"/>
                  <a:pt x="2206" y="519"/>
                  <a:pt x="2329" y="497"/>
                </a:cubicBezTo>
                <a:cubicBezTo>
                  <a:pt x="2337" y="464"/>
                  <a:pt x="2322" y="436"/>
                  <a:pt x="2313" y="407"/>
                </a:cubicBezTo>
                <a:cubicBezTo>
                  <a:pt x="2290" y="334"/>
                  <a:pt x="2238" y="284"/>
                  <a:pt x="2178" y="240"/>
                </a:cubicBezTo>
                <a:cubicBezTo>
                  <a:pt x="2110" y="191"/>
                  <a:pt x="2032" y="165"/>
                  <a:pt x="1949" y="139"/>
                </a:cubicBezTo>
                <a:cubicBezTo>
                  <a:pt x="1934" y="92"/>
                  <a:pt x="1918" y="46"/>
                  <a:pt x="1898" y="0"/>
                </a:cubicBezTo>
                <a:cubicBezTo>
                  <a:pt x="1843" y="0"/>
                  <a:pt x="1843" y="0"/>
                  <a:pt x="1843" y="0"/>
                </a:cubicBezTo>
                <a:cubicBezTo>
                  <a:pt x="1870" y="53"/>
                  <a:pt x="1893" y="107"/>
                  <a:pt x="1915" y="163"/>
                </a:cubicBezTo>
                <a:cubicBezTo>
                  <a:pt x="1895" y="179"/>
                  <a:pt x="1875" y="192"/>
                  <a:pt x="1858" y="208"/>
                </a:cubicBezTo>
                <a:cubicBezTo>
                  <a:pt x="1804" y="260"/>
                  <a:pt x="1767" y="322"/>
                  <a:pt x="1753" y="395"/>
                </a:cubicBezTo>
                <a:cubicBezTo>
                  <a:pt x="1746" y="430"/>
                  <a:pt x="1750" y="467"/>
                  <a:pt x="1751" y="503"/>
                </a:cubicBezTo>
                <a:cubicBezTo>
                  <a:pt x="1751" y="518"/>
                  <a:pt x="1763" y="523"/>
                  <a:pt x="1777" y="525"/>
                </a:cubicBezTo>
                <a:cubicBezTo>
                  <a:pt x="1817" y="528"/>
                  <a:pt x="1848" y="508"/>
                  <a:pt x="1878" y="489"/>
                </a:cubicBezTo>
                <a:cubicBezTo>
                  <a:pt x="1903" y="474"/>
                  <a:pt x="1923" y="452"/>
                  <a:pt x="1947" y="431"/>
                </a:cubicBezTo>
                <a:cubicBezTo>
                  <a:pt x="1962" y="496"/>
                  <a:pt x="1960" y="561"/>
                  <a:pt x="1961" y="629"/>
                </a:cubicBezTo>
                <a:cubicBezTo>
                  <a:pt x="1940" y="622"/>
                  <a:pt x="1923" y="612"/>
                  <a:pt x="1905" y="609"/>
                </a:cubicBezTo>
                <a:cubicBezTo>
                  <a:pt x="1859" y="600"/>
                  <a:pt x="1822" y="621"/>
                  <a:pt x="1792" y="651"/>
                </a:cubicBezTo>
                <a:cubicBezTo>
                  <a:pt x="1758" y="683"/>
                  <a:pt x="1734" y="723"/>
                  <a:pt x="1721" y="768"/>
                </a:cubicBezTo>
                <a:cubicBezTo>
                  <a:pt x="1714" y="792"/>
                  <a:pt x="1706" y="816"/>
                  <a:pt x="1697" y="840"/>
                </a:cubicBezTo>
                <a:cubicBezTo>
                  <a:pt x="1683" y="879"/>
                  <a:pt x="1663" y="914"/>
                  <a:pt x="1614" y="933"/>
                </a:cubicBezTo>
                <a:close/>
                <a:moveTo>
                  <a:pt x="1936" y="396"/>
                </a:moveTo>
                <a:cubicBezTo>
                  <a:pt x="1927" y="413"/>
                  <a:pt x="1917" y="431"/>
                  <a:pt x="1903" y="444"/>
                </a:cubicBezTo>
                <a:cubicBezTo>
                  <a:pt x="1869" y="476"/>
                  <a:pt x="1831" y="502"/>
                  <a:pt x="1781" y="504"/>
                </a:cubicBezTo>
                <a:cubicBezTo>
                  <a:pt x="1740" y="408"/>
                  <a:pt x="1819" y="236"/>
                  <a:pt x="1901" y="238"/>
                </a:cubicBezTo>
                <a:cubicBezTo>
                  <a:pt x="1907" y="300"/>
                  <a:pt x="1871" y="349"/>
                  <a:pt x="1850" y="409"/>
                </a:cubicBezTo>
                <a:cubicBezTo>
                  <a:pt x="1895" y="368"/>
                  <a:pt x="1905" y="314"/>
                  <a:pt x="1928" y="266"/>
                </a:cubicBezTo>
                <a:cubicBezTo>
                  <a:pt x="1962" y="312"/>
                  <a:pt x="1960" y="354"/>
                  <a:pt x="1936" y="396"/>
                </a:cubicBezTo>
                <a:close/>
                <a:moveTo>
                  <a:pt x="2125" y="708"/>
                </a:moveTo>
                <a:cubicBezTo>
                  <a:pt x="2175" y="755"/>
                  <a:pt x="2209" y="811"/>
                  <a:pt x="2228" y="877"/>
                </a:cubicBezTo>
                <a:cubicBezTo>
                  <a:pt x="2230" y="886"/>
                  <a:pt x="2228" y="896"/>
                  <a:pt x="2228" y="901"/>
                </a:cubicBezTo>
                <a:cubicBezTo>
                  <a:pt x="2194" y="894"/>
                  <a:pt x="2162" y="887"/>
                  <a:pt x="2130" y="882"/>
                </a:cubicBezTo>
                <a:cubicBezTo>
                  <a:pt x="2101" y="877"/>
                  <a:pt x="2076" y="867"/>
                  <a:pt x="2060" y="849"/>
                </a:cubicBezTo>
                <a:cubicBezTo>
                  <a:pt x="2057" y="817"/>
                  <a:pt x="2054" y="789"/>
                  <a:pt x="2051" y="758"/>
                </a:cubicBezTo>
                <a:cubicBezTo>
                  <a:pt x="2078" y="775"/>
                  <a:pt x="2101" y="790"/>
                  <a:pt x="2123" y="804"/>
                </a:cubicBezTo>
                <a:cubicBezTo>
                  <a:pt x="2098" y="769"/>
                  <a:pt x="2059" y="747"/>
                  <a:pt x="2048" y="703"/>
                </a:cubicBezTo>
                <a:cubicBezTo>
                  <a:pt x="2083" y="684"/>
                  <a:pt x="2101" y="685"/>
                  <a:pt x="2125" y="708"/>
                </a:cubicBezTo>
                <a:close/>
                <a:moveTo>
                  <a:pt x="1988" y="259"/>
                </a:moveTo>
                <a:cubicBezTo>
                  <a:pt x="2030" y="285"/>
                  <a:pt x="2069" y="309"/>
                  <a:pt x="2108" y="333"/>
                </a:cubicBezTo>
                <a:cubicBezTo>
                  <a:pt x="2110" y="331"/>
                  <a:pt x="2111" y="329"/>
                  <a:pt x="2113" y="327"/>
                </a:cubicBezTo>
                <a:cubicBezTo>
                  <a:pt x="2078" y="296"/>
                  <a:pt x="2042" y="266"/>
                  <a:pt x="2007" y="236"/>
                </a:cubicBezTo>
                <a:cubicBezTo>
                  <a:pt x="2036" y="214"/>
                  <a:pt x="2082" y="215"/>
                  <a:pt x="2150" y="250"/>
                </a:cubicBezTo>
                <a:cubicBezTo>
                  <a:pt x="2239" y="296"/>
                  <a:pt x="2292" y="372"/>
                  <a:pt x="2308" y="476"/>
                </a:cubicBezTo>
                <a:cubicBezTo>
                  <a:pt x="2190" y="501"/>
                  <a:pt x="2059" y="433"/>
                  <a:pt x="2001" y="341"/>
                </a:cubicBezTo>
                <a:cubicBezTo>
                  <a:pt x="1987" y="318"/>
                  <a:pt x="1979" y="291"/>
                  <a:pt x="1988" y="259"/>
                </a:cubicBezTo>
                <a:close/>
                <a:moveTo>
                  <a:pt x="1979" y="368"/>
                </a:moveTo>
                <a:cubicBezTo>
                  <a:pt x="2000" y="440"/>
                  <a:pt x="1999" y="509"/>
                  <a:pt x="1988" y="578"/>
                </a:cubicBezTo>
                <a:cubicBezTo>
                  <a:pt x="1966" y="458"/>
                  <a:pt x="1963" y="402"/>
                  <a:pt x="1979" y="368"/>
                </a:cubicBezTo>
                <a:close/>
                <a:moveTo>
                  <a:pt x="1945" y="869"/>
                </a:moveTo>
                <a:cubicBezTo>
                  <a:pt x="1959" y="825"/>
                  <a:pt x="1960" y="777"/>
                  <a:pt x="1986" y="737"/>
                </a:cubicBezTo>
                <a:cubicBezTo>
                  <a:pt x="1992" y="740"/>
                  <a:pt x="1995" y="740"/>
                  <a:pt x="1997" y="742"/>
                </a:cubicBezTo>
                <a:cubicBezTo>
                  <a:pt x="1999" y="743"/>
                  <a:pt x="2002" y="745"/>
                  <a:pt x="2003" y="747"/>
                </a:cubicBezTo>
                <a:cubicBezTo>
                  <a:pt x="2042" y="811"/>
                  <a:pt x="2046" y="876"/>
                  <a:pt x="2011" y="942"/>
                </a:cubicBezTo>
                <a:cubicBezTo>
                  <a:pt x="1986" y="989"/>
                  <a:pt x="1959" y="1035"/>
                  <a:pt x="1945" y="1092"/>
                </a:cubicBezTo>
                <a:cubicBezTo>
                  <a:pt x="1930" y="1064"/>
                  <a:pt x="1912" y="1038"/>
                  <a:pt x="1900" y="1009"/>
                </a:cubicBezTo>
                <a:cubicBezTo>
                  <a:pt x="1877" y="956"/>
                  <a:pt x="1862" y="901"/>
                  <a:pt x="1866" y="842"/>
                </a:cubicBezTo>
                <a:cubicBezTo>
                  <a:pt x="1870" y="774"/>
                  <a:pt x="1894" y="744"/>
                  <a:pt x="1955" y="730"/>
                </a:cubicBezTo>
                <a:cubicBezTo>
                  <a:pt x="1948" y="777"/>
                  <a:pt x="1935" y="822"/>
                  <a:pt x="1945" y="869"/>
                </a:cubicBezTo>
                <a:close/>
                <a:moveTo>
                  <a:pt x="1732" y="801"/>
                </a:moveTo>
                <a:cubicBezTo>
                  <a:pt x="1743" y="766"/>
                  <a:pt x="1763" y="738"/>
                  <a:pt x="1785" y="711"/>
                </a:cubicBezTo>
                <a:cubicBezTo>
                  <a:pt x="1803" y="690"/>
                  <a:pt x="1826" y="677"/>
                  <a:pt x="1858" y="680"/>
                </a:cubicBezTo>
                <a:cubicBezTo>
                  <a:pt x="1842" y="705"/>
                  <a:pt x="1827" y="727"/>
                  <a:pt x="1812" y="750"/>
                </a:cubicBezTo>
                <a:cubicBezTo>
                  <a:pt x="1831" y="739"/>
                  <a:pt x="1845" y="723"/>
                  <a:pt x="1861" y="710"/>
                </a:cubicBezTo>
                <a:cubicBezTo>
                  <a:pt x="1876" y="697"/>
                  <a:pt x="1891" y="681"/>
                  <a:pt x="1917" y="691"/>
                </a:cubicBezTo>
                <a:cubicBezTo>
                  <a:pt x="1899" y="715"/>
                  <a:pt x="1882" y="736"/>
                  <a:pt x="1866" y="759"/>
                </a:cubicBezTo>
                <a:cubicBezTo>
                  <a:pt x="1851" y="783"/>
                  <a:pt x="1856" y="817"/>
                  <a:pt x="1829" y="836"/>
                </a:cubicBezTo>
                <a:cubicBezTo>
                  <a:pt x="1822" y="884"/>
                  <a:pt x="1782" y="899"/>
                  <a:pt x="1747" y="919"/>
                </a:cubicBezTo>
                <a:cubicBezTo>
                  <a:pt x="1729" y="929"/>
                  <a:pt x="1707" y="936"/>
                  <a:pt x="1683" y="925"/>
                </a:cubicBezTo>
                <a:cubicBezTo>
                  <a:pt x="1701" y="881"/>
                  <a:pt x="1720" y="842"/>
                  <a:pt x="1732" y="801"/>
                </a:cubicBezTo>
                <a:close/>
                <a:moveTo>
                  <a:pt x="1452" y="0"/>
                </a:moveTo>
                <a:cubicBezTo>
                  <a:pt x="1427" y="0"/>
                  <a:pt x="1427" y="0"/>
                  <a:pt x="1427" y="0"/>
                </a:cubicBezTo>
                <a:cubicBezTo>
                  <a:pt x="1429" y="3"/>
                  <a:pt x="1431" y="6"/>
                  <a:pt x="1433" y="9"/>
                </a:cubicBezTo>
                <a:cubicBezTo>
                  <a:pt x="1439" y="6"/>
                  <a:pt x="1447" y="4"/>
                  <a:pt x="1452" y="0"/>
                </a:cubicBezTo>
                <a:close/>
                <a:moveTo>
                  <a:pt x="1120" y="346"/>
                </a:moveTo>
                <a:cubicBezTo>
                  <a:pt x="1142" y="357"/>
                  <a:pt x="1167" y="363"/>
                  <a:pt x="1190" y="371"/>
                </a:cubicBezTo>
                <a:cubicBezTo>
                  <a:pt x="1156" y="429"/>
                  <a:pt x="1125" y="484"/>
                  <a:pt x="1092" y="541"/>
                </a:cubicBezTo>
                <a:cubicBezTo>
                  <a:pt x="1103" y="549"/>
                  <a:pt x="1109" y="556"/>
                  <a:pt x="1116" y="557"/>
                </a:cubicBezTo>
                <a:cubicBezTo>
                  <a:pt x="1178" y="567"/>
                  <a:pt x="1239" y="558"/>
                  <a:pt x="1296" y="533"/>
                </a:cubicBezTo>
                <a:cubicBezTo>
                  <a:pt x="1339" y="514"/>
                  <a:pt x="1366" y="474"/>
                  <a:pt x="1394" y="437"/>
                </a:cubicBezTo>
                <a:cubicBezTo>
                  <a:pt x="1419" y="403"/>
                  <a:pt x="1432" y="365"/>
                  <a:pt x="1440" y="325"/>
                </a:cubicBezTo>
                <a:cubicBezTo>
                  <a:pt x="1443" y="310"/>
                  <a:pt x="1447" y="295"/>
                  <a:pt x="1470" y="290"/>
                </a:cubicBezTo>
                <a:cubicBezTo>
                  <a:pt x="1448" y="349"/>
                  <a:pt x="1453" y="405"/>
                  <a:pt x="1465" y="462"/>
                </a:cubicBezTo>
                <a:cubicBezTo>
                  <a:pt x="1478" y="521"/>
                  <a:pt x="1512" y="569"/>
                  <a:pt x="1553" y="614"/>
                </a:cubicBezTo>
                <a:cubicBezTo>
                  <a:pt x="1613" y="558"/>
                  <a:pt x="1638" y="487"/>
                  <a:pt x="1643" y="409"/>
                </a:cubicBezTo>
                <a:cubicBezTo>
                  <a:pt x="1649" y="331"/>
                  <a:pt x="1630" y="259"/>
                  <a:pt x="1573" y="199"/>
                </a:cubicBezTo>
                <a:cubicBezTo>
                  <a:pt x="1619" y="136"/>
                  <a:pt x="1655" y="70"/>
                  <a:pt x="1677" y="0"/>
                </a:cubicBezTo>
                <a:cubicBezTo>
                  <a:pt x="1653" y="0"/>
                  <a:pt x="1653" y="0"/>
                  <a:pt x="1653" y="0"/>
                </a:cubicBezTo>
                <a:cubicBezTo>
                  <a:pt x="1644" y="30"/>
                  <a:pt x="1632" y="58"/>
                  <a:pt x="1618" y="77"/>
                </a:cubicBezTo>
                <a:cubicBezTo>
                  <a:pt x="1626" y="51"/>
                  <a:pt x="1634" y="25"/>
                  <a:pt x="1641" y="0"/>
                </a:cubicBezTo>
                <a:cubicBezTo>
                  <a:pt x="1622" y="0"/>
                  <a:pt x="1622" y="0"/>
                  <a:pt x="1622" y="0"/>
                </a:cubicBezTo>
                <a:cubicBezTo>
                  <a:pt x="1613" y="27"/>
                  <a:pt x="1603" y="54"/>
                  <a:pt x="1589" y="80"/>
                </a:cubicBezTo>
                <a:cubicBezTo>
                  <a:pt x="1550" y="152"/>
                  <a:pt x="1507" y="223"/>
                  <a:pt x="1437" y="275"/>
                </a:cubicBezTo>
                <a:cubicBezTo>
                  <a:pt x="1362" y="178"/>
                  <a:pt x="1190" y="143"/>
                  <a:pt x="1043" y="260"/>
                </a:cubicBezTo>
                <a:cubicBezTo>
                  <a:pt x="1046" y="307"/>
                  <a:pt x="1083" y="328"/>
                  <a:pt x="1120" y="346"/>
                </a:cubicBezTo>
                <a:close/>
                <a:moveTo>
                  <a:pt x="1480" y="348"/>
                </a:moveTo>
                <a:cubicBezTo>
                  <a:pt x="1485" y="317"/>
                  <a:pt x="1498" y="287"/>
                  <a:pt x="1536" y="274"/>
                </a:cubicBezTo>
                <a:cubicBezTo>
                  <a:pt x="1553" y="323"/>
                  <a:pt x="1537" y="376"/>
                  <a:pt x="1565" y="418"/>
                </a:cubicBezTo>
                <a:cubicBezTo>
                  <a:pt x="1566" y="376"/>
                  <a:pt x="1568" y="333"/>
                  <a:pt x="1569" y="284"/>
                </a:cubicBezTo>
                <a:cubicBezTo>
                  <a:pt x="1601" y="300"/>
                  <a:pt x="1611" y="320"/>
                  <a:pt x="1616" y="345"/>
                </a:cubicBezTo>
                <a:cubicBezTo>
                  <a:pt x="1627" y="394"/>
                  <a:pt x="1620" y="442"/>
                  <a:pt x="1606" y="489"/>
                </a:cubicBezTo>
                <a:cubicBezTo>
                  <a:pt x="1596" y="524"/>
                  <a:pt x="1582" y="556"/>
                  <a:pt x="1549" y="583"/>
                </a:cubicBezTo>
                <a:cubicBezTo>
                  <a:pt x="1533" y="556"/>
                  <a:pt x="1516" y="533"/>
                  <a:pt x="1503" y="507"/>
                </a:cubicBezTo>
                <a:cubicBezTo>
                  <a:pt x="1478" y="457"/>
                  <a:pt x="1470" y="403"/>
                  <a:pt x="1480" y="348"/>
                </a:cubicBezTo>
                <a:close/>
                <a:moveTo>
                  <a:pt x="1386" y="349"/>
                </a:moveTo>
                <a:cubicBezTo>
                  <a:pt x="1402" y="381"/>
                  <a:pt x="1391" y="405"/>
                  <a:pt x="1376" y="427"/>
                </a:cubicBezTo>
                <a:cubicBezTo>
                  <a:pt x="1342" y="476"/>
                  <a:pt x="1303" y="518"/>
                  <a:pt x="1239" y="528"/>
                </a:cubicBezTo>
                <a:cubicBezTo>
                  <a:pt x="1202" y="533"/>
                  <a:pt x="1166" y="546"/>
                  <a:pt x="1120" y="536"/>
                </a:cubicBezTo>
                <a:cubicBezTo>
                  <a:pt x="1156" y="485"/>
                  <a:pt x="1171" y="429"/>
                  <a:pt x="1213" y="385"/>
                </a:cubicBezTo>
                <a:cubicBezTo>
                  <a:pt x="1252" y="344"/>
                  <a:pt x="1295" y="315"/>
                  <a:pt x="1362" y="332"/>
                </a:cubicBezTo>
                <a:cubicBezTo>
                  <a:pt x="1350" y="349"/>
                  <a:pt x="1343" y="363"/>
                  <a:pt x="1334" y="374"/>
                </a:cubicBezTo>
                <a:cubicBezTo>
                  <a:pt x="1324" y="386"/>
                  <a:pt x="1311" y="395"/>
                  <a:pt x="1300" y="406"/>
                </a:cubicBezTo>
                <a:cubicBezTo>
                  <a:pt x="1290" y="415"/>
                  <a:pt x="1280" y="424"/>
                  <a:pt x="1270" y="434"/>
                </a:cubicBezTo>
                <a:cubicBezTo>
                  <a:pt x="1321" y="422"/>
                  <a:pt x="1354" y="387"/>
                  <a:pt x="1386" y="349"/>
                </a:cubicBezTo>
                <a:close/>
                <a:moveTo>
                  <a:pt x="1263" y="206"/>
                </a:moveTo>
                <a:cubicBezTo>
                  <a:pt x="1299" y="209"/>
                  <a:pt x="1334" y="218"/>
                  <a:pt x="1358" y="257"/>
                </a:cubicBezTo>
                <a:cubicBezTo>
                  <a:pt x="1299" y="266"/>
                  <a:pt x="1241" y="258"/>
                  <a:pt x="1187" y="283"/>
                </a:cubicBezTo>
                <a:cubicBezTo>
                  <a:pt x="1227" y="285"/>
                  <a:pt x="1266" y="286"/>
                  <a:pt x="1315" y="287"/>
                </a:cubicBezTo>
                <a:cubicBezTo>
                  <a:pt x="1277" y="309"/>
                  <a:pt x="1247" y="328"/>
                  <a:pt x="1216" y="345"/>
                </a:cubicBezTo>
                <a:cubicBezTo>
                  <a:pt x="1212" y="347"/>
                  <a:pt x="1207" y="346"/>
                  <a:pt x="1203" y="346"/>
                </a:cubicBezTo>
                <a:cubicBezTo>
                  <a:pt x="1149" y="339"/>
                  <a:pt x="1100" y="322"/>
                  <a:pt x="1062" y="272"/>
                </a:cubicBezTo>
                <a:cubicBezTo>
                  <a:pt x="1123" y="223"/>
                  <a:pt x="1189" y="201"/>
                  <a:pt x="1263" y="206"/>
                </a:cubicBezTo>
                <a:close/>
                <a:moveTo>
                  <a:pt x="77" y="1588"/>
                </a:moveTo>
                <a:cubicBezTo>
                  <a:pt x="125" y="1591"/>
                  <a:pt x="175" y="1588"/>
                  <a:pt x="220" y="1613"/>
                </a:cubicBezTo>
                <a:cubicBezTo>
                  <a:pt x="223" y="1615"/>
                  <a:pt x="229" y="1614"/>
                  <a:pt x="238" y="1614"/>
                </a:cubicBezTo>
                <a:cubicBezTo>
                  <a:pt x="191" y="1521"/>
                  <a:pt x="132" y="1446"/>
                  <a:pt x="48" y="1391"/>
                </a:cubicBezTo>
                <a:cubicBezTo>
                  <a:pt x="84" y="1368"/>
                  <a:pt x="121" y="1351"/>
                  <a:pt x="148" y="1324"/>
                </a:cubicBezTo>
                <a:cubicBezTo>
                  <a:pt x="175" y="1296"/>
                  <a:pt x="187" y="1256"/>
                  <a:pt x="192" y="1206"/>
                </a:cubicBezTo>
                <a:cubicBezTo>
                  <a:pt x="153" y="1242"/>
                  <a:pt x="113" y="1245"/>
                  <a:pt x="72" y="1241"/>
                </a:cubicBezTo>
                <a:cubicBezTo>
                  <a:pt x="48" y="1238"/>
                  <a:pt x="24" y="1236"/>
                  <a:pt x="0" y="1232"/>
                </a:cubicBezTo>
                <a:cubicBezTo>
                  <a:pt x="0" y="1253"/>
                  <a:pt x="0" y="1253"/>
                  <a:pt x="0" y="1253"/>
                </a:cubicBezTo>
                <a:cubicBezTo>
                  <a:pt x="7" y="1254"/>
                  <a:pt x="14" y="1254"/>
                  <a:pt x="22" y="1255"/>
                </a:cubicBezTo>
                <a:cubicBezTo>
                  <a:pt x="64" y="1262"/>
                  <a:pt x="107" y="1262"/>
                  <a:pt x="155" y="1265"/>
                </a:cubicBezTo>
                <a:cubicBezTo>
                  <a:pt x="154" y="1292"/>
                  <a:pt x="139" y="1308"/>
                  <a:pt x="121" y="1320"/>
                </a:cubicBezTo>
                <a:cubicBezTo>
                  <a:pt x="88" y="1342"/>
                  <a:pt x="57" y="1373"/>
                  <a:pt x="12" y="1358"/>
                </a:cubicBezTo>
                <a:cubicBezTo>
                  <a:pt x="8" y="1360"/>
                  <a:pt x="4" y="1362"/>
                  <a:pt x="0" y="1363"/>
                </a:cubicBezTo>
                <a:cubicBezTo>
                  <a:pt x="0" y="1393"/>
                  <a:pt x="0" y="1393"/>
                  <a:pt x="0" y="1393"/>
                </a:cubicBezTo>
                <a:cubicBezTo>
                  <a:pt x="0" y="1393"/>
                  <a:pt x="0" y="1393"/>
                  <a:pt x="1" y="1394"/>
                </a:cubicBezTo>
                <a:cubicBezTo>
                  <a:pt x="55" y="1416"/>
                  <a:pt x="99" y="1453"/>
                  <a:pt x="136" y="1497"/>
                </a:cubicBezTo>
                <a:cubicBezTo>
                  <a:pt x="157" y="1520"/>
                  <a:pt x="173" y="1548"/>
                  <a:pt x="191" y="1574"/>
                </a:cubicBezTo>
                <a:cubicBezTo>
                  <a:pt x="134" y="1561"/>
                  <a:pt x="81" y="1566"/>
                  <a:pt x="28" y="1568"/>
                </a:cubicBezTo>
                <a:cubicBezTo>
                  <a:pt x="18" y="1568"/>
                  <a:pt x="9" y="1568"/>
                  <a:pt x="0" y="1567"/>
                </a:cubicBezTo>
                <a:cubicBezTo>
                  <a:pt x="0" y="1588"/>
                  <a:pt x="0" y="1588"/>
                  <a:pt x="0" y="1588"/>
                </a:cubicBezTo>
                <a:cubicBezTo>
                  <a:pt x="26" y="1588"/>
                  <a:pt x="51" y="1587"/>
                  <a:pt x="77" y="1588"/>
                </a:cubicBezTo>
                <a:close/>
              </a:path>
            </a:pathLst>
          </a:custGeom>
          <a:solidFill>
            <a:schemeClr val="accent1">
              <a:lumMod val="75000"/>
            </a:schemeClr>
          </a:solidFill>
          <a:ln>
            <a:noFill/>
          </a:ln>
        </p:spPr>
      </p:sp>
      <p:cxnSp>
        <p:nvCxnSpPr>
          <p:cNvPr id="14" name="Straight Connector 13"/>
          <p:cNvCxnSpPr/>
          <p:nvPr/>
        </p:nvCxnSpPr>
        <p:spPr>
          <a:xfrm>
            <a:off x="6492240" y="4635353"/>
            <a:ext cx="164592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10781692" y="7556079"/>
            <a:ext cx="3291840" cy="438150"/>
          </a:xfrm>
        </p:spPr>
        <p:txBody>
          <a:bodyPr/>
          <a:lstStyle>
            <a:lvl1pPr>
              <a:defRPr>
                <a:solidFill>
                  <a:schemeClr val="bg2"/>
                </a:solidFill>
              </a:defRPr>
            </a:lvl1pPr>
          </a:lstStyle>
          <a:p>
            <a:fld id="{740FA07E-B0CC-1243-BA3E-DE5DB2457757}" type="datetimeFigureOut">
              <a:rPr lang="en-US" smtClean="0"/>
              <a:t>7/3/2019</a:t>
            </a:fld>
            <a:endParaRPr lang="en-US"/>
          </a:p>
        </p:txBody>
      </p:sp>
      <p:sp>
        <p:nvSpPr>
          <p:cNvPr id="5" name="Footer Placeholder 4"/>
          <p:cNvSpPr>
            <a:spLocks noGrp="1"/>
          </p:cNvSpPr>
          <p:nvPr>
            <p:ph type="ftr" sz="quarter" idx="11"/>
          </p:nvPr>
        </p:nvSpPr>
        <p:spPr>
          <a:xfrm>
            <a:off x="4849093" y="7556079"/>
            <a:ext cx="4937760" cy="438150"/>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556893" y="7556079"/>
            <a:ext cx="3337852" cy="438150"/>
          </a:xfrm>
        </p:spPr>
        <p:txBody>
          <a:bodyPr anchor="ctr"/>
          <a:lstStyle>
            <a:lvl1pPr algn="l">
              <a:defRPr sz="1080">
                <a:solidFill>
                  <a:schemeClr val="bg2"/>
                </a:solidFill>
              </a:defRPr>
            </a:lvl1pPr>
          </a:lstStyle>
          <a:p>
            <a:fld id="{5EE59417-90F8-FE4B-8C44-6343B2F132B9}" type="slidenum">
              <a:rPr lang="en-US" smtClean="0"/>
              <a:t>‹#›</a:t>
            </a:fld>
            <a:endParaRPr lang="en-US"/>
          </a:p>
        </p:txBody>
      </p:sp>
    </p:spTree>
    <p:extLst>
      <p:ext uri="{BB962C8B-B14F-4D97-AF65-F5344CB8AC3E}">
        <p14:creationId xmlns:p14="http://schemas.microsoft.com/office/powerpoint/2010/main" val="1932051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01215" y="731521"/>
            <a:ext cx="10411466" cy="3840480"/>
          </a:xfrm>
        </p:spPr>
        <p:txBody>
          <a:bodyPr anchor="b">
            <a:normAutofit/>
          </a:bodyPr>
          <a:lstStyle>
            <a:lvl1pPr algn="ctr">
              <a:defRPr sz="576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101215" y="4663440"/>
            <a:ext cx="10411466" cy="2286000"/>
          </a:xfrm>
        </p:spPr>
        <p:txBody>
          <a:bodyPr anchor="t">
            <a:normAutofit/>
          </a:bodyPr>
          <a:lstStyle>
            <a:lvl1pPr marL="0" indent="0" algn="ctr">
              <a:buNone/>
              <a:defRPr sz="2520">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69460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2990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01216" y="3970297"/>
            <a:ext cx="10424160" cy="1762560"/>
          </a:xfrm>
        </p:spPr>
        <p:txBody>
          <a:bodyPr anchor="b"/>
          <a:lstStyle>
            <a:lvl1pPr algn="r">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2101214" y="5732857"/>
            <a:ext cx="10424161" cy="1032480"/>
          </a:xfrm>
        </p:spPr>
        <p:txBody>
          <a:bodyPr anchor="t">
            <a:normAutofit/>
          </a:bodyPr>
          <a:lstStyle>
            <a:lvl1pPr marL="0" indent="0" algn="r">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2936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69694" y="3200400"/>
            <a:ext cx="5852160" cy="3749041"/>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4734" y="3200400"/>
            <a:ext cx="5852160" cy="3749040"/>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70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7E626C-5FF4-8F49-B625-E790000774BA}"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4148844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15137" y="3190240"/>
            <a:ext cx="5506717"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4" name="Content Placeholder 3"/>
          <p:cNvSpPr>
            <a:spLocks noGrp="1"/>
          </p:cNvSpPr>
          <p:nvPr>
            <p:ph sz="half" idx="2"/>
          </p:nvPr>
        </p:nvSpPr>
        <p:spPr>
          <a:xfrm>
            <a:off x="1369694" y="3891915"/>
            <a:ext cx="5852160" cy="3057524"/>
          </a:xfrm>
        </p:spPr>
        <p:txBody>
          <a:bodyPr anchor="t">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731760" y="3200400"/>
            <a:ext cx="5525136"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6" name="Content Placeholder 5"/>
          <p:cNvSpPr>
            <a:spLocks noGrp="1"/>
          </p:cNvSpPr>
          <p:nvPr>
            <p:ph sz="quarter" idx="4"/>
          </p:nvPr>
        </p:nvSpPr>
        <p:spPr>
          <a:xfrm>
            <a:off x="7404735" y="3891915"/>
            <a:ext cx="5852161" cy="3057524"/>
          </a:xfrm>
        </p:spPr>
        <p:txBody>
          <a:bodyPr anchor="t">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7969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153506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1181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69694" y="1920240"/>
            <a:ext cx="4258945" cy="1645920"/>
          </a:xfrm>
        </p:spPr>
        <p:txBody>
          <a:bodyPr anchor="b">
            <a:normAutofit/>
          </a:bodyPr>
          <a:lstStyle>
            <a:lvl1pPr algn="l">
              <a:defRPr sz="2880" b="0"/>
            </a:lvl1pPr>
          </a:lstStyle>
          <a:p>
            <a:r>
              <a:rPr lang="en-US" smtClean="0"/>
              <a:t>Click to edit Master title style</a:t>
            </a:r>
            <a:endParaRPr lang="en-US" dirty="0"/>
          </a:p>
        </p:txBody>
      </p:sp>
      <p:sp>
        <p:nvSpPr>
          <p:cNvPr id="3" name="Content Placeholder 2"/>
          <p:cNvSpPr>
            <a:spLocks noGrp="1"/>
          </p:cNvSpPr>
          <p:nvPr>
            <p:ph idx="1"/>
          </p:nvPr>
        </p:nvSpPr>
        <p:spPr>
          <a:xfrm>
            <a:off x="6124575" y="731521"/>
            <a:ext cx="7132321" cy="6217920"/>
          </a:xfrm>
        </p:spPr>
        <p:txBody>
          <a:bodyPr anchor="ctr">
            <a:normAutofit/>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69694" y="3566160"/>
            <a:ext cx="4258945" cy="2194560"/>
          </a:xfrm>
        </p:spPr>
        <p:txBody>
          <a:bodyPr>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577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69694" y="1920240"/>
            <a:ext cx="6400801" cy="1645920"/>
          </a:xfrm>
        </p:spPr>
        <p:txBody>
          <a:bodyPr anchor="b">
            <a:normAutofit/>
          </a:bodyPr>
          <a:lstStyle>
            <a:lvl1pPr algn="l">
              <a:defRPr sz="336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8920480" y="-21946"/>
            <a:ext cx="3931919" cy="8284464"/>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369694" y="3566160"/>
            <a:ext cx="6400801" cy="2194560"/>
          </a:xfrm>
        </p:spPr>
        <p:txBody>
          <a:bodyP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a:xfrm>
            <a:off x="7679054" y="7059931"/>
            <a:ext cx="1097280" cy="438150"/>
          </a:xfrm>
        </p:spPr>
        <p:txBody>
          <a:bodyPr/>
          <a:lstStyle/>
          <a:p>
            <a:fld id="{B61BEF0D-F0BB-DE4B-95CE-6DB70DBA9567}" type="datetimeFigureOut">
              <a:rPr lang="en-US" dirty="0"/>
              <a:pPr/>
              <a:t>7/3/2019</a:t>
            </a:fld>
            <a:endParaRPr lang="en-US" dirty="0"/>
          </a:p>
        </p:txBody>
      </p:sp>
      <p:sp>
        <p:nvSpPr>
          <p:cNvPr id="6" name="Footer Placeholder 5"/>
          <p:cNvSpPr>
            <a:spLocks noGrp="1"/>
          </p:cNvSpPr>
          <p:nvPr>
            <p:ph type="ftr" sz="quarter" idx="11"/>
          </p:nvPr>
        </p:nvSpPr>
        <p:spPr>
          <a:xfrm>
            <a:off x="1369694" y="7059931"/>
            <a:ext cx="6126480" cy="438150"/>
          </a:xfrm>
        </p:spPr>
        <p:txBody>
          <a:bodyPr/>
          <a:lstStyle/>
          <a:p>
            <a:endParaRPr lang="en-US" dirty="0"/>
          </a:p>
        </p:txBody>
      </p:sp>
      <p:sp>
        <p:nvSpPr>
          <p:cNvPr id="7" name="Slide Number Placeholder 6"/>
          <p:cNvSpPr>
            <a:spLocks noGrp="1"/>
          </p:cNvSpPr>
          <p:nvPr>
            <p:ph type="sldNum" sz="quarter" idx="12"/>
          </p:nvPr>
        </p:nvSpPr>
        <p:spPr>
          <a:xfrm>
            <a:off x="12891135" y="7059931"/>
            <a:ext cx="38708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1631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69696" y="5679438"/>
            <a:ext cx="11887200" cy="680086"/>
          </a:xfrm>
        </p:spPr>
        <p:txBody>
          <a:bodyPr anchor="b">
            <a:normAutofit/>
          </a:bodyPr>
          <a:lstStyle>
            <a:lvl1pPr algn="l">
              <a:defRPr sz="288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75534" y="1118535"/>
            <a:ext cx="9871133" cy="379797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smtClean="0"/>
              <a:t>Click icon to add picture</a:t>
            </a:r>
            <a:endParaRPr lang="en-US" dirty="0"/>
          </a:p>
        </p:txBody>
      </p:sp>
      <p:sp>
        <p:nvSpPr>
          <p:cNvPr id="4" name="Text Placeholder 3"/>
          <p:cNvSpPr>
            <a:spLocks noGrp="1"/>
          </p:cNvSpPr>
          <p:nvPr>
            <p:ph type="body" sz="half" idx="2"/>
          </p:nvPr>
        </p:nvSpPr>
        <p:spPr>
          <a:xfrm>
            <a:off x="1369696" y="6359524"/>
            <a:ext cx="11887200" cy="592454"/>
          </a:xfrm>
        </p:spPr>
        <p:txBody>
          <a:bodyPr>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2961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69695" y="731522"/>
            <a:ext cx="11887199" cy="3749039"/>
          </a:xfrm>
        </p:spPr>
        <p:txBody>
          <a:bodyPr anchor="ctr">
            <a:normAutofit/>
          </a:bodyPr>
          <a:lstStyle>
            <a:lvl1pPr algn="l">
              <a:defRPr sz="384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69693" y="5212080"/>
            <a:ext cx="11887200"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9681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003934" y="94418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600" dirty="0">
                <a:solidFill>
                  <a:schemeClr val="accent1"/>
                </a:solidFill>
              </a:rPr>
              <a:t>“</a:t>
            </a:r>
          </a:p>
        </p:txBody>
      </p:sp>
      <p:sp>
        <p:nvSpPr>
          <p:cNvPr id="15" name="TextBox 14"/>
          <p:cNvSpPr txBox="1"/>
          <p:nvPr/>
        </p:nvSpPr>
        <p:spPr>
          <a:xfrm>
            <a:off x="12525374"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accent1"/>
                </a:solidFill>
              </a:rPr>
              <a:t>”</a:t>
            </a:r>
          </a:p>
        </p:txBody>
      </p:sp>
      <p:sp>
        <p:nvSpPr>
          <p:cNvPr id="2" name="Title 1"/>
          <p:cNvSpPr>
            <a:spLocks noGrp="1"/>
          </p:cNvSpPr>
          <p:nvPr>
            <p:ph type="title"/>
          </p:nvPr>
        </p:nvSpPr>
        <p:spPr>
          <a:xfrm>
            <a:off x="1735455" y="731522"/>
            <a:ext cx="11155678" cy="3291839"/>
          </a:xfrm>
        </p:spPr>
        <p:txBody>
          <a:bodyPr anchor="ctr">
            <a:normAutofit/>
          </a:bodyPr>
          <a:lstStyle>
            <a:lvl1pPr algn="l">
              <a:defRPr sz="384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009775" y="4023360"/>
            <a:ext cx="10607042" cy="457200"/>
          </a:xfrm>
        </p:spPr>
        <p:txBody>
          <a:bodyPr anchor="ct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smtClean="0"/>
              <a:t>Edit Master text styles</a:t>
            </a:r>
          </a:p>
        </p:txBody>
      </p:sp>
      <p:sp>
        <p:nvSpPr>
          <p:cNvPr id="3" name="Text Placeholder 2"/>
          <p:cNvSpPr>
            <a:spLocks noGrp="1"/>
          </p:cNvSpPr>
          <p:nvPr>
            <p:ph type="body" idx="1"/>
          </p:nvPr>
        </p:nvSpPr>
        <p:spPr>
          <a:xfrm>
            <a:off x="1369693" y="5212080"/>
            <a:ext cx="11887200"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9116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69694" y="3970297"/>
            <a:ext cx="11887200" cy="1762560"/>
          </a:xfrm>
        </p:spPr>
        <p:txBody>
          <a:bodyPr anchor="b">
            <a:normAutofit/>
          </a:bodyPr>
          <a:lstStyle>
            <a:lvl1pPr algn="l">
              <a:defRPr sz="384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69693" y="5732857"/>
            <a:ext cx="11887201" cy="1032480"/>
          </a:xfrm>
        </p:spPr>
        <p:txBody>
          <a:bodyPr anchor="t">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4083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003934" y="94418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600" dirty="0">
                <a:solidFill>
                  <a:schemeClr val="accent1"/>
                </a:solidFill>
              </a:rPr>
              <a:t>“</a:t>
            </a:r>
          </a:p>
        </p:txBody>
      </p:sp>
      <p:sp>
        <p:nvSpPr>
          <p:cNvPr id="15" name="TextBox 14"/>
          <p:cNvSpPr txBox="1"/>
          <p:nvPr/>
        </p:nvSpPr>
        <p:spPr>
          <a:xfrm>
            <a:off x="12525374"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accent1"/>
                </a:solidFill>
              </a:rPr>
              <a:t>”</a:t>
            </a:r>
          </a:p>
        </p:txBody>
      </p:sp>
      <p:sp>
        <p:nvSpPr>
          <p:cNvPr id="2" name="Title 1"/>
          <p:cNvSpPr>
            <a:spLocks noGrp="1"/>
          </p:cNvSpPr>
          <p:nvPr>
            <p:ph type="title"/>
          </p:nvPr>
        </p:nvSpPr>
        <p:spPr>
          <a:xfrm>
            <a:off x="1735455" y="731522"/>
            <a:ext cx="11155678" cy="3291839"/>
          </a:xfrm>
        </p:spPr>
        <p:txBody>
          <a:bodyPr anchor="ctr">
            <a:normAutofit/>
          </a:bodyPr>
          <a:lstStyle>
            <a:lvl1pPr algn="l">
              <a:defRPr sz="384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369694" y="4663440"/>
            <a:ext cx="11887200" cy="1066800"/>
          </a:xfrm>
        </p:spPr>
        <p:txBody>
          <a:bodyPr vert="horz" lIns="91440" tIns="45720" rIns="91440" bIns="45720" rtlCol="0" anchor="b">
            <a:normAutofit/>
          </a:bodyPr>
          <a:lstStyle>
            <a:lvl1pPr>
              <a:buNone/>
              <a:defRPr lang="en-US" sz="288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369693" y="5730240"/>
            <a:ext cx="11887200" cy="121920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677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7E626C-5FF4-8F49-B625-E790000774BA}"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3935861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369695" y="731522"/>
            <a:ext cx="11887199" cy="329183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369694" y="4206240"/>
            <a:ext cx="11887200" cy="1005840"/>
          </a:xfrm>
        </p:spPr>
        <p:txBody>
          <a:bodyPr vert="horz" lIns="91440" tIns="45720" rIns="91440" bIns="45720" rtlCol="0" anchor="b">
            <a:normAutofit/>
          </a:bodyPr>
          <a:lstStyle>
            <a:lvl1pPr>
              <a:buNone/>
              <a:defRPr lang="en-US" sz="336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369693" y="5212080"/>
            <a:ext cx="11887200" cy="173736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2239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369695" y="731520"/>
            <a:ext cx="11887198" cy="2286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702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4278" y="731520"/>
            <a:ext cx="2652617" cy="62179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69694" y="731520"/>
            <a:ext cx="9052560" cy="621792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233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7E626C-5FF4-8F49-B625-E790000774BA}"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191066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ubtitle 2"/>
          <p:cNvSpPr>
            <a:spLocks noGrp="1"/>
          </p:cNvSpPr>
          <p:nvPr>
            <p:ph type="subTitle" idx="1"/>
          </p:nvPr>
        </p:nvSpPr>
        <p:spPr>
          <a:xfrm>
            <a:off x="2194560" y="4663440"/>
            <a:ext cx="10241280" cy="2103120"/>
          </a:xfrm>
        </p:spPr>
        <p:txBody>
          <a:bodyPr/>
          <a:lstStyle/>
          <a:p>
            <a:endParaRPr lang="en-US" dirty="0"/>
          </a:p>
        </p:txBody>
      </p:sp>
      <p:sp>
        <p:nvSpPr>
          <p:cNvPr id="8" name="Title 3"/>
          <p:cNvSpPr txBox="1">
            <a:spLocks/>
          </p:cNvSpPr>
          <p:nvPr userDrawn="1"/>
        </p:nvSpPr>
        <p:spPr>
          <a:xfrm>
            <a:off x="1097280" y="2556511"/>
            <a:ext cx="12435840" cy="1764030"/>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r>
              <a:rPr lang="en-US" smtClean="0"/>
              <a:t>Closing Slide</a:t>
            </a:r>
            <a:endParaRPr lang="en-US" dirty="0"/>
          </a:p>
        </p:txBody>
      </p:sp>
      <p:sp>
        <p:nvSpPr>
          <p:cNvPr id="3" name="Date Placeholder 2"/>
          <p:cNvSpPr>
            <a:spLocks noGrp="1"/>
          </p:cNvSpPr>
          <p:nvPr>
            <p:ph type="dt" sz="half" idx="10"/>
          </p:nvPr>
        </p:nvSpPr>
        <p:spPr/>
        <p:txBody>
          <a:bodyPr/>
          <a:lstStyle/>
          <a:p>
            <a:fld id="{3B7E626C-5FF4-8F49-B625-E790000774BA}"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183631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E626C-5FF4-8F49-B625-E790000774BA}"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33CD5-0DE1-E346-ACAC-76A87C7EB46A}" type="slidenum">
              <a:rPr lang="en-US" smtClean="0"/>
              <a:t>‹#›</a:t>
            </a:fld>
            <a:endParaRPr lang="en-US"/>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 y="0"/>
            <a:ext cx="14624304" cy="2066544"/>
          </a:xfrm>
          <a:prstGeom prst="rect">
            <a:avLst/>
          </a:prstGeom>
        </p:spPr>
      </p:pic>
      <p:sp>
        <p:nvSpPr>
          <p:cNvPr id="6" name="Title 1"/>
          <p:cNvSpPr>
            <a:spLocks noGrp="1"/>
          </p:cNvSpPr>
          <p:nvPr>
            <p:ph type="title"/>
          </p:nvPr>
        </p:nvSpPr>
        <p:spPr>
          <a:xfrm>
            <a:off x="3203448" y="1673452"/>
            <a:ext cx="8229600" cy="1143000"/>
          </a:xfrm>
        </p:spPr>
        <p:txBody>
          <a:bodyPr/>
          <a:lstStyle/>
          <a:p>
            <a:r>
              <a:rPr lang="en-US" dirty="0" smtClean="0"/>
              <a:t>Title Starts Here</a:t>
            </a:r>
            <a:endParaRPr lang="en-US" dirty="0"/>
          </a:p>
        </p:txBody>
      </p:sp>
      <p:sp>
        <p:nvSpPr>
          <p:cNvPr id="7" name="Content Placeholder 2"/>
          <p:cNvSpPr>
            <a:spLocks noGrp="1"/>
          </p:cNvSpPr>
          <p:nvPr>
            <p:ph idx="1"/>
          </p:nvPr>
        </p:nvSpPr>
        <p:spPr>
          <a:xfrm>
            <a:off x="457200" y="2860676"/>
            <a:ext cx="13447486" cy="4315794"/>
          </a:xfrm>
        </p:spPr>
        <p:txBody>
          <a:bodyPr>
            <a:normAutofit fontScale="25000" lnSpcReduction="20000"/>
          </a:bodyPr>
          <a:lstStyle/>
          <a:p>
            <a:r>
              <a:rPr lang="en-US" sz="6400" dirty="0"/>
              <a:t>Content slide sample</a:t>
            </a:r>
          </a:p>
          <a:p>
            <a:r>
              <a:rPr lang="en-US" sz="6400" dirty="0"/>
              <a:t>(To add additional slides for content, duplicate this blank slide.)</a:t>
            </a:r>
          </a:p>
          <a:p>
            <a:endParaRPr lang="en-US" sz="6400" dirty="0"/>
          </a:p>
          <a:p>
            <a:r>
              <a:rPr lang="en-US" sz="6400" dirty="0"/>
              <a:t>Content, etc., starts here ---</a:t>
            </a:r>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endParaRPr lang="en-US" sz="6400" dirty="0"/>
          </a:p>
          <a:p>
            <a:r>
              <a:rPr lang="en-US" sz="6400" dirty="0"/>
              <a:t>--- end of content for this slide. </a:t>
            </a:r>
          </a:p>
          <a:p>
            <a:endParaRPr lang="en-US" dirty="0"/>
          </a:p>
        </p:txBody>
      </p:sp>
    </p:spTree>
    <p:custDataLst>
      <p:tags r:id="rId1"/>
    </p:custDataLst>
    <p:extLst>
      <p:ext uri="{BB962C8B-B14F-4D97-AF65-F5344CB8AC3E}">
        <p14:creationId xmlns:p14="http://schemas.microsoft.com/office/powerpoint/2010/main" val="336741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Edit Master text styles</a:t>
            </a:r>
          </a:p>
        </p:txBody>
      </p:sp>
      <p:sp>
        <p:nvSpPr>
          <p:cNvPr id="5" name="Date Placeholder 4"/>
          <p:cNvSpPr>
            <a:spLocks noGrp="1"/>
          </p:cNvSpPr>
          <p:nvPr>
            <p:ph type="dt" sz="half" idx="10"/>
          </p:nvPr>
        </p:nvSpPr>
        <p:spPr/>
        <p:txBody>
          <a:bodyPr/>
          <a:lstStyle/>
          <a:p>
            <a:fld id="{3B7E626C-5FF4-8F49-B625-E790000774BA}"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38700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r>
              <a:rPr lang="en-US" smtClean="0"/>
              <a:t>Click icon to add picture</a:t>
            </a:r>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Edit Master text styles</a:t>
            </a:r>
          </a:p>
        </p:txBody>
      </p:sp>
      <p:sp>
        <p:nvSpPr>
          <p:cNvPr id="5" name="Date Placeholder 4"/>
          <p:cNvSpPr>
            <a:spLocks noGrp="1"/>
          </p:cNvSpPr>
          <p:nvPr>
            <p:ph type="dt" sz="half" idx="10"/>
          </p:nvPr>
        </p:nvSpPr>
        <p:spPr/>
        <p:txBody>
          <a:bodyPr/>
          <a:lstStyle/>
          <a:p>
            <a:fld id="{3B7E626C-5FF4-8F49-B625-E790000774BA}"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33CD5-0DE1-E346-ACAC-76A87C7EB46A}" type="slidenum">
              <a:rPr lang="en-US" smtClean="0"/>
              <a:t>‹#›</a:t>
            </a:fld>
            <a:endParaRPr lang="en-US"/>
          </a:p>
        </p:txBody>
      </p:sp>
    </p:spTree>
    <p:custDataLst>
      <p:tags r:id="rId1"/>
    </p:custDataLst>
    <p:extLst>
      <p:ext uri="{BB962C8B-B14F-4D97-AF65-F5344CB8AC3E}">
        <p14:creationId xmlns:p14="http://schemas.microsoft.com/office/powerpoint/2010/main" val="266729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woop Horizontal 16x9.jp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3B7E626C-5FF4-8F49-B625-E790000774BA}" type="datetimeFigureOut">
              <a:rPr lang="en-US" smtClean="0"/>
              <a:t>7/3/2019</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2E133CD5-0DE1-E346-ACAC-76A87C7EB46A}" type="slidenum">
              <a:rPr lang="en-US" smtClean="0"/>
              <a:t>‹#›</a:t>
            </a:fld>
            <a:endParaRPr lang="en-US"/>
          </a:p>
        </p:txBody>
      </p:sp>
    </p:spTree>
    <p:custDataLst>
      <p:tags r:id="rId15"/>
    </p:custDataLst>
    <p:extLst>
      <p:ext uri="{BB962C8B-B14F-4D97-AF65-F5344CB8AC3E}">
        <p14:creationId xmlns:p14="http://schemas.microsoft.com/office/powerpoint/2010/main" val="3715335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048" y="682014"/>
            <a:ext cx="10677078" cy="187285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20441" y="2926080"/>
            <a:ext cx="10524685" cy="43818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753285" y="7555939"/>
            <a:ext cx="3291840" cy="438150"/>
          </a:xfrm>
          <a:prstGeom prst="rect">
            <a:avLst/>
          </a:prstGeom>
        </p:spPr>
        <p:txBody>
          <a:bodyPr vert="horz" lIns="91440" tIns="45720" rIns="91440" bIns="45720" rtlCol="0" anchor="ctr"/>
          <a:lstStyle>
            <a:lvl1pPr algn="r">
              <a:defRPr sz="1440" baseline="0">
                <a:solidFill>
                  <a:schemeClr val="tx2">
                    <a:lumMod val="75000"/>
                    <a:lumOff val="25000"/>
                  </a:schemeClr>
                </a:solidFill>
                <a:latin typeface="+mj-lt"/>
              </a:defRPr>
            </a:lvl1pPr>
          </a:lstStyle>
          <a:p>
            <a:fld id="{740FA07E-B0CC-1243-BA3E-DE5DB2457757}" type="datetimeFigureOut">
              <a:rPr lang="en-US" smtClean="0"/>
              <a:t>7/3/2019</a:t>
            </a:fld>
            <a:endParaRPr lang="en-US"/>
          </a:p>
        </p:txBody>
      </p:sp>
      <p:sp>
        <p:nvSpPr>
          <p:cNvPr id="5" name="Footer Placeholder 4"/>
          <p:cNvSpPr>
            <a:spLocks noGrp="1"/>
          </p:cNvSpPr>
          <p:nvPr>
            <p:ph type="ftr" sz="quarter" idx="3"/>
          </p:nvPr>
        </p:nvSpPr>
        <p:spPr>
          <a:xfrm>
            <a:off x="3520439" y="7555939"/>
            <a:ext cx="6800850" cy="438150"/>
          </a:xfrm>
          <a:prstGeom prst="rect">
            <a:avLst/>
          </a:prstGeom>
        </p:spPr>
        <p:txBody>
          <a:bodyPr vert="horz" lIns="91440" tIns="45720" rIns="91440" bIns="45720" rtlCol="0" anchor="ctr"/>
          <a:lstStyle>
            <a:lvl1pPr algn="l">
              <a:defRPr sz="144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615599" y="867994"/>
            <a:ext cx="2261218" cy="725123"/>
          </a:xfrm>
          <a:prstGeom prst="rect">
            <a:avLst/>
          </a:prstGeom>
        </p:spPr>
        <p:txBody>
          <a:bodyPr vert="horz" lIns="91440" tIns="45720" rIns="91440" bIns="45720" rtlCol="0" anchor="b"/>
          <a:lstStyle>
            <a:lvl1pPr algn="r">
              <a:defRPr sz="5280" baseline="0">
                <a:solidFill>
                  <a:schemeClr val="tx2">
                    <a:lumMod val="75000"/>
                    <a:lumOff val="25000"/>
                  </a:schemeClr>
                </a:solidFill>
                <a:latin typeface="+mj-lt"/>
              </a:defRPr>
            </a:lvl1pPr>
          </a:lstStyle>
          <a:p>
            <a:fld id="{5EE59417-90F8-FE4B-8C44-6343B2F132B9}" type="slidenum">
              <a:rPr lang="en-US" smtClean="0"/>
              <a:t>‹#›</a:t>
            </a:fld>
            <a:endParaRPr lang="en-US"/>
          </a:p>
        </p:txBody>
      </p:sp>
      <p:cxnSp>
        <p:nvCxnSpPr>
          <p:cNvPr id="9" name="Straight Connector 8" title="Rule Line"/>
          <p:cNvCxnSpPr/>
          <p:nvPr/>
        </p:nvCxnSpPr>
        <p:spPr>
          <a:xfrm>
            <a:off x="3520441" y="2611211"/>
            <a:ext cx="1052468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5716"/>
            <a:ext cx="4536094" cy="8223884"/>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40855058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1097280" rtl="0" eaLnBrk="1" latinLnBrk="0" hangingPunct="1">
        <a:lnSpc>
          <a:spcPct val="99000"/>
        </a:lnSpc>
        <a:spcBef>
          <a:spcPct val="0"/>
        </a:spcBef>
        <a:buNone/>
        <a:defRPr sz="5280" kern="1200">
          <a:solidFill>
            <a:schemeClr val="tx2">
              <a:lumMod val="75000"/>
              <a:lumOff val="25000"/>
            </a:schemeClr>
          </a:solidFill>
          <a:latin typeface="+mj-lt"/>
          <a:ea typeface="+mj-ea"/>
          <a:cs typeface="+mj-cs"/>
        </a:defRPr>
      </a:lvl1pPr>
    </p:titleStyle>
    <p:bodyStyle>
      <a:lvl1pPr marL="384048" indent="-384048" algn="l" defTabSz="1097280" rtl="0" eaLnBrk="1" latinLnBrk="0" hangingPunct="1">
        <a:lnSpc>
          <a:spcPct val="111000"/>
        </a:lnSpc>
        <a:spcBef>
          <a:spcPts val="1116"/>
        </a:spcBef>
        <a:buFont typeface="Corbel" panose="020B0503020204020204" pitchFamily="34" charset="0"/>
        <a:buChar char="–"/>
        <a:defRPr sz="2400" kern="1200">
          <a:solidFill>
            <a:schemeClr val="tx2">
              <a:lumMod val="75000"/>
              <a:lumOff val="25000"/>
            </a:schemeClr>
          </a:solidFill>
          <a:latin typeface="+mn-lt"/>
          <a:ea typeface="+mn-ea"/>
          <a:cs typeface="+mn-cs"/>
        </a:defRPr>
      </a:lvl1pPr>
      <a:lvl2pPr marL="768096" indent="-384048" algn="l" defTabSz="1097280" rtl="0" eaLnBrk="1" latinLnBrk="0" hangingPunct="1">
        <a:lnSpc>
          <a:spcPct val="111000"/>
        </a:lnSpc>
        <a:spcBef>
          <a:spcPts val="1116"/>
        </a:spcBef>
        <a:buFont typeface="Corbel" panose="020B0503020204020204" pitchFamily="34" charset="0"/>
        <a:buChar char="–"/>
        <a:defRPr sz="2160" kern="1200">
          <a:solidFill>
            <a:schemeClr val="tx2">
              <a:lumMod val="75000"/>
              <a:lumOff val="25000"/>
            </a:schemeClr>
          </a:solidFill>
          <a:latin typeface="+mn-lt"/>
          <a:ea typeface="+mn-ea"/>
          <a:cs typeface="+mn-cs"/>
        </a:defRPr>
      </a:lvl2pPr>
      <a:lvl3pPr marL="1152144" indent="-384048" algn="l" defTabSz="1097280" rtl="0" eaLnBrk="1" latinLnBrk="0" hangingPunct="1">
        <a:lnSpc>
          <a:spcPct val="111000"/>
        </a:lnSpc>
        <a:spcBef>
          <a:spcPts val="1116"/>
        </a:spcBef>
        <a:buFont typeface="Corbel" panose="020B0503020204020204" pitchFamily="34" charset="0"/>
        <a:buChar char="–"/>
        <a:defRPr sz="1920" i="1" kern="1200">
          <a:solidFill>
            <a:schemeClr val="tx2">
              <a:lumMod val="75000"/>
              <a:lumOff val="25000"/>
            </a:schemeClr>
          </a:solidFill>
          <a:latin typeface="+mn-lt"/>
          <a:ea typeface="+mn-ea"/>
          <a:cs typeface="+mn-cs"/>
        </a:defRPr>
      </a:lvl3pPr>
      <a:lvl4pPr marL="1536192" indent="-384048" algn="l" defTabSz="1097280" rtl="0" eaLnBrk="1" latinLnBrk="0" hangingPunct="1">
        <a:lnSpc>
          <a:spcPct val="111000"/>
        </a:lnSpc>
        <a:spcBef>
          <a:spcPts val="1116"/>
        </a:spcBef>
        <a:buFont typeface="Corbel" panose="020B0503020204020204" pitchFamily="34" charset="0"/>
        <a:buChar char="–"/>
        <a:defRPr sz="1680" kern="1200">
          <a:solidFill>
            <a:schemeClr val="tx2">
              <a:lumMod val="75000"/>
              <a:lumOff val="25000"/>
            </a:schemeClr>
          </a:solidFill>
          <a:latin typeface="+mn-lt"/>
          <a:ea typeface="+mn-ea"/>
          <a:cs typeface="+mn-cs"/>
        </a:defRPr>
      </a:lvl4pPr>
      <a:lvl5pPr marL="1920240" indent="-384048" algn="l" defTabSz="1097280" rtl="0" eaLnBrk="1" latinLnBrk="0" hangingPunct="1">
        <a:lnSpc>
          <a:spcPct val="111000"/>
        </a:lnSpc>
        <a:spcBef>
          <a:spcPts val="1116"/>
        </a:spcBef>
        <a:buFont typeface="Corbel" panose="020B0503020204020204" pitchFamily="34" charset="0"/>
        <a:buChar char="–"/>
        <a:defRPr sz="1680" i="1" kern="1200">
          <a:solidFill>
            <a:schemeClr val="tx2">
              <a:lumMod val="75000"/>
              <a:lumOff val="25000"/>
            </a:schemeClr>
          </a:solidFill>
          <a:latin typeface="+mn-lt"/>
          <a:ea typeface="+mn-ea"/>
          <a:cs typeface="+mn-cs"/>
        </a:defRPr>
      </a:lvl5pPr>
      <a:lvl6pPr marL="2304288" indent="-384048" algn="l" defTabSz="1097280" rtl="0" eaLnBrk="1" latinLnBrk="0" hangingPunct="1">
        <a:lnSpc>
          <a:spcPct val="111000"/>
        </a:lnSpc>
        <a:spcBef>
          <a:spcPts val="1116"/>
        </a:spcBef>
        <a:buFont typeface="Corbel" panose="020B0503020204020204" pitchFamily="34" charset="0"/>
        <a:buChar char="–"/>
        <a:defRPr sz="1680" kern="1200">
          <a:solidFill>
            <a:schemeClr val="accent1">
              <a:lumMod val="75000"/>
            </a:schemeClr>
          </a:solidFill>
          <a:latin typeface="+mn-lt"/>
          <a:ea typeface="+mn-ea"/>
          <a:cs typeface="+mn-cs"/>
        </a:defRPr>
      </a:lvl6pPr>
      <a:lvl7pPr marL="2688336" indent="-384048" algn="l" defTabSz="1097280" rtl="0" eaLnBrk="1" latinLnBrk="0" hangingPunct="1">
        <a:lnSpc>
          <a:spcPct val="111000"/>
        </a:lnSpc>
        <a:spcBef>
          <a:spcPts val="1116"/>
        </a:spcBef>
        <a:buFont typeface="Corbel" panose="020B0503020204020204" pitchFamily="34" charset="0"/>
        <a:buChar char="–"/>
        <a:defRPr sz="1680" i="1" kern="1200">
          <a:solidFill>
            <a:schemeClr val="accent1">
              <a:lumMod val="75000"/>
            </a:schemeClr>
          </a:solidFill>
          <a:latin typeface="+mn-lt"/>
          <a:ea typeface="+mn-ea"/>
          <a:cs typeface="+mn-cs"/>
        </a:defRPr>
      </a:lvl7pPr>
      <a:lvl8pPr marL="3072384" indent="-384048" algn="l" defTabSz="1097280" rtl="0" eaLnBrk="1" latinLnBrk="0" hangingPunct="1">
        <a:lnSpc>
          <a:spcPct val="111000"/>
        </a:lnSpc>
        <a:spcBef>
          <a:spcPts val="1116"/>
        </a:spcBef>
        <a:buFont typeface="Corbel" panose="020B0503020204020204" pitchFamily="34" charset="0"/>
        <a:buChar char="–"/>
        <a:defRPr sz="1680" kern="1200">
          <a:solidFill>
            <a:schemeClr val="accent1">
              <a:lumMod val="75000"/>
            </a:schemeClr>
          </a:solidFill>
          <a:latin typeface="+mn-lt"/>
          <a:ea typeface="+mn-ea"/>
          <a:cs typeface="+mn-cs"/>
        </a:defRPr>
      </a:lvl8pPr>
      <a:lvl9pPr marL="3456432" indent="-384048" algn="l" defTabSz="1097280" rtl="0" eaLnBrk="1" latinLnBrk="0" hangingPunct="1">
        <a:lnSpc>
          <a:spcPct val="111000"/>
        </a:lnSpc>
        <a:spcBef>
          <a:spcPts val="1116"/>
        </a:spcBef>
        <a:buFont typeface="Corbel" panose="020B0503020204020204" pitchFamily="34" charset="0"/>
        <a:buChar char="–"/>
        <a:defRPr sz="1680" i="1" kern="1200">
          <a:solidFill>
            <a:schemeClr val="accent1">
              <a:lumMod val="75000"/>
            </a:schemeClr>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pos="2464">
          <p15:clr>
            <a:srgbClr val="F26B43"/>
          </p15:clr>
        </p15:guide>
        <p15:guide id="11" pos="5888">
          <p15:clr>
            <a:srgbClr val="F26B43"/>
          </p15:clr>
        </p15:guide>
        <p15:guide id="12" pos="6400">
          <p15:clr>
            <a:srgbClr val="F26B43"/>
          </p15:clr>
        </p15:guide>
        <p15:guide id="13" pos="9824">
          <p15:clr>
            <a:srgbClr val="F26B43"/>
          </p15:clr>
        </p15:guide>
        <p15:guide id="14" pos="320">
          <p15:clr>
            <a:srgbClr val="F26B43"/>
          </p15:clr>
        </p15:guide>
        <p15:guide id="15" orient="horz" pos="2160">
          <p15:clr>
            <a:srgbClr val="F26B43"/>
          </p15:clr>
        </p15:guide>
        <p15:guide id="16" pos="1848">
          <p15:clr>
            <a:srgbClr val="F26B43"/>
          </p15:clr>
        </p15:guide>
        <p15:guide id="17" orient="horz" pos="3960">
          <p15:clr>
            <a:srgbClr val="F26B43"/>
          </p15:clr>
        </p15:guide>
        <p15:guide id="18" orient="horz" pos="1536">
          <p15:clr>
            <a:srgbClr val="F26B43"/>
          </p15:clr>
        </p15:guide>
        <p15:guide id="19" orient="horz" pos="3840">
          <p15:clr>
            <a:srgbClr val="F26B43"/>
          </p15:clr>
        </p15:guide>
        <p15:guide id="20" pos="4416">
          <p15:clr>
            <a:srgbClr val="F26B43"/>
          </p15:clr>
        </p15:guide>
        <p15:guide id="21" pos="4800">
          <p15:clr>
            <a:srgbClr val="F26B43"/>
          </p15:clr>
        </p15:guide>
        <p15:guide id="22" orient="horz" pos="360">
          <p15:clr>
            <a:srgbClr val="F26B43"/>
          </p15:clr>
        </p15:guide>
        <p15:guide id="23" pos="7368">
          <p15:clr>
            <a:srgbClr val="F26B43"/>
          </p15:clr>
        </p15:guide>
        <p15:guide id="24"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9695" y="731520"/>
            <a:ext cx="11887198"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69695" y="3200400"/>
            <a:ext cx="11887198" cy="374904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05134" y="7059931"/>
            <a:ext cx="1920240" cy="438150"/>
          </a:xfrm>
          <a:prstGeom prst="rect">
            <a:avLst/>
          </a:prstGeom>
        </p:spPr>
        <p:txBody>
          <a:bodyPr vert="horz" lIns="91440" tIns="45720" rIns="91440" bIns="45720" rtlCol="0" anchor="ctr"/>
          <a:lstStyle>
            <a:lvl1pPr algn="r">
              <a:defRPr sz="108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7/3/2019</a:t>
            </a:fld>
            <a:endParaRPr lang="en-US" dirty="0"/>
          </a:p>
        </p:txBody>
      </p:sp>
      <p:sp>
        <p:nvSpPr>
          <p:cNvPr id="5" name="Footer Placeholder 4"/>
          <p:cNvSpPr>
            <a:spLocks noGrp="1"/>
          </p:cNvSpPr>
          <p:nvPr>
            <p:ph type="ftr" sz="quarter" idx="3"/>
          </p:nvPr>
        </p:nvSpPr>
        <p:spPr>
          <a:xfrm>
            <a:off x="1369694" y="7059931"/>
            <a:ext cx="9052560" cy="438150"/>
          </a:xfrm>
          <a:prstGeom prst="rect">
            <a:avLst/>
          </a:prstGeom>
        </p:spPr>
        <p:txBody>
          <a:bodyPr vert="horz" lIns="91440" tIns="45720" rIns="91440" bIns="45720" rtlCol="0" anchor="ctr"/>
          <a:lstStyle>
            <a:lvl1pPr algn="l">
              <a:defRPr sz="108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2616815" y="7059931"/>
            <a:ext cx="661400" cy="438150"/>
          </a:xfrm>
          <a:prstGeom prst="rect">
            <a:avLst/>
          </a:prstGeom>
        </p:spPr>
        <p:txBody>
          <a:bodyPr vert="horz" lIns="91440" tIns="45720" rIns="91440" bIns="45720" rtlCol="0" anchor="ctr"/>
          <a:lstStyle>
            <a:lvl1pPr algn="r">
              <a:defRPr sz="108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246104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548640" rtl="0" eaLnBrk="1" latinLnBrk="0" hangingPunct="1">
        <a:spcBef>
          <a:spcPct val="0"/>
        </a:spcBef>
        <a:buNone/>
        <a:defRPr sz="384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ct val="20000"/>
        </a:spcBef>
        <a:spcAft>
          <a:spcPts val="720"/>
        </a:spcAft>
        <a:buClr>
          <a:schemeClr val="accent1"/>
        </a:buClr>
        <a:buSzPct val="100000"/>
        <a:buFont typeface="Arial"/>
        <a:buChar char="•"/>
        <a:defRPr sz="2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891540" indent="-342900" algn="l" defTabSz="548640" rtl="0" eaLnBrk="1" latinLnBrk="0" hangingPunct="1">
        <a:spcBef>
          <a:spcPct val="20000"/>
        </a:spcBef>
        <a:spcAft>
          <a:spcPts val="720"/>
        </a:spcAft>
        <a:buClr>
          <a:schemeClr val="accent1"/>
        </a:buClr>
        <a:buSzPct val="100000"/>
        <a:buFont typeface="Arial"/>
        <a:buChar char="•"/>
        <a:defRPr sz="216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440180" indent="-342900" algn="l" defTabSz="548640" rtl="0" eaLnBrk="1" latinLnBrk="0" hangingPunct="1">
        <a:spcBef>
          <a:spcPct val="20000"/>
        </a:spcBef>
        <a:spcAft>
          <a:spcPts val="720"/>
        </a:spcAft>
        <a:buClr>
          <a:schemeClr val="accent1"/>
        </a:buClr>
        <a:buSzPct val="100000"/>
        <a:buFont typeface="Arial"/>
        <a:buChar char="•"/>
        <a:defRPr sz="192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851660" indent="-205740" algn="l" defTabSz="548640" rtl="0" eaLnBrk="1" latinLnBrk="0" hangingPunct="1">
        <a:spcBef>
          <a:spcPct val="20000"/>
        </a:spcBef>
        <a:spcAft>
          <a:spcPts val="720"/>
        </a:spcAft>
        <a:buClr>
          <a:schemeClr val="accent1"/>
        </a:buClr>
        <a:buSzPct val="100000"/>
        <a:buFont typeface="Arial"/>
        <a:buChar char="•"/>
        <a:defRPr sz="168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400300" indent="-205740" algn="l" defTabSz="548640" rtl="0" eaLnBrk="1" latinLnBrk="0" hangingPunct="1">
        <a:spcBef>
          <a:spcPct val="20000"/>
        </a:spcBef>
        <a:spcAft>
          <a:spcPts val="720"/>
        </a:spcAft>
        <a:buClr>
          <a:schemeClr val="accent1"/>
        </a:buClr>
        <a:buSzPct val="100000"/>
        <a:buFont typeface="Arial"/>
        <a:buChar char="•"/>
        <a:defRPr sz="168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3017520" indent="-274320" algn="l" defTabSz="548640" rtl="0" eaLnBrk="1" latinLnBrk="0" hangingPunct="1">
        <a:spcBef>
          <a:spcPct val="20000"/>
        </a:spcBef>
        <a:spcAft>
          <a:spcPts val="720"/>
        </a:spcAft>
        <a:buClr>
          <a:schemeClr val="accent1"/>
        </a:buClr>
        <a:buSzPct val="100000"/>
        <a:buFont typeface="Arial"/>
        <a:buChar char="•"/>
        <a:defRPr sz="144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3566160" indent="-274320" algn="l" defTabSz="548640" rtl="0" eaLnBrk="1" latinLnBrk="0" hangingPunct="1">
        <a:spcBef>
          <a:spcPct val="20000"/>
        </a:spcBef>
        <a:spcAft>
          <a:spcPts val="720"/>
        </a:spcAft>
        <a:buClr>
          <a:schemeClr val="accent1"/>
        </a:buClr>
        <a:buSzPct val="100000"/>
        <a:buFont typeface="Arial"/>
        <a:buChar char="•"/>
        <a:defRPr sz="144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4114800" indent="-274320" algn="l" defTabSz="548640" rtl="0" eaLnBrk="1" latinLnBrk="0" hangingPunct="1">
        <a:spcBef>
          <a:spcPct val="20000"/>
        </a:spcBef>
        <a:spcAft>
          <a:spcPts val="720"/>
        </a:spcAft>
        <a:buClr>
          <a:schemeClr val="accent1"/>
        </a:buClr>
        <a:buSzPct val="100000"/>
        <a:buFont typeface="Arial"/>
        <a:buChar char="•"/>
        <a:defRPr sz="144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4663440" indent="-274320" algn="l" defTabSz="548640" rtl="0" eaLnBrk="1" latinLnBrk="0" hangingPunct="1">
        <a:spcBef>
          <a:spcPct val="20000"/>
        </a:spcBef>
        <a:spcAft>
          <a:spcPts val="720"/>
        </a:spcAft>
        <a:buClr>
          <a:schemeClr val="accent1"/>
        </a:buClr>
        <a:buSzPct val="100000"/>
        <a:buFont typeface="Arial"/>
        <a:buChar char="•"/>
        <a:defRPr sz="144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ags" Target="../tags/tag2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2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25.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tags" Target="../tags/tag2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27.xml"/><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tiff"/></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42.tiff"/><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2.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1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19.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tags" Target="../tags/tag2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14533"/>
            <a:ext cx="14630400" cy="1764030"/>
          </a:xfrm>
        </p:spPr>
        <p:txBody>
          <a:bodyPr>
            <a:normAutofit/>
          </a:bodyPr>
          <a:lstStyle/>
          <a:p>
            <a:pPr algn="l"/>
            <a:r>
              <a:rPr lang="en-US" sz="4800" dirty="0" smtClean="0"/>
              <a:t>Introduction to Equity, Diversity, and Inclusion (EDI)</a:t>
            </a:r>
            <a:endParaRPr lang="en-US" sz="4800" dirty="0"/>
          </a:p>
        </p:txBody>
      </p:sp>
      <p:pic>
        <p:nvPicPr>
          <p:cNvPr id="6" name="Content Placeholder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496448" y="3251555"/>
            <a:ext cx="4544219" cy="4544219"/>
          </a:xfrm>
        </p:spPr>
      </p:pic>
    </p:spTree>
    <p:custDataLst>
      <p:tags r:id="rId1"/>
    </p:custDataLst>
    <p:extLst>
      <p:ext uri="{BB962C8B-B14F-4D97-AF65-F5344CB8AC3E}">
        <p14:creationId xmlns:p14="http://schemas.microsoft.com/office/powerpoint/2010/main" val="806337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3683" y="3847035"/>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Gender Identity</a:t>
            </a:r>
          </a:p>
        </p:txBody>
      </p:sp>
      <p:sp>
        <p:nvSpPr>
          <p:cNvPr id="3" name="TextBox 2"/>
          <p:cNvSpPr txBox="1"/>
          <p:nvPr/>
        </p:nvSpPr>
        <p:spPr>
          <a:xfrm>
            <a:off x="6432331" y="1882211"/>
            <a:ext cx="6798091" cy="757130"/>
          </a:xfrm>
          <a:prstGeom prst="rect">
            <a:avLst/>
          </a:prstGeom>
          <a:noFill/>
        </p:spPr>
        <p:txBody>
          <a:bodyPr wrap="square" rtlCol="0" anchor="ctr">
            <a:spAutoFit/>
          </a:bodyPr>
          <a:lstStyle/>
          <a:p>
            <a:pPr defTabSz="548640"/>
            <a:r>
              <a:rPr lang="en-US" sz="2160" b="1" dirty="0">
                <a:solidFill>
                  <a:prstClr val="white"/>
                </a:solidFill>
                <a:latin typeface="Century Gothic" panose="020B0502020202020204"/>
              </a:rPr>
              <a:t>A person's enduring physical, romantic, and/or emotional attraction to another person</a:t>
            </a:r>
          </a:p>
        </p:txBody>
      </p:sp>
      <p:sp>
        <p:nvSpPr>
          <p:cNvPr id="4" name="TextBox 3"/>
          <p:cNvSpPr txBox="1"/>
          <p:nvPr/>
        </p:nvSpPr>
        <p:spPr>
          <a:xfrm>
            <a:off x="693683" y="2091196"/>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Sexual Orientation </a:t>
            </a:r>
          </a:p>
        </p:txBody>
      </p:sp>
      <p:sp>
        <p:nvSpPr>
          <p:cNvPr id="5" name="TextBox 4"/>
          <p:cNvSpPr txBox="1"/>
          <p:nvPr/>
        </p:nvSpPr>
        <p:spPr>
          <a:xfrm>
            <a:off x="693682" y="5877633"/>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Gender Expression</a:t>
            </a:r>
          </a:p>
        </p:txBody>
      </p:sp>
      <p:sp>
        <p:nvSpPr>
          <p:cNvPr id="6" name="TextBox 5"/>
          <p:cNvSpPr txBox="1"/>
          <p:nvPr/>
        </p:nvSpPr>
        <p:spPr>
          <a:xfrm>
            <a:off x="6432331" y="3736235"/>
            <a:ext cx="6798091" cy="757130"/>
          </a:xfrm>
          <a:prstGeom prst="rect">
            <a:avLst/>
          </a:prstGeom>
          <a:noFill/>
        </p:spPr>
        <p:txBody>
          <a:bodyPr wrap="square" rtlCol="0" anchor="ctr">
            <a:spAutoFit/>
          </a:bodyPr>
          <a:lstStyle/>
          <a:p>
            <a:pPr defTabSz="548640"/>
            <a:r>
              <a:rPr lang="en-US" sz="2160" b="1" dirty="0">
                <a:solidFill>
                  <a:prstClr val="white"/>
                </a:solidFill>
                <a:latin typeface="Century Gothic" panose="020B0502020202020204"/>
              </a:rPr>
              <a:t>One’s internal sense of being male, female, neither of these, both, or another gender(s).</a:t>
            </a:r>
          </a:p>
        </p:txBody>
      </p:sp>
      <p:sp>
        <p:nvSpPr>
          <p:cNvPr id="7" name="TextBox 6"/>
          <p:cNvSpPr txBox="1"/>
          <p:nvPr/>
        </p:nvSpPr>
        <p:spPr>
          <a:xfrm>
            <a:off x="6432331" y="5756459"/>
            <a:ext cx="6798091" cy="757130"/>
          </a:xfrm>
          <a:prstGeom prst="rect">
            <a:avLst/>
          </a:prstGeom>
          <a:noFill/>
        </p:spPr>
        <p:txBody>
          <a:bodyPr wrap="square" rtlCol="0" anchor="ctr">
            <a:spAutoFit/>
          </a:bodyPr>
          <a:lstStyle/>
          <a:p>
            <a:pPr defTabSz="548640"/>
            <a:r>
              <a:rPr lang="en-US" sz="2160" b="1" dirty="0">
                <a:solidFill>
                  <a:prstClr val="white"/>
                </a:solidFill>
                <a:latin typeface="Century Gothic" panose="020B0502020202020204"/>
              </a:rPr>
              <a:t>How a person chooses to express their gender through their appearance.</a:t>
            </a:r>
          </a:p>
        </p:txBody>
      </p:sp>
    </p:spTree>
    <p:custDataLst>
      <p:tags r:id="rId1"/>
    </p:custDataLst>
    <p:extLst>
      <p:ext uri="{BB962C8B-B14F-4D97-AF65-F5344CB8AC3E}">
        <p14:creationId xmlns:p14="http://schemas.microsoft.com/office/powerpoint/2010/main" val="1144403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000" y="1574685"/>
            <a:ext cx="6233803" cy="4524315"/>
          </a:xfrm>
          <a:prstGeom prst="rect">
            <a:avLst/>
          </a:prstGeom>
        </p:spPr>
        <p:txBody>
          <a:bodyPr wrap="square">
            <a:spAutoFit/>
          </a:bodyPr>
          <a:lstStyle/>
          <a:p>
            <a:pPr defTabSz="548640"/>
            <a:r>
              <a:rPr lang="en-US" sz="4800" b="1" u="sng" dirty="0">
                <a:solidFill>
                  <a:prstClr val="white"/>
                </a:solidFill>
                <a:latin typeface="Century Gothic" panose="020B0502020202020204"/>
              </a:rPr>
              <a:t>Transfeminine</a:t>
            </a:r>
            <a:r>
              <a:rPr lang="en-US" sz="4800" dirty="0">
                <a:solidFill>
                  <a:prstClr val="white"/>
                </a:solidFill>
                <a:latin typeface="Century Gothic" panose="020B0502020202020204"/>
              </a:rPr>
              <a:t>- assigned male at birth, but identify with femininity to a greater extent than masculinity.</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3114" y="786741"/>
            <a:ext cx="5306947" cy="6690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9578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5970" y="413453"/>
            <a:ext cx="4743450" cy="6960870"/>
          </a:xfrm>
          <a:prstGeom prst="rect">
            <a:avLst/>
          </a:prstGeom>
        </p:spPr>
      </p:pic>
      <p:sp>
        <p:nvSpPr>
          <p:cNvPr id="4" name="TextBox 3"/>
          <p:cNvSpPr txBox="1"/>
          <p:nvPr/>
        </p:nvSpPr>
        <p:spPr>
          <a:xfrm>
            <a:off x="5663563" y="4633369"/>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Sex assigned at Birth</a:t>
            </a:r>
          </a:p>
        </p:txBody>
      </p:sp>
      <p:sp>
        <p:nvSpPr>
          <p:cNvPr id="7" name="TextBox 6"/>
          <p:cNvSpPr txBox="1"/>
          <p:nvPr/>
        </p:nvSpPr>
        <p:spPr>
          <a:xfrm>
            <a:off x="5526779" y="2665932"/>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Sexual Orientation </a:t>
            </a:r>
          </a:p>
        </p:txBody>
      </p:sp>
      <p:sp>
        <p:nvSpPr>
          <p:cNvPr id="8" name="TextBox 7"/>
          <p:cNvSpPr txBox="1"/>
          <p:nvPr/>
        </p:nvSpPr>
        <p:spPr>
          <a:xfrm>
            <a:off x="5595207" y="6323807"/>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Gender Expression</a:t>
            </a:r>
          </a:p>
        </p:txBody>
      </p:sp>
      <p:sp>
        <p:nvSpPr>
          <p:cNvPr id="9" name="Oval 8"/>
          <p:cNvSpPr/>
          <p:nvPr/>
        </p:nvSpPr>
        <p:spPr>
          <a:xfrm>
            <a:off x="5458351" y="818863"/>
            <a:ext cx="136855" cy="1473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entury Gothic" panose="020B0502020202020204"/>
            </a:endParaRPr>
          </a:p>
        </p:txBody>
      </p:sp>
      <p:sp>
        <p:nvSpPr>
          <p:cNvPr id="11" name="TextBox 10"/>
          <p:cNvSpPr txBox="1"/>
          <p:nvPr/>
        </p:nvSpPr>
        <p:spPr>
          <a:xfrm>
            <a:off x="5309420" y="547537"/>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Gender Identity</a:t>
            </a:r>
          </a:p>
        </p:txBody>
      </p:sp>
      <p:sp>
        <p:nvSpPr>
          <p:cNvPr id="13" name="TextBox 12"/>
          <p:cNvSpPr txBox="1"/>
          <p:nvPr/>
        </p:nvSpPr>
        <p:spPr>
          <a:xfrm>
            <a:off x="5998804" y="1092301"/>
            <a:ext cx="7643497" cy="757130"/>
          </a:xfrm>
          <a:prstGeom prst="rect">
            <a:avLst/>
          </a:prstGeom>
          <a:noFill/>
        </p:spPr>
        <p:txBody>
          <a:bodyPr wrap="square" rtlCol="0">
            <a:spAutoFit/>
          </a:bodyPr>
          <a:lstStyle/>
          <a:p>
            <a:pPr defTabSz="548640"/>
            <a:r>
              <a:rPr lang="en-US" sz="2160" dirty="0">
                <a:solidFill>
                  <a:prstClr val="white"/>
                </a:solidFill>
                <a:latin typeface="Century Gothic" panose="020B0502020202020204"/>
              </a:rPr>
              <a:t>Female		Male</a:t>
            </a:r>
          </a:p>
          <a:p>
            <a:pPr defTabSz="548640"/>
            <a:r>
              <a:rPr lang="en-US" sz="2160" dirty="0">
                <a:solidFill>
                  <a:prstClr val="white"/>
                </a:solidFill>
                <a:latin typeface="Century Gothic" panose="020B0502020202020204"/>
              </a:rPr>
              <a:t>Trans/Gender Non-conforming</a:t>
            </a:r>
          </a:p>
        </p:txBody>
      </p:sp>
      <p:sp>
        <p:nvSpPr>
          <p:cNvPr id="14" name="TextBox 13"/>
          <p:cNvSpPr txBox="1"/>
          <p:nvPr/>
        </p:nvSpPr>
        <p:spPr>
          <a:xfrm>
            <a:off x="6135660" y="6928354"/>
            <a:ext cx="8494740" cy="424732"/>
          </a:xfrm>
          <a:prstGeom prst="rect">
            <a:avLst/>
          </a:prstGeom>
          <a:noFill/>
        </p:spPr>
        <p:txBody>
          <a:bodyPr wrap="square" rtlCol="0">
            <a:spAutoFit/>
          </a:bodyPr>
          <a:lstStyle/>
          <a:p>
            <a:pPr defTabSz="548640"/>
            <a:r>
              <a:rPr lang="en-US" sz="2160" dirty="0">
                <a:solidFill>
                  <a:prstClr val="white"/>
                </a:solidFill>
                <a:latin typeface="Century Gothic" panose="020B0502020202020204"/>
              </a:rPr>
              <a:t>Masculine		Feminine	Neutral     Androgynous</a:t>
            </a:r>
          </a:p>
        </p:txBody>
      </p:sp>
      <p:sp>
        <p:nvSpPr>
          <p:cNvPr id="15" name="TextBox 14"/>
          <p:cNvSpPr txBox="1"/>
          <p:nvPr/>
        </p:nvSpPr>
        <p:spPr>
          <a:xfrm>
            <a:off x="5998805" y="5388447"/>
            <a:ext cx="5109722" cy="424732"/>
          </a:xfrm>
          <a:prstGeom prst="rect">
            <a:avLst/>
          </a:prstGeom>
          <a:noFill/>
        </p:spPr>
        <p:txBody>
          <a:bodyPr wrap="square" rtlCol="0">
            <a:spAutoFit/>
          </a:bodyPr>
          <a:lstStyle/>
          <a:p>
            <a:pPr defTabSz="548640"/>
            <a:r>
              <a:rPr lang="en-US" sz="2160" dirty="0">
                <a:solidFill>
                  <a:prstClr val="white"/>
                </a:solidFill>
                <a:latin typeface="Century Gothic" panose="020B0502020202020204"/>
              </a:rPr>
              <a:t>Female   Male    Intersex</a:t>
            </a:r>
          </a:p>
        </p:txBody>
      </p:sp>
      <p:sp>
        <p:nvSpPr>
          <p:cNvPr id="16" name="TextBox 15"/>
          <p:cNvSpPr txBox="1"/>
          <p:nvPr/>
        </p:nvSpPr>
        <p:spPr>
          <a:xfrm>
            <a:off x="6067232" y="3300184"/>
            <a:ext cx="8017258" cy="757130"/>
          </a:xfrm>
          <a:prstGeom prst="rect">
            <a:avLst/>
          </a:prstGeom>
          <a:noFill/>
        </p:spPr>
        <p:txBody>
          <a:bodyPr wrap="square" rtlCol="0">
            <a:spAutoFit/>
          </a:bodyPr>
          <a:lstStyle/>
          <a:p>
            <a:pPr defTabSz="548640"/>
            <a:r>
              <a:rPr lang="en-US" sz="2160" dirty="0">
                <a:solidFill>
                  <a:prstClr val="white"/>
                </a:solidFill>
                <a:latin typeface="Century Gothic" panose="020B0502020202020204"/>
              </a:rPr>
              <a:t>Heterosexual	Homosexual	     Queer	Bisexual Pansexual		Asexual		     Questioning</a:t>
            </a:r>
          </a:p>
        </p:txBody>
      </p:sp>
    </p:spTree>
    <p:custDataLst>
      <p:tags r:id="rId1"/>
    </p:custDataLst>
    <p:extLst>
      <p:ext uri="{BB962C8B-B14F-4D97-AF65-F5344CB8AC3E}">
        <p14:creationId xmlns:p14="http://schemas.microsoft.com/office/powerpoint/2010/main" val="3269205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3029" y="573205"/>
            <a:ext cx="13836101" cy="6918050"/>
          </a:xfrm>
          <a:prstGeom prst="rect">
            <a:avLst/>
          </a:prstGeom>
        </p:spPr>
      </p:pic>
    </p:spTree>
    <p:custDataLst>
      <p:tags r:id="rId1"/>
    </p:custDataLst>
    <p:extLst>
      <p:ext uri="{BB962C8B-B14F-4D97-AF65-F5344CB8AC3E}">
        <p14:creationId xmlns:p14="http://schemas.microsoft.com/office/powerpoint/2010/main" val="3755422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G_12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3441" y="585797"/>
            <a:ext cx="10241279" cy="6824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ustDataLst>
      <p:tags r:id="rId1"/>
    </p:custDataLst>
    <p:extLst>
      <p:ext uri="{BB962C8B-B14F-4D97-AF65-F5344CB8AC3E}">
        <p14:creationId xmlns:p14="http://schemas.microsoft.com/office/powerpoint/2010/main" val="210063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0"/>
            <a:ext cx="8229600" cy="822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0160" y="209775"/>
            <a:ext cx="12070080" cy="7810051"/>
          </a:xfrm>
          <a:prstGeom prst="rect">
            <a:avLst/>
          </a:prstGeom>
        </p:spPr>
      </p:pic>
    </p:spTree>
    <p:custDataLst>
      <p:tags r:id="rId1"/>
    </p:custDataLst>
    <p:extLst>
      <p:ext uri="{BB962C8B-B14F-4D97-AF65-F5344CB8AC3E}">
        <p14:creationId xmlns:p14="http://schemas.microsoft.com/office/powerpoint/2010/main" val="160323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32487" y="1787673"/>
            <a:ext cx="12197166" cy="2062103"/>
          </a:xfrm>
          <a:prstGeom prst="rect">
            <a:avLst/>
          </a:prstGeom>
        </p:spPr>
        <p:txBody>
          <a:bodyPr wrap="square">
            <a:spAutoFit/>
          </a:bodyPr>
          <a:lstStyle/>
          <a:p>
            <a:r>
              <a:rPr lang="en-US" sz="3200" dirty="0"/>
              <a:t>Equality: Sameness-Everybody gets exactly the same thing regardless of need.</a:t>
            </a:r>
          </a:p>
          <a:p>
            <a:r>
              <a:rPr lang="en-US" sz="3200" dirty="0" smtClean="0">
                <a:solidFill>
                  <a:srgbClr val="0D5CAB"/>
                </a:solidFill>
              </a:rPr>
              <a:t>Equity</a:t>
            </a:r>
            <a:r>
              <a:rPr lang="en-US" sz="3200" dirty="0">
                <a:solidFill>
                  <a:srgbClr val="0D5CAB"/>
                </a:solidFill>
              </a:rPr>
              <a:t>: Fairness-Everybody gets what they need to have the same opportunity or experience.</a:t>
            </a:r>
            <a:endParaRPr lang="en-US" sz="3200" dirty="0"/>
          </a:p>
        </p:txBody>
      </p:sp>
      <p:sp>
        <p:nvSpPr>
          <p:cNvPr id="6" name="Title 3"/>
          <p:cNvSpPr txBox="1">
            <a:spLocks/>
          </p:cNvSpPr>
          <p:nvPr/>
        </p:nvSpPr>
        <p:spPr>
          <a:xfrm>
            <a:off x="202168" y="1599028"/>
            <a:ext cx="9875520" cy="121969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280" smtClean="0">
                <a:ln w="0"/>
                <a:solidFill>
                  <a:srgbClr val="005CAB"/>
                </a:solidFill>
                <a:effectLst>
                  <a:outerShdw blurRad="38100" dist="19050" dir="2700000" algn="tl" rotWithShape="0">
                    <a:schemeClr val="dk1">
                      <a:alpha val="40000"/>
                    </a:schemeClr>
                  </a:outerShdw>
                </a:effectLst>
                <a:latin typeface="Trebuchet MS" panose="020B0603020202020204" pitchFamily="34" charset="0"/>
              </a:rPr>
              <a:t>Equity</a:t>
            </a:r>
            <a:endParaRPr lang="en-US" sz="5280" dirty="0">
              <a:ln w="0"/>
              <a:solidFill>
                <a:srgbClr val="005CAB"/>
              </a:solidFill>
              <a:effectLst>
                <a:outerShdw blurRad="38100" dist="19050" dir="2700000" algn="tl" rotWithShape="0">
                  <a:schemeClr val="dk1">
                    <a:alpha val="40000"/>
                  </a:schemeClr>
                </a:outerShdw>
              </a:effectLst>
              <a:latin typeface="Trebuchet MS" panose="020B060302020202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8328" y="2763620"/>
            <a:ext cx="7058472" cy="3967566"/>
          </a:xfrm>
          <a:prstGeom prst="rect">
            <a:avLst/>
          </a:prstGeom>
        </p:spPr>
      </p:pic>
      <p:sp>
        <p:nvSpPr>
          <p:cNvPr id="5" name="Rectangle 4"/>
          <p:cNvSpPr/>
          <p:nvPr/>
        </p:nvSpPr>
        <p:spPr>
          <a:xfrm>
            <a:off x="4238328" y="4460033"/>
            <a:ext cx="7058472" cy="227115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79828" y="1787673"/>
            <a:ext cx="3775472" cy="5663208"/>
          </a:xfrm>
          <a:prstGeom prst="rect">
            <a:avLst/>
          </a:prstGeom>
        </p:spPr>
      </p:pic>
    </p:spTree>
    <p:custDataLst>
      <p:tags r:id="rId1"/>
    </p:custDataLst>
    <p:extLst>
      <p:ext uri="{BB962C8B-B14F-4D97-AF65-F5344CB8AC3E}">
        <p14:creationId xmlns:p14="http://schemas.microsoft.com/office/powerpoint/2010/main" val="10835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89337"/>
            <a:ext cx="9875520" cy="1219697"/>
          </a:xfrm>
        </p:spPr>
        <p:txBody>
          <a:bodyPr>
            <a:normAutofit/>
          </a:bodyPr>
          <a:lstStyle/>
          <a:p>
            <a:pPr algn="l" defTabSz="457200"/>
            <a:r>
              <a:rPr lang="en-US" sz="5280" dirty="0">
                <a:ln w="0"/>
                <a:solidFill>
                  <a:srgbClr val="005CAB"/>
                </a:solidFill>
                <a:effectLst>
                  <a:outerShdw blurRad="38100" dist="19050" dir="2700000" algn="tl" rotWithShape="0">
                    <a:schemeClr val="dk1">
                      <a:alpha val="40000"/>
                    </a:schemeClr>
                  </a:outerShdw>
                </a:effectLst>
                <a:latin typeface="Trebuchet MS" panose="020B0603020202020204" pitchFamily="34" charset="0"/>
              </a:rPr>
              <a:t>Diversity</a:t>
            </a:r>
          </a:p>
        </p:txBody>
      </p:sp>
      <p:sp>
        <p:nvSpPr>
          <p:cNvPr id="8" name="Rectangle 7"/>
          <p:cNvSpPr/>
          <p:nvPr/>
        </p:nvSpPr>
        <p:spPr>
          <a:xfrm>
            <a:off x="1828323" y="6807795"/>
            <a:ext cx="10973278" cy="535531"/>
          </a:xfrm>
          <a:prstGeom prst="rect">
            <a:avLst/>
          </a:prstGeom>
        </p:spPr>
        <p:txBody>
          <a:bodyPr wrap="square">
            <a:spAutoFit/>
          </a:bodyPr>
          <a:lstStyle/>
          <a:p>
            <a:pPr algn="ctr" defTabSz="1097280">
              <a:defRPr/>
            </a:pPr>
            <a:r>
              <a:rPr lang="en-US" sz="2880" b="1" dirty="0">
                <a:solidFill>
                  <a:srgbClr val="0D5CAB"/>
                </a:solidFill>
              </a:rPr>
              <a:t>Diversity: </a:t>
            </a:r>
            <a:r>
              <a:rPr lang="en-US" sz="2880" dirty="0">
                <a:solidFill>
                  <a:srgbClr val="0D5CAB"/>
                </a:solidFill>
              </a:rPr>
              <a:t>Difference-Variety of human identity, culture, experience.</a:t>
            </a:r>
            <a:endParaRPr lang="en-US" sz="2880" dirty="0"/>
          </a:p>
        </p:txBody>
      </p:sp>
      <p:pic>
        <p:nvPicPr>
          <p:cNvPr id="6" name="Content Placeholder 6"/>
          <p:cNvPicPr>
            <a:picLocks noChangeAspect="1"/>
          </p:cNvPicPr>
          <p:nvPr/>
        </p:nvPicPr>
        <p:blipFill rotWithShape="1">
          <a:blip r:embed="rId4" cstate="email">
            <a:extLst>
              <a:ext uri="{28A0092B-C50C-407E-A947-70E740481C1C}">
                <a14:useLocalDpi xmlns:a14="http://schemas.microsoft.com/office/drawing/2010/main"/>
              </a:ext>
            </a:extLst>
          </a:blip>
          <a:srcRect t="-4500"/>
          <a:stretch/>
        </p:blipFill>
        <p:spPr>
          <a:xfrm>
            <a:off x="5364480" y="2059092"/>
            <a:ext cx="4655042" cy="4349621"/>
          </a:xfrm>
          <a:prstGeom prst="ellipse">
            <a:avLst/>
          </a:prstGeom>
          <a:ln w="63500" cap="rnd">
            <a:solidFill>
              <a:schemeClr val="bg1">
                <a:lumMod val="9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4076536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rPr>
              <a:t>Identity Activity</a:t>
            </a:r>
            <a:endParaRPr lang="en-US" sz="4000"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a:t>Place your name in the center circle of the structure below. </a:t>
            </a:r>
            <a:endParaRPr lang="en-US" dirty="0" smtClean="0"/>
          </a:p>
          <a:p>
            <a:r>
              <a:rPr lang="en-US" dirty="0" smtClean="0"/>
              <a:t>Write </a:t>
            </a:r>
            <a:r>
              <a:rPr lang="en-US" dirty="0"/>
              <a:t>an important aspect of your identity in each of the satellite circles – an identifier or descriptor that you feel is important in defining you.  </a:t>
            </a:r>
            <a:r>
              <a:rPr lang="en-US" dirty="0" smtClean="0"/>
              <a:t>For ex. Asian </a:t>
            </a:r>
            <a:r>
              <a:rPr lang="en-US" dirty="0"/>
              <a:t>American, female, mother, athlete, dancer, Jewish, </a:t>
            </a:r>
            <a:r>
              <a:rPr lang="en-US" dirty="0" smtClean="0"/>
              <a:t>photographer</a:t>
            </a:r>
            <a:r>
              <a:rPr lang="en-US" dirty="0"/>
              <a:t> </a:t>
            </a:r>
            <a:r>
              <a:rPr lang="en-US" dirty="0" smtClean="0"/>
              <a:t>etc. </a:t>
            </a:r>
          </a:p>
          <a:p>
            <a:r>
              <a:rPr lang="en-US" dirty="0" smtClean="0"/>
              <a:t>Choose one of the options at the bottom of the page to share with your partner. </a:t>
            </a:r>
          </a:p>
        </p:txBody>
      </p:sp>
    </p:spTree>
    <p:extLst>
      <p:ext uri="{BB962C8B-B14F-4D97-AF65-F5344CB8AC3E}">
        <p14:creationId xmlns:p14="http://schemas.microsoft.com/office/powerpoint/2010/main" val="3224536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488515"/>
            <a:ext cx="10383520" cy="1371600"/>
          </a:xfrm>
        </p:spPr>
        <p:txBody>
          <a:bodyPr/>
          <a:lstStyle/>
          <a:p>
            <a:pPr algn="l"/>
            <a:r>
              <a:rPr lang="en-US" sz="5280" dirty="0">
                <a:ln w="0"/>
                <a:solidFill>
                  <a:srgbClr val="005CAB"/>
                </a:solidFill>
                <a:effectLst>
                  <a:outerShdw blurRad="38100" dist="19050" dir="2700000" algn="tl" rotWithShape="0">
                    <a:schemeClr val="dk1">
                      <a:alpha val="40000"/>
                    </a:schemeClr>
                  </a:outerShdw>
                </a:effectLst>
                <a:latin typeface="Trebuchet MS" panose="020B0603020202020204" pitchFamily="34" charset="0"/>
              </a:rPr>
              <a:t>inclusion</a:t>
            </a:r>
          </a:p>
        </p:txBody>
      </p:sp>
      <p:sp>
        <p:nvSpPr>
          <p:cNvPr id="2" name="Rectangle 1"/>
          <p:cNvSpPr/>
          <p:nvPr/>
        </p:nvSpPr>
        <p:spPr>
          <a:xfrm>
            <a:off x="2219140" y="5143417"/>
            <a:ext cx="12262404" cy="3120854"/>
          </a:xfrm>
          <a:prstGeom prst="rect">
            <a:avLst/>
          </a:prstGeom>
        </p:spPr>
        <p:txBody>
          <a:bodyPr wrap="square">
            <a:spAutoFit/>
          </a:bodyPr>
          <a:lstStyle/>
          <a:p>
            <a:r>
              <a:rPr lang="en-US" sz="3840" b="1" dirty="0">
                <a:solidFill>
                  <a:schemeClr val="tx2"/>
                </a:solidFill>
              </a:rPr>
              <a:t>Inclusion: </a:t>
            </a:r>
            <a:r>
              <a:rPr lang="en-US" sz="3840" dirty="0">
                <a:solidFill>
                  <a:schemeClr val="tx2"/>
                </a:solidFill>
              </a:rPr>
              <a:t> Participation-Not just asked to join in but being seen, heard, and valued</a:t>
            </a:r>
            <a:r>
              <a:rPr lang="en-US" sz="3840" dirty="0" smtClean="0">
                <a:solidFill>
                  <a:schemeClr val="tx2"/>
                </a:solidFill>
              </a:rPr>
              <a:t>.</a:t>
            </a:r>
          </a:p>
          <a:p>
            <a:r>
              <a:rPr lang="en-US" sz="4000" b="1" dirty="0">
                <a:solidFill>
                  <a:srgbClr val="0066CC"/>
                </a:solidFill>
              </a:rPr>
              <a:t>Justice:</a:t>
            </a:r>
            <a:r>
              <a:rPr lang="en-US" sz="4000" dirty="0">
                <a:solidFill>
                  <a:srgbClr val="0066CC"/>
                </a:solidFill>
              </a:rPr>
              <a:t> </a:t>
            </a:r>
            <a:r>
              <a:rPr lang="en-US" sz="4000" dirty="0">
                <a:solidFill>
                  <a:srgbClr val="0D5CAB"/>
                </a:solidFill>
              </a:rPr>
              <a:t> Liberation-The </a:t>
            </a:r>
            <a:r>
              <a:rPr lang="en-US" sz="4000" dirty="0" smtClean="0">
                <a:solidFill>
                  <a:srgbClr val="0D5CAB"/>
                </a:solidFill>
              </a:rPr>
              <a:t>structural, systemic, and historical barriers that have been in the way of some people and groups are identified, owned, and removed. </a:t>
            </a:r>
            <a:endParaRPr lang="en-US" sz="3840" dirty="0">
              <a:solidFill>
                <a:schemeClr val="tx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24893" y="1949876"/>
            <a:ext cx="5258627" cy="29448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24893" y="1557989"/>
            <a:ext cx="5258627" cy="3563538"/>
          </a:xfrm>
          <a:prstGeom prst="rect">
            <a:avLst/>
          </a:prstGeom>
        </p:spPr>
      </p:pic>
    </p:spTree>
    <p:custDataLst>
      <p:tags r:id="rId1"/>
    </p:custDataLst>
    <p:extLst>
      <p:ext uri="{BB962C8B-B14F-4D97-AF65-F5344CB8AC3E}">
        <p14:creationId xmlns:p14="http://schemas.microsoft.com/office/powerpoint/2010/main" val="10975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rPr>
              <a:t>Welcome</a:t>
            </a:r>
            <a:endParaRPr lang="en-US" sz="4000" dirty="0">
              <a:solidFill>
                <a:schemeClr val="bg1"/>
              </a:solidFill>
            </a:endParaRPr>
          </a:p>
        </p:txBody>
      </p:sp>
      <p:sp>
        <p:nvSpPr>
          <p:cNvPr id="4" name="Content Placeholder 3"/>
          <p:cNvSpPr txBox="1">
            <a:spLocks noGrp="1"/>
          </p:cNvSpPr>
          <p:nvPr>
            <p:ph idx="1"/>
          </p:nvPr>
        </p:nvSpPr>
        <p:spPr>
          <a:xfrm>
            <a:off x="731520" y="4658344"/>
            <a:ext cx="13167360" cy="1239893"/>
          </a:xfrm>
          <a:prstGeom prst="rect">
            <a:avLst/>
          </a:prstGeom>
          <a:noFill/>
        </p:spPr>
        <p:txBody>
          <a:bodyPr wrap="square" rtlCol="0">
            <a:spAutoFit/>
          </a:bodyPr>
          <a:lstStyle/>
          <a:p>
            <a:pPr marL="457200" indent="-457200">
              <a:buFont typeface="Arial" panose="020B0604020202020204" pitchFamily="34" charset="0"/>
              <a:buChar char="•"/>
            </a:pPr>
            <a:r>
              <a:rPr lang="en-US" sz="3600" b="1" dirty="0" smtClean="0"/>
              <a:t>Introduce yourself to someone you are not sitting next to and tell them a little known fact about yourself</a:t>
            </a:r>
            <a:endParaRPr lang="en-US" sz="3600" b="1" dirty="0"/>
          </a:p>
        </p:txBody>
      </p:sp>
      <p:sp>
        <p:nvSpPr>
          <p:cNvPr id="6" name="TextBox 5"/>
          <p:cNvSpPr txBox="1"/>
          <p:nvPr/>
        </p:nvSpPr>
        <p:spPr>
          <a:xfrm>
            <a:off x="1249680" y="2012217"/>
            <a:ext cx="11064240" cy="1323439"/>
          </a:xfrm>
          <a:prstGeom prst="rect">
            <a:avLst/>
          </a:prstGeom>
          <a:noFill/>
        </p:spPr>
        <p:txBody>
          <a:bodyPr wrap="square" rtlCol="0">
            <a:spAutoFit/>
          </a:bodyPr>
          <a:lstStyle/>
          <a:p>
            <a:r>
              <a:rPr lang="en-US" sz="4000" dirty="0" err="1" smtClean="0"/>
              <a:t>Sawubona</a:t>
            </a:r>
            <a:r>
              <a:rPr lang="en-US" sz="4000" dirty="0" smtClean="0"/>
              <a:t> – I see you</a:t>
            </a:r>
            <a:endParaRPr lang="en-US" sz="4000" dirty="0"/>
          </a:p>
          <a:p>
            <a:r>
              <a:rPr lang="en-US" sz="4000" dirty="0" err="1" smtClean="0"/>
              <a:t>Ngikhona</a:t>
            </a:r>
            <a:r>
              <a:rPr lang="en-US" sz="4000" dirty="0" smtClean="0"/>
              <a:t> – I am here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7702" y="1416793"/>
            <a:ext cx="3047619" cy="2514286"/>
          </a:xfrm>
          <a:prstGeom prst="rect">
            <a:avLst/>
          </a:prstGeom>
        </p:spPr>
      </p:pic>
    </p:spTree>
    <p:extLst>
      <p:ext uri="{BB962C8B-B14F-4D97-AF65-F5344CB8AC3E}">
        <p14:creationId xmlns:p14="http://schemas.microsoft.com/office/powerpoint/2010/main" val="217202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4560"/>
            <a:ext cx="13167360" cy="1371600"/>
          </a:xfrm>
        </p:spPr>
        <p:txBody>
          <a:bodyPr>
            <a:normAutofit/>
          </a:bodyPr>
          <a:lstStyle/>
          <a:p>
            <a:pPr algn="l" defTabSz="457200"/>
            <a:r>
              <a:rPr lang="en-US" sz="5280" dirty="0" smtClean="0">
                <a:ln w="0"/>
                <a:solidFill>
                  <a:srgbClr val="005CAB"/>
                </a:solidFill>
                <a:effectLst>
                  <a:outerShdw blurRad="38100" dist="19050" dir="2700000" algn="tl" rotWithShape="0">
                    <a:schemeClr val="dk1">
                      <a:alpha val="40000"/>
                    </a:schemeClr>
                  </a:outerShdw>
                </a:effectLst>
                <a:latin typeface="Trebuchet MS" panose="020B0603020202020204" pitchFamily="34" charset="0"/>
              </a:rPr>
              <a:t>Breakout Session – Terminology Handout</a:t>
            </a:r>
            <a:endParaRPr lang="en-US" sz="5280" dirty="0">
              <a:ln w="0"/>
              <a:solidFill>
                <a:srgbClr val="005CAB"/>
              </a:solidFill>
              <a:effectLst>
                <a:outerShdw blurRad="38100" dist="19050" dir="2700000" algn="tl" rotWithShape="0">
                  <a:schemeClr val="dk1">
                    <a:alpha val="40000"/>
                  </a:schemeClr>
                </a:outerShdw>
              </a:effectLst>
              <a:latin typeface="Trebuchet MS" panose="020B0603020202020204" pitchFamily="34" charset="0"/>
            </a:endParaRPr>
          </a:p>
        </p:txBody>
      </p:sp>
      <p:sp>
        <p:nvSpPr>
          <p:cNvPr id="3" name="Content Placeholder 2"/>
          <p:cNvSpPr>
            <a:spLocks noGrp="1"/>
          </p:cNvSpPr>
          <p:nvPr>
            <p:ph idx="1"/>
          </p:nvPr>
        </p:nvSpPr>
        <p:spPr>
          <a:xfrm>
            <a:off x="1158241" y="5134420"/>
            <a:ext cx="13472160" cy="2229926"/>
          </a:xfrm>
        </p:spPr>
        <p:txBody>
          <a:bodyPr>
            <a:noAutofit/>
          </a:bodyPr>
          <a:lstStyle/>
          <a:p>
            <a:pPr marL="0" indent="0">
              <a:buNone/>
            </a:pPr>
            <a:r>
              <a:rPr lang="en-US" sz="3400" dirty="0" smtClean="0"/>
              <a:t>- Pick a partner </a:t>
            </a:r>
          </a:p>
          <a:p>
            <a:pPr marL="0" indent="0">
              <a:buNone/>
            </a:pPr>
            <a:r>
              <a:rPr lang="en-US" sz="3400" dirty="0" smtClean="0"/>
              <a:t>- Each pick </a:t>
            </a:r>
            <a:r>
              <a:rPr lang="en-US" sz="3400" dirty="0"/>
              <a:t>a </a:t>
            </a:r>
            <a:r>
              <a:rPr lang="en-US" sz="3400" dirty="0" smtClean="0"/>
              <a:t>term </a:t>
            </a:r>
            <a:r>
              <a:rPr lang="en-US" sz="3400" dirty="0"/>
              <a:t>or two to </a:t>
            </a:r>
            <a:r>
              <a:rPr lang="en-US" sz="3400" dirty="0" smtClean="0"/>
              <a:t>discuss definition and understanding</a:t>
            </a:r>
          </a:p>
          <a:p>
            <a:pPr marL="0" indent="0">
              <a:buNone/>
            </a:pPr>
            <a:r>
              <a:rPr lang="en-US" sz="3400" dirty="0" smtClean="0"/>
              <a:t>- How </a:t>
            </a:r>
            <a:r>
              <a:rPr lang="en-US" sz="3400" dirty="0"/>
              <a:t>do these terms impact the workplace and your everyday </a:t>
            </a:r>
            <a:r>
              <a:rPr lang="en-US" sz="3400" dirty="0" smtClean="0"/>
              <a:t>life-10min.</a:t>
            </a:r>
            <a:endParaRPr lang="en-US" sz="3400" dirty="0"/>
          </a:p>
        </p:txBody>
      </p:sp>
      <p:pic>
        <p:nvPicPr>
          <p:cNvPr id="4" name="Picture 3"/>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33507" y="2453419"/>
            <a:ext cx="3776167" cy="3534441"/>
          </a:xfrm>
          <a:prstGeom prst="rect">
            <a:avLst/>
          </a:prstGeom>
        </p:spPr>
      </p:pic>
    </p:spTree>
    <p:custDataLst>
      <p:tags r:id="rId1"/>
    </p:custDataLst>
    <p:extLst>
      <p:ext uri="{BB962C8B-B14F-4D97-AF65-F5344CB8AC3E}">
        <p14:creationId xmlns:p14="http://schemas.microsoft.com/office/powerpoint/2010/main" val="1824422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4CEC43-7BC2-DA4C-A33A-310BA5A32258}"/>
              </a:ext>
            </a:extLst>
          </p:cNvPr>
          <p:cNvPicPr/>
          <p:nvPr/>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3487903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79BE66-639C-084E-939E-FDB38EB33667}"/>
              </a:ext>
            </a:extLst>
          </p:cNvPr>
          <p:cNvPicPr/>
          <p:nvPr/>
        </p:nvPicPr>
        <p:blipFill>
          <a:blip r:embed="rId3"/>
          <a:stretch>
            <a:fillRect/>
          </a:stretch>
        </p:blipFill>
        <p:spPr>
          <a:xfrm>
            <a:off x="0" y="1"/>
            <a:ext cx="14630400" cy="8229600"/>
          </a:xfrm>
          <a:prstGeom prst="rect">
            <a:avLst/>
          </a:prstGeom>
        </p:spPr>
      </p:pic>
    </p:spTree>
    <p:extLst>
      <p:ext uri="{BB962C8B-B14F-4D97-AF65-F5344CB8AC3E}">
        <p14:creationId xmlns:p14="http://schemas.microsoft.com/office/powerpoint/2010/main" val="465377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1A46853-FE6F-334A-B8AA-09CB927330E1}"/>
              </a:ext>
            </a:extLst>
          </p:cNvPr>
          <p:cNvPicPr/>
          <p:nvPr/>
        </p:nvPicPr>
        <p:blipFill>
          <a:blip r:embed="rId3"/>
          <a:stretch>
            <a:fillRect/>
          </a:stretch>
        </p:blipFill>
        <p:spPr>
          <a:xfrm>
            <a:off x="-108488" y="0"/>
            <a:ext cx="14738888" cy="8229600"/>
          </a:xfrm>
          <a:prstGeom prst="rect">
            <a:avLst/>
          </a:prstGeom>
        </p:spPr>
      </p:pic>
    </p:spTree>
    <p:extLst>
      <p:ext uri="{BB962C8B-B14F-4D97-AF65-F5344CB8AC3E}">
        <p14:creationId xmlns:p14="http://schemas.microsoft.com/office/powerpoint/2010/main" val="382466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 y="1550461"/>
            <a:ext cx="10104120" cy="830997"/>
          </a:xfrm>
          <a:prstGeom prst="rect">
            <a:avLst/>
          </a:prstGeom>
          <a:noFill/>
        </p:spPr>
        <p:txBody>
          <a:bodyPr wrap="square" rtlCol="0">
            <a:spAutoFit/>
          </a:bodyPr>
          <a:lstStyle/>
          <a:p>
            <a:r>
              <a:rPr lang="en-US" sz="4800" dirty="0" smtClean="0"/>
              <a:t>Say something about this…</a:t>
            </a:r>
            <a:endParaRPr lang="en-US" sz="4800" dirty="0"/>
          </a:p>
        </p:txBody>
      </p:sp>
      <p:sp>
        <p:nvSpPr>
          <p:cNvPr id="8" name="TextBox 7"/>
          <p:cNvSpPr txBox="1"/>
          <p:nvPr/>
        </p:nvSpPr>
        <p:spPr>
          <a:xfrm>
            <a:off x="2270760" y="2743200"/>
            <a:ext cx="10393680" cy="4093428"/>
          </a:xfrm>
          <a:prstGeom prst="rect">
            <a:avLst/>
          </a:prstGeom>
          <a:noFill/>
        </p:spPr>
        <p:txBody>
          <a:bodyPr wrap="square" rtlCol="0">
            <a:spAutoFit/>
          </a:bodyPr>
          <a:lstStyle/>
          <a:p>
            <a:r>
              <a:rPr lang="en-US" b="1" i="1" dirty="0"/>
              <a:t>Implicit Bias</a:t>
            </a:r>
            <a:r>
              <a:rPr lang="en-US" dirty="0"/>
              <a:t> – Also known as unconscious or hidden bias. Implicit biases are negative associations that people unknowingly hold. They are expressed automatically, without conscious awareness. </a:t>
            </a:r>
            <a:endParaRPr lang="en-US" dirty="0" smtClean="0"/>
          </a:p>
          <a:p>
            <a:endParaRPr lang="en-US" dirty="0"/>
          </a:p>
          <a:p>
            <a:endParaRPr lang="en-US" dirty="0" smtClean="0"/>
          </a:p>
          <a:p>
            <a:r>
              <a:rPr lang="en-US" b="1" i="1" dirty="0" smtClean="0"/>
              <a:t>Homework:</a:t>
            </a:r>
          </a:p>
          <a:p>
            <a:endParaRPr lang="en-US" b="1" i="1" dirty="0" smtClean="0"/>
          </a:p>
          <a:p>
            <a:r>
              <a:rPr lang="en-US" b="1" i="1" dirty="0" smtClean="0"/>
              <a:t>First Thoughts…. – For one day write down your first thoughts when you encounter, read, or hear about someone who is different than you…</a:t>
            </a:r>
            <a:endParaRPr lang="en-US" b="1" i="1" dirty="0"/>
          </a:p>
          <a:p>
            <a:endParaRPr lang="en-US" dirty="0"/>
          </a:p>
        </p:txBody>
      </p:sp>
    </p:spTree>
    <p:extLst>
      <p:ext uri="{BB962C8B-B14F-4D97-AF65-F5344CB8AC3E}">
        <p14:creationId xmlns:p14="http://schemas.microsoft.com/office/powerpoint/2010/main" val="272053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41173" y="1848196"/>
            <a:ext cx="4630189" cy="2865120"/>
          </a:xfrm>
          <a:solidFill>
            <a:schemeClr val="accent2"/>
          </a:solidFill>
        </p:spPr>
        <p:txBody>
          <a:bodyPr>
            <a:normAutofit/>
          </a:bodyPr>
          <a:lstStyle/>
          <a:p>
            <a:pPr algn="ctr"/>
            <a:r>
              <a:rPr lang="en-US" dirty="0">
                <a:solidFill>
                  <a:schemeClr val="tx1"/>
                </a:solidFill>
              </a:rPr>
              <a:t/>
            </a:r>
            <a:br>
              <a:rPr lang="en-US" dirty="0">
                <a:solidFill>
                  <a:schemeClr val="tx1"/>
                </a:solidFill>
              </a:rPr>
            </a:br>
            <a:r>
              <a:rPr lang="en-US" dirty="0">
                <a:solidFill>
                  <a:schemeClr val="tx1"/>
                </a:solidFill>
              </a:rPr>
              <a:t>My Story</a:t>
            </a:r>
            <a:br>
              <a:rPr lang="en-US" dirty="0">
                <a:solidFill>
                  <a:schemeClr val="tx1"/>
                </a:solidFill>
              </a:rPr>
            </a:br>
            <a:r>
              <a:rPr lang="en-US" sz="2400" dirty="0">
                <a:solidFill>
                  <a:schemeClr val="tx1"/>
                </a:solidFill>
              </a:rPr>
              <a:t>Herminia Esqueda</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1489" y="906350"/>
            <a:ext cx="4688380" cy="62511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Oval 6"/>
          <p:cNvSpPr/>
          <p:nvPr/>
        </p:nvSpPr>
        <p:spPr>
          <a:xfrm>
            <a:off x="11139057" y="1463039"/>
            <a:ext cx="2360812" cy="5503026"/>
          </a:xfrm>
          <a:prstGeom prst="ellipse">
            <a:avLst/>
          </a:prstGeom>
          <a:solidFill>
            <a:schemeClr val="accent1">
              <a:alpha val="0"/>
            </a:schemeClr>
          </a:solidFill>
          <a:ln w="666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Calibri" panose="020F0502020204030204"/>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1373" y="906351"/>
            <a:ext cx="3289674" cy="605971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Oval 8"/>
          <p:cNvSpPr/>
          <p:nvPr/>
        </p:nvSpPr>
        <p:spPr>
          <a:xfrm>
            <a:off x="282632" y="3890357"/>
            <a:ext cx="1512917" cy="18288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Tree>
    <p:extLst>
      <p:ext uri="{BB962C8B-B14F-4D97-AF65-F5344CB8AC3E}">
        <p14:creationId xmlns:p14="http://schemas.microsoft.com/office/powerpoint/2010/main" val="4051024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5906" y="3233648"/>
            <a:ext cx="5985163" cy="4488872"/>
          </a:xfrm>
          <a:prstGeom prst="rect">
            <a:avLst/>
          </a:prstGeom>
          <a:ln w="76200">
            <a:solidFill>
              <a:schemeClr val="accent1">
                <a:lumMod val="75000"/>
              </a:schemeClr>
            </a:solidFill>
          </a:ln>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5718" y="340819"/>
            <a:ext cx="3995650" cy="5137265"/>
          </a:xfrm>
          <a:prstGeom prst="rect">
            <a:avLst/>
          </a:prstGeom>
          <a:ln w="76200">
            <a:solidFill>
              <a:schemeClr val="accent1">
                <a:lumMod val="75000"/>
              </a:schemeClr>
            </a:solidFill>
          </a:ln>
        </p:spPr>
      </p:pic>
    </p:spTree>
    <p:extLst>
      <p:ext uri="{BB962C8B-B14F-4D97-AF65-F5344CB8AC3E}">
        <p14:creationId xmlns:p14="http://schemas.microsoft.com/office/powerpoint/2010/main" val="35367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6949" y="3873843"/>
            <a:ext cx="5357555" cy="4089637"/>
          </a:xfrm>
          <a:prstGeom prst="rect">
            <a:avLst/>
          </a:prstGeom>
          <a:ln w="76200">
            <a:solidFill>
              <a:schemeClr val="bg1"/>
            </a:solidFill>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77994" y="415636"/>
            <a:ext cx="3790604" cy="2975956"/>
          </a:xfrm>
          <a:prstGeom prst="rect">
            <a:avLst/>
          </a:prstGeom>
          <a:ln w="76200">
            <a:solidFill>
              <a:schemeClr val="bg1"/>
            </a:solidFill>
          </a:ln>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91699" y="4272740"/>
            <a:ext cx="4763192" cy="3291840"/>
          </a:xfrm>
          <a:prstGeom prst="rect">
            <a:avLst/>
          </a:prstGeom>
          <a:ln w="76200">
            <a:solidFill>
              <a:schemeClr val="bg1"/>
            </a:solidFill>
          </a:ln>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75757" y="288754"/>
            <a:ext cx="5739938" cy="3229722"/>
          </a:xfrm>
          <a:prstGeom prst="rect">
            <a:avLst/>
          </a:prstGeom>
          <a:ln w="76200">
            <a:solidFill>
              <a:schemeClr val="bg1"/>
            </a:solidFill>
          </a:ln>
        </p:spPr>
      </p:pic>
    </p:spTree>
    <p:extLst>
      <p:ext uri="{BB962C8B-B14F-4D97-AF65-F5344CB8AC3E}">
        <p14:creationId xmlns:p14="http://schemas.microsoft.com/office/powerpoint/2010/main" val="152519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4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email">
            <a:alphaModFix amt="73000"/>
            <a:extLst>
              <a:ext uri="{28A0092B-C50C-407E-A947-70E740481C1C}">
                <a14:useLocalDpi xmlns:a14="http://schemas.microsoft.com/office/drawing/2010/main"/>
              </a:ext>
            </a:extLst>
          </a:blip>
          <a:stretch>
            <a:fillRect/>
          </a:stretch>
        </p:blipFill>
        <p:spPr>
          <a:xfrm>
            <a:off x="1" y="0"/>
            <a:ext cx="13139557" cy="8229600"/>
          </a:xfrm>
          <a:prstGeom prst="rect">
            <a:avLst/>
          </a:prstGeom>
        </p:spPr>
      </p:pic>
      <p:cxnSp>
        <p:nvCxnSpPr>
          <p:cNvPr id="25" name="Straight Arrow Connector 24"/>
          <p:cNvCxnSpPr/>
          <p:nvPr/>
        </p:nvCxnSpPr>
        <p:spPr>
          <a:xfrm>
            <a:off x="897776" y="3940233"/>
            <a:ext cx="5336771" cy="3674226"/>
          </a:xfrm>
          <a:prstGeom prst="straightConnector1">
            <a:avLst/>
          </a:prstGeom>
          <a:ln w="7620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009208" y="2427316"/>
            <a:ext cx="3225338" cy="4987637"/>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9788" y="1365187"/>
            <a:ext cx="2349775" cy="2907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a:off x="6434052" y="4987379"/>
            <a:ext cx="3923606" cy="294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15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2000"/>
                                        <p:tgtEl>
                                          <p:spTgt spid="25"/>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2000"/>
                                        <p:tgtEl>
                                          <p:spTgt spid="28"/>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3149" y="4189616"/>
            <a:ext cx="5112469" cy="3624349"/>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0365" y="978823"/>
            <a:ext cx="4189615" cy="5586154"/>
          </a:xfrm>
          <a:prstGeom prst="rect">
            <a:avLst/>
          </a:prstGeom>
        </p:spPr>
      </p:pic>
      <p:pic>
        <p:nvPicPr>
          <p:cNvPr id="6" name="Picture 5"/>
          <p:cNvPicPr>
            <a:picLocks noChangeAspect="1"/>
          </p:cNvPicPr>
          <p:nvPr/>
        </p:nvPicPr>
        <p:blipFill>
          <a:blip r:embed="rId5"/>
          <a:stretch>
            <a:fillRect/>
          </a:stretch>
        </p:blipFill>
        <p:spPr>
          <a:xfrm>
            <a:off x="1632205" y="369955"/>
            <a:ext cx="5123412" cy="3401946"/>
          </a:xfrm>
          <a:prstGeom prst="rect">
            <a:avLst/>
          </a:prstGeom>
        </p:spPr>
      </p:pic>
    </p:spTree>
    <p:extLst>
      <p:ext uri="{BB962C8B-B14F-4D97-AF65-F5344CB8AC3E}">
        <p14:creationId xmlns:p14="http://schemas.microsoft.com/office/powerpoint/2010/main" val="2535069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rPr>
              <a:t>Introductions</a:t>
            </a:r>
            <a:endParaRPr lang="en-US" sz="4000" dirty="0">
              <a:solidFill>
                <a:schemeClr val="bg1"/>
              </a:solidFill>
            </a:endParaRPr>
          </a:p>
        </p:txBody>
      </p:sp>
      <p:pic>
        <p:nvPicPr>
          <p:cNvPr id="7" name="Picture 2" descr="a63738fb-b348-4e54-8e9a-18a5e49bae7e@w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5129" y="1910397"/>
            <a:ext cx="4960142"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3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525"/>
            <a:ext cx="11222182" cy="7461556"/>
          </a:xfrm>
          <a:prstGeom prst="rect">
            <a:avLst/>
          </a:prstGeom>
        </p:spPr>
      </p:pic>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5" y="768045"/>
            <a:ext cx="11222182" cy="746155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4319" y="36525"/>
            <a:ext cx="12322388" cy="8193076"/>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6335" y="365098"/>
            <a:ext cx="4231178" cy="3173384"/>
          </a:xfrm>
          <a:prstGeom prst="rect">
            <a:avLst/>
          </a:prstGeom>
          <a:ln w="76200">
            <a:solidFill>
              <a:schemeClr val="bg1"/>
            </a:solidFill>
          </a:ln>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77213" y="4670004"/>
            <a:ext cx="4214554" cy="3160915"/>
          </a:xfrm>
          <a:prstGeom prst="rect">
            <a:avLst/>
          </a:prstGeom>
          <a:ln w="76200">
            <a:solidFill>
              <a:schemeClr val="bg1"/>
            </a:solidFill>
          </a:ln>
        </p:spPr>
      </p:pic>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3507" y="4133062"/>
            <a:ext cx="8229600" cy="377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Oval 19"/>
          <p:cNvSpPr/>
          <p:nvPr/>
        </p:nvSpPr>
        <p:spPr>
          <a:xfrm>
            <a:off x="886486" y="4958979"/>
            <a:ext cx="748146" cy="1645921"/>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3" name="Picture 22"/>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488373" y="216129"/>
            <a:ext cx="2292518" cy="302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93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760" y="166254"/>
            <a:ext cx="10447138" cy="2170802"/>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37265" y="339027"/>
            <a:ext cx="1446415" cy="2044931"/>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71951" y="2628002"/>
            <a:ext cx="8229600" cy="5536277"/>
          </a:xfrm>
          <a:prstGeom prst="rect">
            <a:avLst/>
          </a:prstGeom>
          <a:solidFill>
            <a:srgbClr val="FFFFFF">
              <a:shade val="85000"/>
            </a:srgbClr>
          </a:solidFill>
          <a:ln w="190500" cap="rnd">
            <a:solidFill>
              <a:srgbClr val="00206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Subtitle 20"/>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8345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4580" y="3837117"/>
            <a:ext cx="6929802" cy="4392484"/>
          </a:xfrm>
          <a:prstGeom prst="rect">
            <a:avLst/>
          </a:prstGeom>
        </p:spPr>
      </p:pic>
      <p:pic>
        <p:nvPicPr>
          <p:cNvPr id="3" name="Picture 2"/>
          <p:cNvPicPr>
            <a:picLocks noChangeAspect="1"/>
          </p:cNvPicPr>
          <p:nvPr/>
        </p:nvPicPr>
        <p:blipFill>
          <a:blip r:embed="rId4"/>
          <a:stretch>
            <a:fillRect/>
          </a:stretch>
        </p:blipFill>
        <p:spPr>
          <a:xfrm>
            <a:off x="1" y="-1"/>
            <a:ext cx="7614578" cy="5486401"/>
          </a:xfrm>
          <a:prstGeom prst="rect">
            <a:avLst/>
          </a:prstGeom>
        </p:spPr>
      </p:pic>
    </p:spTree>
    <p:extLst>
      <p:ext uri="{BB962C8B-B14F-4D97-AF65-F5344CB8AC3E}">
        <p14:creationId xmlns:p14="http://schemas.microsoft.com/office/powerpoint/2010/main" val="2431373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5249" y="1548882"/>
            <a:ext cx="9722498"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dirty="0" smtClean="0"/>
              <a:t>Personal Vision Statement</a:t>
            </a:r>
          </a:p>
          <a:p>
            <a:endParaRPr lang="en-US" sz="3600" dirty="0" smtClean="0"/>
          </a:p>
          <a:p>
            <a:r>
              <a:rPr lang="en-US" sz="3600" dirty="0" smtClean="0"/>
              <a:t>I do not have a spirit of shame, bitterness, fear, hate or self-pity.</a:t>
            </a:r>
          </a:p>
          <a:p>
            <a:r>
              <a:rPr lang="en-US" sz="3600" dirty="0" smtClean="0"/>
              <a:t>But a spirit of love, power, forgiveness, compassion, and justice,  to live a life of service so that no one is invisible. </a:t>
            </a:r>
          </a:p>
          <a:p>
            <a:endParaRPr lang="en-US" sz="3600" dirty="0"/>
          </a:p>
        </p:txBody>
      </p:sp>
    </p:spTree>
    <p:extLst>
      <p:ext uri="{BB962C8B-B14F-4D97-AF65-F5344CB8AC3E}">
        <p14:creationId xmlns:p14="http://schemas.microsoft.com/office/powerpoint/2010/main" val="1048978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43608" y="1493254"/>
            <a:ext cx="7480352" cy="6614426"/>
          </a:xfrm>
        </p:spPr>
        <p:txBody>
          <a:bodyPr>
            <a:normAutofit fontScale="90000"/>
          </a:bodyPr>
          <a:lstStyle/>
          <a:p>
            <a:pPr algn="l"/>
            <a:r>
              <a:rPr lang="en-US" sz="4900" dirty="0" smtClean="0"/>
              <a:t>Wrap Up:</a:t>
            </a:r>
            <a:r>
              <a:rPr lang="en-US" sz="4900" dirty="0"/>
              <a:t/>
            </a:r>
            <a:br>
              <a:rPr lang="en-US" sz="4900" dirty="0"/>
            </a:br>
            <a:r>
              <a:rPr lang="en-US" sz="4900" dirty="0" smtClean="0"/>
              <a:t/>
            </a:r>
            <a:br>
              <a:rPr lang="en-US" sz="4900" dirty="0" smtClean="0"/>
            </a:br>
            <a:r>
              <a:rPr lang="en-US" sz="4900" dirty="0" smtClean="0"/>
              <a:t>Now that you know a little bit better, how will you do better?</a:t>
            </a:r>
            <a:br>
              <a:rPr lang="en-US" sz="4900" dirty="0" smtClean="0"/>
            </a:br>
            <a:r>
              <a:rPr lang="en-US" sz="4900" dirty="0" smtClean="0"/>
              <a:t/>
            </a:r>
            <a:br>
              <a:rPr lang="en-US" sz="4900" dirty="0" smtClean="0"/>
            </a:br>
            <a:r>
              <a:rPr lang="en-US" sz="4900" dirty="0" smtClean="0"/>
              <a:t>What else can we do to continue to have this conversation?</a:t>
            </a:r>
            <a:r>
              <a:rPr lang="en-US" dirty="0" smtClean="0"/>
              <a:t/>
            </a:r>
            <a:br>
              <a:rPr lang="en-US" dirty="0" smtClean="0"/>
            </a:br>
            <a:endParaRPr lang="en-US" dirty="0"/>
          </a:p>
        </p:txBody>
      </p:sp>
      <p:pic>
        <p:nvPicPr>
          <p:cNvPr id="3"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0667" y="2199995"/>
            <a:ext cx="4544219" cy="4544219"/>
          </a:xfrm>
          <a:prstGeom prst="rect">
            <a:avLst/>
          </a:prstGeom>
        </p:spPr>
      </p:pic>
    </p:spTree>
    <p:custDataLst>
      <p:tags r:id="rId1"/>
    </p:custDataLst>
    <p:extLst>
      <p:ext uri="{BB962C8B-B14F-4D97-AF65-F5344CB8AC3E}">
        <p14:creationId xmlns:p14="http://schemas.microsoft.com/office/powerpoint/2010/main" val="1886661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1905405"/>
            <a:ext cx="9875520" cy="1371600"/>
          </a:xfrm>
        </p:spPr>
        <p:txBody>
          <a:bodyPr>
            <a:normAutofit/>
          </a:bodyPr>
          <a:lstStyle/>
          <a:p>
            <a:pPr algn="l"/>
            <a:r>
              <a:rPr lang="en-US" sz="4800" dirty="0" smtClean="0">
                <a:latin typeface="Arial" panose="020B0604020202020204" pitchFamily="34" charset="0"/>
                <a:cs typeface="Arial" panose="020B0604020202020204" pitchFamily="34" charset="0"/>
              </a:rPr>
              <a:t>Contact Information</a:t>
            </a:r>
            <a:endParaRPr lang="en-US" sz="4800" dirty="0"/>
          </a:p>
        </p:txBody>
      </p:sp>
      <p:sp>
        <p:nvSpPr>
          <p:cNvPr id="9" name="Content Placeholder 8"/>
          <p:cNvSpPr>
            <a:spLocks noGrp="1"/>
          </p:cNvSpPr>
          <p:nvPr>
            <p:ph idx="1"/>
          </p:nvPr>
        </p:nvSpPr>
        <p:spPr>
          <a:xfrm>
            <a:off x="742071" y="3482987"/>
            <a:ext cx="11954022" cy="2636459"/>
          </a:xfrm>
        </p:spPr>
        <p:txBody>
          <a:bodyPr numCol="2">
            <a:normAutofit/>
          </a:bodyPr>
          <a:lstStyle/>
          <a:p>
            <a:pPr marL="0" indent="0">
              <a:buNone/>
            </a:pPr>
            <a:r>
              <a:rPr lang="en-US" sz="2800" dirty="0" smtClean="0">
                <a:latin typeface="Arial" panose="020B0604020202020204" pitchFamily="34" charset="0"/>
                <a:cs typeface="Arial" panose="020B0604020202020204" pitchFamily="34" charset="0"/>
              </a:rPr>
              <a:t>Jessica Gempler</a:t>
            </a:r>
          </a:p>
          <a:p>
            <a:pPr marL="0" indent="0">
              <a:buNone/>
            </a:pPr>
            <a:r>
              <a:rPr lang="en-US" sz="2800" dirty="0" smtClean="0">
                <a:latin typeface="Arial" panose="020B0604020202020204" pitchFamily="34" charset="0"/>
                <a:cs typeface="Arial" panose="020B0604020202020204" pitchFamily="34" charset="0"/>
              </a:rPr>
              <a:t>CSD Instructional Designer</a:t>
            </a:r>
          </a:p>
          <a:p>
            <a:pPr marL="0" indent="0">
              <a:buNone/>
            </a:pPr>
            <a:r>
              <a:rPr lang="en-US" sz="2800" dirty="0" smtClean="0">
                <a:latin typeface="Arial" panose="020B0604020202020204" pitchFamily="34" charset="0"/>
                <a:cs typeface="Arial" panose="020B0604020202020204" pitchFamily="34" charset="0"/>
              </a:rPr>
              <a:t>509-655-0117</a:t>
            </a:r>
          </a:p>
          <a:p>
            <a:pPr marL="0" indent="0">
              <a:buNone/>
            </a:pPr>
            <a:r>
              <a:rPr lang="en-US" sz="2800" dirty="0" smtClean="0">
                <a:latin typeface="Arial" panose="020B0604020202020204" pitchFamily="34" charset="0"/>
                <a:cs typeface="Arial" panose="020B0604020202020204" pitchFamily="34" charset="0"/>
              </a:rPr>
              <a:t>Gempler.Jessica@dshs.wa.gov</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Herminia Esqueda</a:t>
            </a:r>
          </a:p>
          <a:p>
            <a:pPr marL="0" indent="0">
              <a:buNone/>
            </a:pPr>
            <a:r>
              <a:rPr lang="en-US" sz="2800" dirty="0" smtClean="0">
                <a:latin typeface="Arial" panose="020B0604020202020204" pitchFamily="34" charset="0"/>
                <a:cs typeface="Arial" panose="020B0604020202020204" pitchFamily="34" charset="0"/>
              </a:rPr>
              <a:t>CSD IT Team</a:t>
            </a:r>
          </a:p>
          <a:p>
            <a:pPr marL="0" indent="0">
              <a:buNone/>
            </a:pPr>
            <a:r>
              <a:rPr lang="en-US" sz="2800" dirty="0" smtClean="0">
                <a:latin typeface="Arial" panose="020B0604020202020204" pitchFamily="34" charset="0"/>
                <a:cs typeface="Arial" panose="020B0604020202020204" pitchFamily="34" charset="0"/>
              </a:rPr>
              <a:t>509-439-5309</a:t>
            </a:r>
          </a:p>
          <a:p>
            <a:pPr marL="0" indent="0">
              <a:buNone/>
            </a:pPr>
            <a:r>
              <a:rPr lang="en-US" sz="2800" dirty="0" smtClean="0">
                <a:latin typeface="Arial" panose="020B0604020202020204" pitchFamily="34" charset="0"/>
                <a:cs typeface="Arial" panose="020B0604020202020204" pitchFamily="34" charset="0"/>
              </a:rPr>
              <a:t>Esqueda.Herminia@dshs.wa.gov</a:t>
            </a:r>
          </a:p>
          <a:p>
            <a:pPr marL="0" indent="0">
              <a:buNone/>
            </a:pPr>
            <a:endParaRPr lang="en-US"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183989-D380-BB4B-8033-B2C050FE378C}" type="slidenum">
              <a:rPr lang="en-US" smtClean="0"/>
              <a:t>35</a:t>
            </a:fld>
            <a:endParaRPr lang="en-US" dirty="0"/>
          </a:p>
        </p:txBody>
      </p:sp>
    </p:spTree>
    <p:custDataLst>
      <p:tags r:id="rId1"/>
    </p:custDataLst>
    <p:extLst>
      <p:ext uri="{BB962C8B-B14F-4D97-AF65-F5344CB8AC3E}">
        <p14:creationId xmlns:p14="http://schemas.microsoft.com/office/powerpoint/2010/main" val="3297192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99198" y="2696153"/>
            <a:ext cx="10082784" cy="4208500"/>
          </a:xfrm>
        </p:spPr>
        <p:txBody>
          <a:bodyPr>
            <a:noAutofit/>
          </a:bodyPr>
          <a:lstStyle/>
          <a:p>
            <a:pPr marL="0" indent="0">
              <a:buNone/>
            </a:pPr>
            <a:r>
              <a:rPr lang="en-US" sz="4000" dirty="0" smtClean="0">
                <a:solidFill>
                  <a:srgbClr val="002060"/>
                </a:solidFill>
                <a:ea typeface="Calibri" panose="020F0502020204030204" pitchFamily="34" charset="0"/>
              </a:rPr>
              <a:t>Why EDI?</a:t>
            </a:r>
          </a:p>
          <a:p>
            <a:pPr marL="0" indent="0">
              <a:buNone/>
            </a:pPr>
            <a:endParaRPr lang="en-US" sz="4000" dirty="0" smtClean="0">
              <a:solidFill>
                <a:srgbClr val="002060"/>
              </a:solidFill>
              <a:ea typeface="Calibri" panose="020F0502020204030204" pitchFamily="34" charset="0"/>
            </a:endParaRPr>
          </a:p>
          <a:p>
            <a:pPr marL="0" indent="0">
              <a:buNone/>
            </a:pPr>
            <a:r>
              <a:rPr lang="en-US" sz="4000" dirty="0" smtClean="0">
                <a:solidFill>
                  <a:srgbClr val="002060"/>
                </a:solidFill>
                <a:ea typeface="Calibri" panose="020F0502020204030204" pitchFamily="34" charset="0"/>
              </a:rPr>
              <a:t>ESA Strategic Plan: </a:t>
            </a:r>
            <a:endParaRPr lang="en-US" sz="4000" dirty="0">
              <a:solidFill>
                <a:srgbClr val="002060"/>
              </a:solidFill>
              <a:ea typeface="Calibri" panose="020F0502020204030204" pitchFamily="34" charset="0"/>
            </a:endParaRPr>
          </a:p>
          <a:p>
            <a:pPr marL="0" indent="0">
              <a:buNone/>
            </a:pPr>
            <a:r>
              <a:rPr lang="en-US" sz="3200" dirty="0">
                <a:solidFill>
                  <a:srgbClr val="002060"/>
                </a:solidFill>
                <a:ea typeface="Calibri" panose="020F0502020204030204" pitchFamily="34" charset="0"/>
              </a:rPr>
              <a:t> </a:t>
            </a:r>
            <a:r>
              <a:rPr lang="en-US" sz="4800" b="1" dirty="0"/>
              <a:t>Support and promote a diverse and inclusive workforce. </a:t>
            </a:r>
            <a:endParaRPr lang="en-US" sz="4800" b="1" dirty="0" smtClean="0"/>
          </a:p>
        </p:txBody>
      </p:sp>
      <p:pic>
        <p:nvPicPr>
          <p:cNvPr id="3" name="Picture 2"/>
          <p:cNvPicPr>
            <a:picLocks noChangeAspect="1"/>
          </p:cNvPicPr>
          <p:nvPr/>
        </p:nvPicPr>
        <p:blipFill>
          <a:blip r:embed="rId4"/>
          <a:stretch>
            <a:fillRect/>
          </a:stretch>
        </p:blipFill>
        <p:spPr>
          <a:xfrm>
            <a:off x="10546080" y="272417"/>
            <a:ext cx="3566160" cy="3112936"/>
          </a:xfrm>
          <a:prstGeom prst="rect">
            <a:avLst/>
          </a:prstGeom>
        </p:spPr>
      </p:pic>
    </p:spTree>
    <p:custDataLst>
      <p:tags r:id="rId1"/>
    </p:custDataLst>
    <p:extLst>
      <p:ext uri="{BB962C8B-B14F-4D97-AF65-F5344CB8AC3E}">
        <p14:creationId xmlns:p14="http://schemas.microsoft.com/office/powerpoint/2010/main" val="101135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90000"/>
            <a:duotone>
              <a:schemeClr val="bg2">
                <a:shade val="28000"/>
                <a:satMod val="94000"/>
                <a:lumMod val="20000"/>
              </a:schemeClr>
              <a:schemeClr val="bg2">
                <a:tint val="94000"/>
                <a:shade val="84000"/>
                <a:satMod val="148000"/>
                <a:lumMod val="114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3358343" y="2352502"/>
            <a:ext cx="773239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227013"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227013"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48640">
              <a:spcBef>
                <a:spcPct val="0"/>
              </a:spcBef>
              <a:buNone/>
            </a:pPr>
            <a:r>
              <a:rPr lang="en-US" altLang="en-US" sz="5760" b="1" dirty="0">
                <a:solidFill>
                  <a:prstClr val="white"/>
                </a:solidFill>
                <a:latin typeface="Arial" panose="020B0604020202020204" pitchFamily="34" charset="0"/>
              </a:rPr>
              <a:t>Jessica Gempler</a:t>
            </a:r>
          </a:p>
          <a:p>
            <a:pPr algn="ctr" defTabSz="548640">
              <a:spcBef>
                <a:spcPct val="0"/>
              </a:spcBef>
              <a:buNone/>
            </a:pPr>
            <a:endParaRPr lang="en-US" altLang="en-US" sz="3360" b="1" dirty="0">
              <a:solidFill>
                <a:prstClr val="white"/>
              </a:solidFill>
              <a:latin typeface="Arial" panose="020B0604020202020204" pitchFamily="34" charset="0"/>
            </a:endParaRPr>
          </a:p>
          <a:p>
            <a:pPr algn="ctr" defTabSz="548640">
              <a:spcBef>
                <a:spcPct val="0"/>
              </a:spcBef>
              <a:buNone/>
            </a:pPr>
            <a:r>
              <a:rPr lang="en-US" altLang="en-US" sz="3840" b="1" dirty="0">
                <a:solidFill>
                  <a:prstClr val="white"/>
                </a:solidFill>
                <a:latin typeface="Arial" panose="020B0604020202020204" pitchFamily="34" charset="0"/>
              </a:rPr>
              <a:t>Instructional Designer</a:t>
            </a:r>
          </a:p>
          <a:p>
            <a:pPr algn="ctr" defTabSz="548640">
              <a:spcBef>
                <a:spcPct val="0"/>
              </a:spcBef>
              <a:buNone/>
            </a:pPr>
            <a:r>
              <a:rPr lang="en-US" altLang="en-US" sz="3840" b="1" dirty="0">
                <a:solidFill>
                  <a:prstClr val="white"/>
                </a:solidFill>
                <a:latin typeface="Arial" panose="020B0604020202020204" pitchFamily="34" charset="0"/>
              </a:rPr>
              <a:t>Community Services Division</a:t>
            </a:r>
            <a:endParaRPr lang="en-US" altLang="en-US" sz="3360" dirty="0">
              <a:solidFill>
                <a:prstClr val="white"/>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741554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33152" y="563841"/>
            <a:ext cx="4829598" cy="7175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5"/>
          <a:stretch>
            <a:fillRect/>
          </a:stretch>
        </p:blipFill>
        <p:spPr>
          <a:xfrm>
            <a:off x="7727912" y="681159"/>
            <a:ext cx="5106940" cy="68642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150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8181" y="1790979"/>
            <a:ext cx="6560820" cy="44919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8604" y="677246"/>
            <a:ext cx="6719454" cy="6719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05313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3169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2331" y="1882211"/>
            <a:ext cx="6798091" cy="757130"/>
          </a:xfrm>
          <a:prstGeom prst="rect">
            <a:avLst/>
          </a:prstGeom>
          <a:noFill/>
        </p:spPr>
        <p:txBody>
          <a:bodyPr wrap="square" rtlCol="0" anchor="ctr">
            <a:spAutoFit/>
          </a:bodyPr>
          <a:lstStyle/>
          <a:p>
            <a:pPr defTabSz="548640"/>
            <a:r>
              <a:rPr lang="en-US" sz="2160" b="1" dirty="0">
                <a:solidFill>
                  <a:prstClr val="white"/>
                </a:solidFill>
                <a:latin typeface="Century Gothic" panose="020B0502020202020204"/>
              </a:rPr>
              <a:t>A person's enduring physical, romantic, and/or emotional attraction to another person</a:t>
            </a:r>
          </a:p>
        </p:txBody>
      </p:sp>
      <p:sp>
        <p:nvSpPr>
          <p:cNvPr id="4" name="TextBox 3"/>
          <p:cNvSpPr txBox="1"/>
          <p:nvPr/>
        </p:nvSpPr>
        <p:spPr>
          <a:xfrm>
            <a:off x="693683" y="2091196"/>
            <a:ext cx="4338671" cy="535531"/>
          </a:xfrm>
          <a:prstGeom prst="rect">
            <a:avLst/>
          </a:prstGeom>
          <a:noFill/>
        </p:spPr>
        <p:txBody>
          <a:bodyPr wrap="square" rtlCol="0" anchor="ctr" anchorCtr="1">
            <a:spAutoFit/>
          </a:bodyPr>
          <a:lstStyle/>
          <a:p>
            <a:pPr defTabSz="548640"/>
            <a:r>
              <a:rPr lang="en-US" sz="2880" b="1" dirty="0">
                <a:solidFill>
                  <a:prstClr val="white"/>
                </a:solidFill>
                <a:latin typeface="Century Gothic" panose="020B0502020202020204"/>
              </a:rPr>
              <a:t>Sexual Orientation </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3803" y="1292986"/>
            <a:ext cx="5632704" cy="55798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41382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HS 16-9 Temporary.pptx" id="{6D7E98B6-79BA-4940-8C29-B2BBBACEDA9E}" vid="{3C1375A4-22F4-48BF-AE4D-F30977E45A8D}"/>
    </a:ext>
  </a:extLst>
</a:theme>
</file>

<file path=ppt/theme/theme2.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uthor0 xmlns="130586f2-ec3b-49a8-a05c-af5cca09f6fe">
      <UserInfo>
        <DisplayName/>
        <AccountId xsi:nil="true"/>
        <AccountType/>
      </UserInfo>
    </Author0>
    <Data_x0020_Source xmlns="130586f2-ec3b-49a8-a05c-af5cca09f6fe" xsi:nil="true"/>
    <Requestor xmlns="130586f2-ec3b-49a8-a05c-af5cca09f6fe">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23C328FF99143BD2AFEBA5AA1D466" ma:contentTypeVersion="4" ma:contentTypeDescription="Create a new document." ma:contentTypeScope="" ma:versionID="75942b27a00f539b9bfaf424727a11f2">
  <xsd:schema xmlns:xsd="http://www.w3.org/2001/XMLSchema" xmlns:xs="http://www.w3.org/2001/XMLSchema" xmlns:p="http://schemas.microsoft.com/office/2006/metadata/properties" xmlns:ns2="130586f2-ec3b-49a8-a05c-af5cca09f6fe" targetNamespace="http://schemas.microsoft.com/office/2006/metadata/properties" ma:root="true" ma:fieldsID="cdad68c7d52cbd8322d3fb0f493388ba" ns2:_="">
    <xsd:import namespace="130586f2-ec3b-49a8-a05c-af5cca09f6fe"/>
    <xsd:element name="properties">
      <xsd:complexType>
        <xsd:sequence>
          <xsd:element name="documentManagement">
            <xsd:complexType>
              <xsd:all>
                <xsd:element ref="ns2:Author0" minOccurs="0"/>
                <xsd:element ref="ns2:Data_x0020_Source" minOccurs="0"/>
                <xsd:element ref="ns2:Reques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586f2-ec3b-49a8-a05c-af5cca09f6fe" elementFormDefault="qualified">
    <xsd:import namespace="http://schemas.microsoft.com/office/2006/documentManagement/types"/>
    <xsd:import namespace="http://schemas.microsoft.com/office/infopath/2007/PartnerControls"/>
    <xsd:element name="Author0" ma:index="8" nillable="true" ma:displayName="Author" ma:description="Data Author" ma:list="UserInfo" ma:SharePointGroup="0" ma:internalName="Autho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a_x0020_Source" ma:index="9" nillable="true" ma:displayName="Data Source" ma:internalName="Data_x0020_Source">
      <xsd:simpleType>
        <xsd:restriction base="dms:Text">
          <xsd:maxLength value="255"/>
        </xsd:restriction>
      </xsd:simpleType>
    </xsd:element>
    <xsd:element name="Requestor" ma:index="10" nillable="true" ma:displayName="Requestor" ma:list="UserInfo" ma:SharePointGroup="0" ma:internalName="Reques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71F15D-F6AF-4E4E-893B-61C79474E123}">
  <ds:schemaRefs>
    <ds:schemaRef ds:uri="http://www.w3.org/XML/1998/namespace"/>
    <ds:schemaRef ds:uri="http://purl.org/dc/terms/"/>
    <ds:schemaRef ds:uri="http://purl.org/dc/dcmitype/"/>
    <ds:schemaRef ds:uri="http://schemas.openxmlformats.org/package/2006/metadata/core-properties"/>
    <ds:schemaRef ds:uri="http://purl.org/dc/elements/1.1/"/>
    <ds:schemaRef ds:uri="130586f2-ec3b-49a8-a05c-af5cca09f6fe"/>
    <ds:schemaRef ds:uri="http://schemas.microsoft.com/office/2006/metadata/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D0CFFB62-D45F-4482-96BC-FA5316379440}">
  <ds:schemaRefs>
    <ds:schemaRef ds:uri="http://schemas.microsoft.com/sharepoint/v3/contenttype/forms"/>
  </ds:schemaRefs>
</ds:datastoreItem>
</file>

<file path=customXml/itemProps3.xml><?xml version="1.0" encoding="utf-8"?>
<ds:datastoreItem xmlns:ds="http://schemas.openxmlformats.org/officeDocument/2006/customXml" ds:itemID="{8E172FCF-68FE-48E1-BE58-8A4E4207D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0586f2-ec3b-49a8-a05c-af5cca09f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DSHS 16-9 Temporary</Template>
  <TotalTime>3177</TotalTime>
  <Words>4496</Words>
  <Application>Microsoft Office PowerPoint</Application>
  <PresentationFormat>Custom</PresentationFormat>
  <Paragraphs>331</Paragraphs>
  <Slides>35</Slides>
  <Notes>35</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Century Gothic</vt:lpstr>
      <vt:lpstr>Century Schoolbook</vt:lpstr>
      <vt:lpstr>Corbel</vt:lpstr>
      <vt:lpstr>Trebuchet MS</vt:lpstr>
      <vt:lpstr>Office Theme</vt:lpstr>
      <vt:lpstr>Feathered</vt:lpstr>
      <vt:lpstr>Mesh</vt:lpstr>
      <vt:lpstr>Introduction to Equity, Diversity, and Inclusion (EDI)</vt:lpstr>
      <vt:lpstr>Welcome</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vt:lpstr>
      <vt:lpstr>Identity Activity</vt:lpstr>
      <vt:lpstr>inclusion</vt:lpstr>
      <vt:lpstr>Breakout Session – Terminology Handout</vt:lpstr>
      <vt:lpstr>PowerPoint Presentation</vt:lpstr>
      <vt:lpstr>PowerPoint Presentation</vt:lpstr>
      <vt:lpstr>PowerPoint Presentation</vt:lpstr>
      <vt:lpstr>PowerPoint Presentation</vt:lpstr>
      <vt:lpstr> My Story Herminia Esqueda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  Now that you know a little bit better, how will you do better?  What else can we do to continue to have this conversation? </vt:lpstr>
      <vt:lpstr>Contact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Esqueda, Herminia (DSHS)</dc:creator>
  <cp:lastModifiedBy>Rhault, Melissa (DVA)</cp:lastModifiedBy>
  <cp:revision>105</cp:revision>
  <cp:lastPrinted>2019-01-29T15:03:39Z</cp:lastPrinted>
  <dcterms:created xsi:type="dcterms:W3CDTF">2018-09-27T15:57:13Z</dcterms:created>
  <dcterms:modified xsi:type="dcterms:W3CDTF">2019-07-03T17:57:38Z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0x01010087423C328FF99143BD2AFEBA5AA1D466</vt:lpwstr>
  </property>
  <property fmtid="{D5CDD505-2E9C-101B-9397-08002B2CF9AE}" pid="3" name="ArticulateGUID">
    <vt:lpwstr>2D1B4D23-213D-4A42-8252-497284216D91</vt:lpwstr>
  </property>
  <property fmtid="{D5CDD505-2E9C-101B-9397-08002B2CF9AE}" pid="4" name="ArticulatePath">
    <vt:lpwstr>DSHS 16-9 Temporary</vt:lpwstr>
  </property>
</Properties>
</file>