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1" r:id="rId4"/>
    <p:sldId id="263" r:id="rId5"/>
    <p:sldId id="262" r:id="rId6"/>
    <p:sldId id="268" r:id="rId7"/>
    <p:sldId id="269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7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78ABE3C1-DBE1-495D-B57B-2849774B866A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9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84EB90BD-B6CE-46B7-997F-7313B992CCDC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3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CDB9D11F-B188-461D-B23F-39381795C052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bg2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bg2"/>
                </a:solidFill>
                <a:effectLst/>
              </a:rPr>
              <a:t>”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4874825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2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52E6D8D9-55A2-4063-B0F3-121F44549695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1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D4B24536-994D-4021-A283-9F449C0DB509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41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3CBBBB78-C96F-47B7-AB17-D852CA960AC9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8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16814">
              <a:schemeClr val="tx1">
                <a:lumMod val="95000"/>
              </a:schemeClr>
            </a:gs>
            <a:gs pos="100000">
              <a:schemeClr val="tx1">
                <a:lumMod val="74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12DE42F4-6EEF-4EF7-8ED4-2208F0F89A08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7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4E5A6C69-6797-4E8A-BF37-F2C3751466E9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0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753229"/>
            <a:ext cx="9613863" cy="108093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2" y="2336873"/>
            <a:ext cx="4700060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D82014A1-A632-4878-A0D3-F52BA7563730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65330" cy="66141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CE99F462-093F-4566-844B-4C71F2739DA5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3D24A7AC-904D-4781-85BA-7D10C17ED021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E331444B-B92B-4E27-8C94-BB93EAF5CB18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6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363EFA5E-FA76-400D-B3DC-F0BA90E6D107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446C117F-5CCF-4837-BE5F-2B92066CAFAF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7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100000"/>
              </a:schemeClr>
            </a:gs>
            <a:gs pos="100000">
              <a:schemeClr val="tx1">
                <a:lumMod val="75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83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0" r:id="rId3"/>
    <p:sldLayoutId id="2147483681" r:id="rId4"/>
    <p:sldLayoutId id="214748368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188" y="2387649"/>
            <a:ext cx="8144134" cy="2624618"/>
          </a:xfrm>
        </p:spPr>
        <p:txBody>
          <a:bodyPr/>
          <a:lstStyle/>
          <a:p>
            <a:r>
              <a:rPr lang="en-US" b="1" dirty="0" smtClean="0"/>
              <a:t>WorkSource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rgbClr val="00B0F0"/>
                </a:solidFill>
              </a:rPr>
              <a:t>The Key to Landing Your Next Career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2" y="2958464"/>
            <a:ext cx="2552704" cy="9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Veteran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965" y="2420471"/>
            <a:ext cx="9681882" cy="4213411"/>
          </a:xfrm>
        </p:spPr>
        <p:txBody>
          <a:bodyPr>
            <a:normAutofit/>
          </a:bodyPr>
          <a:lstStyle/>
          <a:p>
            <a:pPr marL="468313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3200" dirty="0">
                <a:solidFill>
                  <a:srgbClr val="003366"/>
                </a:solidFill>
              </a:rPr>
              <a:t>Consolidated Veteran Services Representatives</a:t>
            </a:r>
          </a:p>
          <a:p>
            <a:pPr marL="1039727" lvl="1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600" dirty="0">
                <a:solidFill>
                  <a:srgbClr val="003366"/>
                </a:solidFill>
              </a:rPr>
              <a:t>DVOP/LVER Hybrid</a:t>
            </a:r>
          </a:p>
          <a:p>
            <a:pPr marL="1039727" lvl="1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600" dirty="0">
                <a:solidFill>
                  <a:srgbClr val="003366"/>
                </a:solidFill>
              </a:rPr>
              <a:t>6 Locations:  Wenatchee, Colville, Walla Walla, Cowlitz-Wahkiakum, Grays Harbor, and Clallam</a:t>
            </a:r>
          </a:p>
          <a:p>
            <a:pPr marL="468313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endParaRPr lang="en-US" sz="3200" dirty="0">
              <a:solidFill>
                <a:srgbClr val="003366"/>
              </a:solidFill>
            </a:endParaRPr>
          </a:p>
          <a:p>
            <a:pPr marL="468313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3200" dirty="0">
                <a:solidFill>
                  <a:srgbClr val="003366"/>
                </a:solidFill>
              </a:rPr>
              <a:t>Rural Tribal Outreach</a:t>
            </a:r>
          </a:p>
          <a:p>
            <a:pPr marL="1039727" lvl="1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600" dirty="0">
                <a:solidFill>
                  <a:srgbClr val="003366"/>
                </a:solidFill>
              </a:rPr>
              <a:t>Two CVSR positions (one East; one West)</a:t>
            </a:r>
          </a:p>
          <a:p>
            <a:pPr marL="1039727" lvl="1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600" dirty="0">
                <a:solidFill>
                  <a:srgbClr val="003366"/>
                </a:solidFill>
              </a:rPr>
              <a:t>Building structure; involving Tribal veterans</a:t>
            </a:r>
          </a:p>
          <a:p>
            <a:pPr marL="0" indent="0" defTabSz="1306155">
              <a:spcBef>
                <a:spcPts val="600"/>
              </a:spcBef>
              <a:buClr>
                <a:schemeClr val="accent2"/>
              </a:buClr>
              <a:buNone/>
              <a:tabLst>
                <a:tab pos="468313" algn="l"/>
              </a:tabLst>
            </a:pPr>
            <a:endParaRPr lang="en-US" sz="3200" dirty="0">
              <a:solidFill>
                <a:srgbClr val="003366"/>
              </a:solidFill>
            </a:endParaRPr>
          </a:p>
          <a:p>
            <a:pPr marL="468313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endParaRPr lang="en-US" sz="3200" dirty="0">
              <a:solidFill>
                <a:srgbClr val="003366"/>
              </a:solidFill>
            </a:endParaRPr>
          </a:p>
          <a:p>
            <a:pPr marL="468313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endParaRPr lang="en-US" sz="3200" dirty="0">
              <a:solidFill>
                <a:srgbClr val="003366"/>
              </a:solidFill>
            </a:endParaRPr>
          </a:p>
          <a:p>
            <a:pPr marL="1039727" lvl="1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endParaRPr lang="en-US" sz="2600" b="1" u="sng" dirty="0">
              <a:solidFill>
                <a:srgbClr val="FF0000"/>
              </a:solidFill>
            </a:endParaRPr>
          </a:p>
          <a:p>
            <a:pPr marL="1039727" lvl="1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endParaRPr lang="en-US" sz="2600" dirty="0">
              <a:solidFill>
                <a:srgbClr val="003366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5467" r="64786" b="30911"/>
          <a:stretch/>
        </p:blipFill>
        <p:spPr>
          <a:xfrm>
            <a:off x="-50799" y="1943100"/>
            <a:ext cx="2666999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2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or on </a:t>
            </a:r>
            <a:r>
              <a:rPr lang="en-US" dirty="0"/>
              <a:t>the Horizon…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1838" y="2390661"/>
            <a:ext cx="7791887" cy="3599316"/>
          </a:xfrm>
        </p:spPr>
        <p:txBody>
          <a:bodyPr>
            <a:normAutofit/>
          </a:bodyPr>
          <a:lstStyle/>
          <a:p>
            <a:pPr marL="468313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800" dirty="0">
                <a:solidFill>
                  <a:srgbClr val="003366"/>
                </a:solidFill>
              </a:rPr>
              <a:t>Military Spouse Focus</a:t>
            </a:r>
          </a:p>
          <a:p>
            <a:pPr marL="1039727" lvl="1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400" dirty="0" smtClean="0">
                <a:solidFill>
                  <a:srgbClr val="003366"/>
                </a:solidFill>
              </a:rPr>
              <a:t>Included on </a:t>
            </a:r>
            <a:r>
              <a:rPr lang="en-US" sz="2400" dirty="0" err="1" smtClean="0">
                <a:solidFill>
                  <a:srgbClr val="003366"/>
                </a:solidFill>
              </a:rPr>
              <a:t>WorkSourceWA</a:t>
            </a:r>
            <a:r>
              <a:rPr lang="en-US" sz="2400" dirty="0" smtClean="0">
                <a:solidFill>
                  <a:srgbClr val="003366"/>
                </a:solidFill>
              </a:rPr>
              <a:t> </a:t>
            </a:r>
            <a:r>
              <a:rPr lang="en-US" sz="2400" dirty="0">
                <a:solidFill>
                  <a:srgbClr val="003366"/>
                </a:solidFill>
              </a:rPr>
              <a:t>Landing Page</a:t>
            </a:r>
          </a:p>
          <a:p>
            <a:pPr marL="1039727" lvl="1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400" dirty="0">
                <a:solidFill>
                  <a:srgbClr val="003366"/>
                </a:solidFill>
              </a:rPr>
              <a:t>Hilton Honors Military </a:t>
            </a:r>
            <a:r>
              <a:rPr lang="en-US" sz="2400" dirty="0" smtClean="0">
                <a:solidFill>
                  <a:srgbClr val="003366"/>
                </a:solidFill>
              </a:rPr>
              <a:t>Program</a:t>
            </a:r>
          </a:p>
          <a:p>
            <a:pPr marL="1039727" lvl="1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400" dirty="0" smtClean="0">
                <a:solidFill>
                  <a:srgbClr val="003366"/>
                </a:solidFill>
              </a:rPr>
              <a:t>Military OneSource Partnership</a:t>
            </a:r>
            <a:endParaRPr lang="en-US" sz="2800" dirty="0">
              <a:solidFill>
                <a:srgbClr val="003366"/>
              </a:solidFill>
            </a:endParaRPr>
          </a:p>
          <a:p>
            <a:pPr marL="468313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endParaRPr lang="en-US" sz="2800" dirty="0" smtClean="0">
              <a:solidFill>
                <a:srgbClr val="003366"/>
              </a:solidFill>
            </a:endParaRPr>
          </a:p>
          <a:p>
            <a:pPr marL="468313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800" dirty="0" smtClean="0">
                <a:solidFill>
                  <a:srgbClr val="003366"/>
                </a:solidFill>
              </a:rPr>
              <a:t>Dedicated </a:t>
            </a:r>
            <a:r>
              <a:rPr lang="en-US" sz="2800" dirty="0">
                <a:solidFill>
                  <a:srgbClr val="003366"/>
                </a:solidFill>
              </a:rPr>
              <a:t>Support for Justice Involved </a:t>
            </a:r>
            <a:r>
              <a:rPr lang="en-US" sz="2800" dirty="0" smtClean="0">
                <a:solidFill>
                  <a:srgbClr val="003366"/>
                </a:solidFill>
              </a:rPr>
              <a:t>Veterans</a:t>
            </a:r>
          </a:p>
          <a:p>
            <a:pPr marL="468313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endParaRPr lang="en-US" sz="2800" dirty="0" smtClean="0">
              <a:solidFill>
                <a:srgbClr val="003366"/>
              </a:solidFill>
            </a:endParaRPr>
          </a:p>
          <a:p>
            <a:pPr marL="468313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800" dirty="0" smtClean="0">
                <a:solidFill>
                  <a:srgbClr val="003366"/>
                </a:solidFill>
              </a:rPr>
              <a:t>Increased Focus on Military Transition</a:t>
            </a:r>
            <a:endParaRPr lang="en-US" sz="2800" dirty="0">
              <a:solidFill>
                <a:srgbClr val="003366"/>
              </a:solidFill>
            </a:endParaRPr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7" r="33714"/>
          <a:stretch/>
        </p:blipFill>
        <p:spPr>
          <a:xfrm>
            <a:off x="0" y="2006600"/>
            <a:ext cx="2285999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2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900" y="2336873"/>
            <a:ext cx="7922260" cy="3599316"/>
          </a:xfrm>
        </p:spPr>
        <p:txBody>
          <a:bodyPr>
            <a:noAutofit/>
          </a:bodyPr>
          <a:lstStyle/>
          <a:p>
            <a:pPr>
              <a:buClr>
                <a:srgbClr val="CC6600"/>
              </a:buClr>
            </a:pPr>
            <a:r>
              <a:rPr lang="en-US" altLang="en-US" sz="3600" dirty="0">
                <a:solidFill>
                  <a:srgbClr val="003366"/>
                </a:solidFill>
              </a:rPr>
              <a:t>What is WorkSource?</a:t>
            </a:r>
          </a:p>
          <a:p>
            <a:pPr>
              <a:buClr>
                <a:srgbClr val="CC6600"/>
              </a:buClr>
            </a:pPr>
            <a:r>
              <a:rPr lang="en-US" altLang="en-US" sz="3600" dirty="0" smtClean="0">
                <a:solidFill>
                  <a:srgbClr val="003366"/>
                </a:solidFill>
              </a:rPr>
              <a:t>What </a:t>
            </a:r>
            <a:r>
              <a:rPr lang="en-US" altLang="en-US" sz="3600" dirty="0">
                <a:solidFill>
                  <a:srgbClr val="003366"/>
                </a:solidFill>
              </a:rPr>
              <a:t>services are available for veterans and transitioning service members?</a:t>
            </a:r>
          </a:p>
          <a:p>
            <a:pPr>
              <a:buClr>
                <a:srgbClr val="CC6600"/>
              </a:buClr>
            </a:pPr>
            <a:r>
              <a:rPr lang="en-US" altLang="en-US" sz="3600" dirty="0" smtClean="0">
                <a:solidFill>
                  <a:srgbClr val="003366"/>
                </a:solidFill>
              </a:rPr>
              <a:t>What </a:t>
            </a:r>
            <a:r>
              <a:rPr lang="en-US" altLang="en-US" sz="3600" dirty="0">
                <a:solidFill>
                  <a:srgbClr val="003366"/>
                </a:solidFill>
              </a:rPr>
              <a:t>do we do for employers?</a:t>
            </a:r>
          </a:p>
          <a:p>
            <a:pPr>
              <a:buClr>
                <a:srgbClr val="CC6600"/>
              </a:buClr>
            </a:pPr>
            <a:r>
              <a:rPr lang="en-US" altLang="en-US" sz="3600" dirty="0" smtClean="0">
                <a:solidFill>
                  <a:srgbClr val="003366"/>
                </a:solidFill>
              </a:rPr>
              <a:t>How </a:t>
            </a:r>
            <a:r>
              <a:rPr lang="en-US" altLang="en-US" sz="3600" dirty="0">
                <a:solidFill>
                  <a:srgbClr val="003366"/>
                </a:solidFill>
              </a:rPr>
              <a:t>about government employment?</a:t>
            </a:r>
          </a:p>
          <a:p>
            <a:pPr>
              <a:buClr>
                <a:srgbClr val="CC6600"/>
              </a:buClr>
            </a:pPr>
            <a:r>
              <a:rPr lang="en-US" altLang="en-US" sz="3600" dirty="0" smtClean="0">
                <a:solidFill>
                  <a:srgbClr val="003366"/>
                </a:solidFill>
              </a:rPr>
              <a:t>Tips </a:t>
            </a:r>
            <a:r>
              <a:rPr lang="en-US" altLang="en-US" sz="3600" dirty="0">
                <a:solidFill>
                  <a:srgbClr val="003366"/>
                </a:solidFill>
              </a:rPr>
              <a:t>to landing a career</a:t>
            </a:r>
          </a:p>
          <a:p>
            <a:endParaRPr lang="en-US" sz="34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5467" r="64786" b="30911"/>
          <a:stretch/>
        </p:blipFill>
        <p:spPr>
          <a:xfrm>
            <a:off x="-42529" y="1993900"/>
            <a:ext cx="229043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Order </a:t>
            </a:r>
            <a:r>
              <a:rPr lang="en-US" dirty="0" smtClean="0"/>
              <a:t>19-01</a:t>
            </a:r>
            <a:r>
              <a:rPr lang="en-US" dirty="0"/>
              <a:t>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1100" y="2400372"/>
            <a:ext cx="8987865" cy="4251439"/>
          </a:xfrm>
        </p:spPr>
        <p:txBody>
          <a:bodyPr>
            <a:normAutofit fontScale="92500" lnSpcReduction="20000"/>
          </a:bodyPr>
          <a:lstStyle/>
          <a:p>
            <a:pPr marL="468313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3200" dirty="0">
                <a:solidFill>
                  <a:srgbClr val="003366"/>
                </a:solidFill>
              </a:rPr>
              <a:t>Governor Inslee’s First </a:t>
            </a:r>
            <a:r>
              <a:rPr lang="en-US" sz="3200" dirty="0" smtClean="0">
                <a:solidFill>
                  <a:srgbClr val="003366"/>
                </a:solidFill>
              </a:rPr>
              <a:t>EO in 2019</a:t>
            </a:r>
          </a:p>
          <a:p>
            <a:pPr marL="925513" lvl="1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800" dirty="0" smtClean="0">
                <a:solidFill>
                  <a:srgbClr val="003366"/>
                </a:solidFill>
              </a:rPr>
              <a:t>Honors military spouses and extends many benefits afforded veterans:</a:t>
            </a:r>
          </a:p>
          <a:p>
            <a:pPr marL="457200" lvl="1" indent="0" defTabSz="1306155">
              <a:spcBef>
                <a:spcPts val="600"/>
              </a:spcBef>
              <a:buClr>
                <a:schemeClr val="accent2"/>
              </a:buClr>
              <a:buNone/>
              <a:tabLst>
                <a:tab pos="468313" algn="l"/>
              </a:tabLst>
            </a:pPr>
            <a:endParaRPr lang="en-US" sz="2800" dirty="0" smtClean="0">
              <a:solidFill>
                <a:srgbClr val="003366"/>
              </a:solidFill>
            </a:endParaRPr>
          </a:p>
          <a:p>
            <a:pPr lvl="2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600" dirty="0" smtClean="0">
                <a:solidFill>
                  <a:srgbClr val="003366"/>
                </a:solidFill>
              </a:rPr>
              <a:t>Expands and renames WA State Military and Readiness Council</a:t>
            </a:r>
            <a:endParaRPr lang="en-US" sz="2600" dirty="0">
              <a:solidFill>
                <a:srgbClr val="003366"/>
              </a:solidFill>
            </a:endParaRPr>
          </a:p>
          <a:p>
            <a:pPr marL="1371514" lvl="2" indent="-342900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400" dirty="0" smtClean="0">
                <a:solidFill>
                  <a:srgbClr val="003366"/>
                </a:solidFill>
              </a:rPr>
              <a:t>Mandates agency targets for procurement from veteran and military spouse-owned businesses</a:t>
            </a:r>
            <a:endParaRPr lang="en-US" sz="2400" dirty="0">
              <a:solidFill>
                <a:srgbClr val="003366"/>
              </a:solidFill>
            </a:endParaRPr>
          </a:p>
          <a:p>
            <a:pPr marL="1496927" lvl="2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400" dirty="0" smtClean="0">
                <a:solidFill>
                  <a:srgbClr val="003366"/>
                </a:solidFill>
              </a:rPr>
              <a:t>Orders </a:t>
            </a:r>
            <a:r>
              <a:rPr lang="en-US" sz="2400" dirty="0">
                <a:solidFill>
                  <a:srgbClr val="003366"/>
                </a:solidFill>
              </a:rPr>
              <a:t>development of veteran </a:t>
            </a:r>
            <a:r>
              <a:rPr lang="en-US" sz="2400" dirty="0" smtClean="0">
                <a:solidFill>
                  <a:srgbClr val="003366"/>
                </a:solidFill>
              </a:rPr>
              <a:t>and military spouse employment </a:t>
            </a:r>
            <a:r>
              <a:rPr lang="en-US" sz="2400" dirty="0">
                <a:solidFill>
                  <a:srgbClr val="003366"/>
                </a:solidFill>
              </a:rPr>
              <a:t>plans by agencies</a:t>
            </a:r>
          </a:p>
          <a:p>
            <a:pPr marL="1496927" lvl="2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400" dirty="0" smtClean="0">
                <a:solidFill>
                  <a:srgbClr val="003366"/>
                </a:solidFill>
              </a:rPr>
              <a:t>Extends </a:t>
            </a:r>
            <a:r>
              <a:rPr lang="en-US" sz="2400" dirty="0">
                <a:solidFill>
                  <a:srgbClr val="003366"/>
                </a:solidFill>
              </a:rPr>
              <a:t>Veterans Employee Resource Group (VERG</a:t>
            </a:r>
            <a:r>
              <a:rPr lang="en-US" sz="2400" dirty="0" smtClean="0">
                <a:solidFill>
                  <a:srgbClr val="003366"/>
                </a:solidFill>
              </a:rPr>
              <a:t>) to military spouses</a:t>
            </a:r>
            <a:endParaRPr lang="en-US" sz="2400" dirty="0">
              <a:solidFill>
                <a:srgbClr val="003366"/>
              </a:solidFill>
            </a:endParaRPr>
          </a:p>
          <a:p>
            <a:pPr marL="1496927" lvl="2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2400" dirty="0" smtClean="0">
                <a:solidFill>
                  <a:srgbClr val="003366"/>
                </a:solidFill>
              </a:rPr>
              <a:t>Mandates </a:t>
            </a:r>
            <a:r>
              <a:rPr lang="en-US" sz="2400" dirty="0">
                <a:solidFill>
                  <a:srgbClr val="003366"/>
                </a:solidFill>
              </a:rPr>
              <a:t>development of centralized data share and information warehouse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7" r="33714"/>
          <a:stretch/>
        </p:blipFill>
        <p:spPr>
          <a:xfrm>
            <a:off x="0" y="2006600"/>
            <a:ext cx="2285999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4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the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0" y="2336872"/>
            <a:ext cx="9461500" cy="3784527"/>
          </a:xfrm>
        </p:spPr>
        <p:txBody>
          <a:bodyPr>
            <a:normAutofit fontScale="70000" lnSpcReduction="20000"/>
          </a:bodyPr>
          <a:lstStyle/>
          <a:p>
            <a:pPr defTabSz="404813">
              <a:lnSpc>
                <a:spcPct val="120000"/>
              </a:lnSpc>
              <a:buClr>
                <a:schemeClr val="accent2"/>
              </a:buClr>
            </a:pPr>
            <a:r>
              <a:rPr lang="en-US" sz="4000" dirty="0" smtClean="0">
                <a:solidFill>
                  <a:srgbClr val="002060"/>
                </a:solidFill>
              </a:rPr>
              <a:t>Engagement </a:t>
            </a:r>
            <a:r>
              <a:rPr lang="en-US" sz="4000" dirty="0">
                <a:solidFill>
                  <a:srgbClr val="002060"/>
                </a:solidFill>
              </a:rPr>
              <a:t>at TAP and/or CAPSTONE briefings:</a:t>
            </a:r>
          </a:p>
          <a:p>
            <a:pPr lvl="1" defTabSz="404813">
              <a:lnSpc>
                <a:spcPct val="120000"/>
              </a:lnSpc>
              <a:buClr>
                <a:schemeClr val="accent2"/>
              </a:buClr>
            </a:pPr>
            <a:r>
              <a:rPr lang="en-US" sz="2900" dirty="0" smtClean="0">
                <a:solidFill>
                  <a:srgbClr val="002060"/>
                </a:solidFill>
              </a:rPr>
              <a:t>WorkSource </a:t>
            </a:r>
            <a:r>
              <a:rPr lang="en-US" sz="2900" dirty="0">
                <a:solidFill>
                  <a:srgbClr val="002060"/>
                </a:solidFill>
              </a:rPr>
              <a:t>roles</a:t>
            </a:r>
          </a:p>
          <a:p>
            <a:pPr lvl="1" defTabSz="404813">
              <a:lnSpc>
                <a:spcPct val="120000"/>
              </a:lnSpc>
              <a:buClr>
                <a:schemeClr val="accent2"/>
              </a:buClr>
            </a:pPr>
            <a:r>
              <a:rPr lang="en-US" sz="2900" dirty="0" smtClean="0">
                <a:solidFill>
                  <a:srgbClr val="002060"/>
                </a:solidFill>
              </a:rPr>
              <a:t>Registration </a:t>
            </a:r>
            <a:r>
              <a:rPr lang="en-US" sz="2900" dirty="0">
                <a:solidFill>
                  <a:srgbClr val="002060"/>
                </a:solidFill>
              </a:rPr>
              <a:t>in </a:t>
            </a:r>
            <a:r>
              <a:rPr lang="en-US" sz="2900" dirty="0" err="1">
                <a:solidFill>
                  <a:srgbClr val="002060"/>
                </a:solidFill>
              </a:rPr>
              <a:t>WorkSourceWA</a:t>
            </a:r>
            <a:r>
              <a:rPr lang="en-US" sz="2900" dirty="0">
                <a:solidFill>
                  <a:srgbClr val="002060"/>
                </a:solidFill>
              </a:rPr>
              <a:t> (for TSMs remaining in WA)</a:t>
            </a:r>
          </a:p>
          <a:p>
            <a:pPr lvl="1" defTabSz="404813">
              <a:lnSpc>
                <a:spcPct val="120000"/>
              </a:lnSpc>
              <a:buClr>
                <a:schemeClr val="accent2"/>
              </a:buClr>
            </a:pPr>
            <a:r>
              <a:rPr lang="en-US" sz="2900" dirty="0" smtClean="0">
                <a:solidFill>
                  <a:srgbClr val="002060"/>
                </a:solidFill>
              </a:rPr>
              <a:t>Warm </a:t>
            </a:r>
            <a:r>
              <a:rPr lang="en-US" sz="2900" dirty="0">
                <a:solidFill>
                  <a:srgbClr val="002060"/>
                </a:solidFill>
              </a:rPr>
              <a:t>handoff to gaining AJC (in or out of state)</a:t>
            </a:r>
          </a:p>
          <a:p>
            <a:pPr lvl="1" defTabSz="404813">
              <a:lnSpc>
                <a:spcPct val="120000"/>
              </a:lnSpc>
              <a:buClr>
                <a:schemeClr val="accent2"/>
              </a:buClr>
            </a:pPr>
            <a:endParaRPr lang="en-US" sz="2900" dirty="0">
              <a:solidFill>
                <a:srgbClr val="002060"/>
              </a:solidFill>
            </a:endParaRPr>
          </a:p>
          <a:p>
            <a:pPr defTabSz="404813">
              <a:lnSpc>
                <a:spcPct val="120000"/>
              </a:lnSpc>
              <a:buClr>
                <a:schemeClr val="accent2"/>
              </a:buClr>
            </a:pPr>
            <a:r>
              <a:rPr lang="en-US" sz="4000" dirty="0" smtClean="0">
                <a:solidFill>
                  <a:srgbClr val="002060"/>
                </a:solidFill>
              </a:rPr>
              <a:t>DVOPs </a:t>
            </a:r>
            <a:r>
              <a:rPr lang="en-US" sz="4000" dirty="0">
                <a:solidFill>
                  <a:srgbClr val="002060"/>
                </a:solidFill>
              </a:rPr>
              <a:t>or AJC staff reach out to </a:t>
            </a:r>
            <a:r>
              <a:rPr lang="en-US" sz="4000" dirty="0" smtClean="0">
                <a:solidFill>
                  <a:srgbClr val="002060"/>
                </a:solidFill>
              </a:rPr>
              <a:t>TSM/Veteran 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upon </a:t>
            </a:r>
            <a:r>
              <a:rPr lang="en-US" sz="4000" dirty="0">
                <a:solidFill>
                  <a:srgbClr val="002060"/>
                </a:solidFill>
              </a:rPr>
              <a:t>arrival at new home of record</a:t>
            </a:r>
          </a:p>
          <a:p>
            <a:pPr lvl="1" defTabSz="404813">
              <a:lnSpc>
                <a:spcPct val="120000"/>
              </a:lnSpc>
              <a:buClr>
                <a:schemeClr val="accent2"/>
              </a:buClr>
            </a:pPr>
            <a:r>
              <a:rPr lang="en-US" sz="2900" dirty="0">
                <a:solidFill>
                  <a:srgbClr val="002060"/>
                </a:solidFill>
              </a:rPr>
              <a:t>Reengagement at moment of greatest need</a:t>
            </a:r>
          </a:p>
          <a:p>
            <a:pPr lvl="1" defTabSz="404813">
              <a:lnSpc>
                <a:spcPct val="120000"/>
              </a:lnSpc>
              <a:buClr>
                <a:schemeClr val="accent2"/>
              </a:buClr>
            </a:pPr>
            <a:r>
              <a:rPr lang="en-US" sz="2900" dirty="0">
                <a:solidFill>
                  <a:srgbClr val="002060"/>
                </a:solidFill>
              </a:rPr>
              <a:t>Seamless hand-off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3" r="22961"/>
          <a:stretch/>
        </p:blipFill>
        <p:spPr>
          <a:xfrm>
            <a:off x="0" y="2019300"/>
            <a:ext cx="2362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9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Recognition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00" y="2037365"/>
            <a:ext cx="8585200" cy="3872367"/>
          </a:xfrm>
        </p:spPr>
        <p:txBody>
          <a:bodyPr>
            <a:normAutofit/>
          </a:bodyPr>
          <a:lstStyle/>
          <a:p>
            <a:pPr marL="0" indent="0" defTabSz="1306155">
              <a:spcBef>
                <a:spcPts val="600"/>
              </a:spcBef>
              <a:buClr>
                <a:srgbClr val="CC6600"/>
              </a:buClr>
              <a:buNone/>
              <a:tabLst>
                <a:tab pos="468313" algn="l"/>
              </a:tabLst>
            </a:pPr>
            <a:endParaRPr lang="en-US" sz="3200" dirty="0" smtClean="0">
              <a:solidFill>
                <a:srgbClr val="003366"/>
              </a:solidFill>
            </a:endParaRPr>
          </a:p>
          <a:p>
            <a:pPr marL="468313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3200" dirty="0" smtClean="0">
                <a:solidFill>
                  <a:srgbClr val="003366"/>
                </a:solidFill>
              </a:rPr>
              <a:t>YesVets</a:t>
            </a:r>
            <a:endParaRPr lang="en-US" sz="3200" dirty="0">
              <a:solidFill>
                <a:srgbClr val="003366"/>
              </a:solidFill>
            </a:endParaRPr>
          </a:p>
          <a:p>
            <a:pPr marL="468313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3200" dirty="0">
                <a:solidFill>
                  <a:srgbClr val="003366"/>
                </a:solidFill>
              </a:rPr>
              <a:t>Annual Hire-a-Veteran </a:t>
            </a:r>
            <a:r>
              <a:rPr lang="en-US" sz="3200" dirty="0" smtClean="0">
                <a:solidFill>
                  <a:srgbClr val="003366"/>
                </a:solidFill>
              </a:rPr>
              <a:t>Award</a:t>
            </a:r>
            <a:endParaRPr lang="en-US" sz="3200" dirty="0">
              <a:solidFill>
                <a:srgbClr val="003366"/>
              </a:solidFill>
            </a:endParaRPr>
          </a:p>
          <a:p>
            <a:pPr marL="468313" indent="-468313" defTabSz="1306155">
              <a:spcBef>
                <a:spcPts val="600"/>
              </a:spcBef>
              <a:buClr>
                <a:schemeClr val="accent2"/>
              </a:buClr>
              <a:tabLst>
                <a:tab pos="468313" algn="l"/>
              </a:tabLst>
            </a:pPr>
            <a:r>
              <a:rPr lang="en-US" sz="3200" dirty="0">
                <a:solidFill>
                  <a:srgbClr val="003366"/>
                </a:solidFill>
              </a:rPr>
              <a:t>DOL/VETS HIRE Veteran Medallion Award</a:t>
            </a:r>
          </a:p>
          <a:p>
            <a:pPr marL="0" indent="0" defTabSz="1306155">
              <a:spcBef>
                <a:spcPts val="600"/>
              </a:spcBef>
              <a:buClr>
                <a:schemeClr val="accent2"/>
              </a:buClr>
              <a:buNone/>
              <a:tabLst>
                <a:tab pos="468313" algn="l"/>
              </a:tabLst>
            </a:pPr>
            <a:endParaRPr lang="en-US" sz="3200" dirty="0">
              <a:solidFill>
                <a:srgbClr val="003366"/>
              </a:solidFill>
            </a:endParaRPr>
          </a:p>
          <a:p>
            <a:pPr marL="468313" indent="-468313" defTabSz="1306155">
              <a:spcBef>
                <a:spcPts val="600"/>
              </a:spcBef>
              <a:buClr>
                <a:srgbClr val="CC6600"/>
              </a:buClr>
              <a:tabLst>
                <a:tab pos="468313" algn="l"/>
              </a:tabLst>
            </a:pPr>
            <a:endParaRPr lang="en-US" sz="3200" dirty="0">
              <a:solidFill>
                <a:srgbClr val="003366"/>
              </a:solidFill>
            </a:endParaRPr>
          </a:p>
          <a:p>
            <a:pPr marL="468313" indent="-468313" defTabSz="1306155">
              <a:spcBef>
                <a:spcPts val="600"/>
              </a:spcBef>
              <a:buClr>
                <a:srgbClr val="CC6600"/>
              </a:buClr>
              <a:tabLst>
                <a:tab pos="468313" algn="l"/>
              </a:tabLst>
            </a:pPr>
            <a:endParaRPr lang="en-US" sz="3200" dirty="0">
              <a:solidFill>
                <a:srgbClr val="003366"/>
              </a:solidFill>
            </a:endParaRPr>
          </a:p>
          <a:p>
            <a:pPr marL="1039727" lvl="1" indent="-468313" defTabSz="1306155">
              <a:spcBef>
                <a:spcPts val="600"/>
              </a:spcBef>
              <a:buClr>
                <a:srgbClr val="CC6600"/>
              </a:buClr>
              <a:tabLst>
                <a:tab pos="468313" algn="l"/>
              </a:tabLst>
            </a:pPr>
            <a:endParaRPr lang="en-US" sz="2600" b="1" u="sng" dirty="0">
              <a:solidFill>
                <a:srgbClr val="FF0000"/>
              </a:solidFill>
            </a:endParaRPr>
          </a:p>
          <a:p>
            <a:pPr marL="1039727" lvl="1" indent="-468313" defTabSz="1306155">
              <a:spcBef>
                <a:spcPts val="600"/>
              </a:spcBef>
              <a:buClr>
                <a:srgbClr val="CC6600"/>
              </a:buClr>
              <a:tabLst>
                <a:tab pos="468313" algn="l"/>
              </a:tabLst>
            </a:pPr>
            <a:endParaRPr lang="en-US" sz="2600" dirty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5467" r="64786" b="30911"/>
          <a:stretch/>
        </p:blipFill>
        <p:spPr>
          <a:xfrm>
            <a:off x="-50799" y="1943100"/>
            <a:ext cx="2666999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9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YesVets</a:t>
            </a:r>
            <a:r>
              <a:rPr lang="en-US" dirty="0" smtClean="0"/>
              <a:t>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YesVets</a:t>
            </a:r>
            <a:r>
              <a:rPr lang="en-US" dirty="0" smtClean="0"/>
              <a:t> Program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01" y="2193363"/>
            <a:ext cx="2781621" cy="359886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41" y="2398122"/>
            <a:ext cx="4784020" cy="3189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7" t="27087" r="22667"/>
          <a:stretch/>
        </p:blipFill>
        <p:spPr>
          <a:xfrm>
            <a:off x="43948" y="2591607"/>
            <a:ext cx="4205934" cy="2802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307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HIRE Vets Medallion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021" y="2286073"/>
            <a:ext cx="9987679" cy="3594027"/>
          </a:xfrm>
        </p:spPr>
        <p:txBody>
          <a:bodyPr>
            <a:normAutofit fontScale="92500" lnSpcReduction="20000"/>
          </a:bodyPr>
          <a:lstStyle/>
          <a:p>
            <a:pPr marL="165937" indent="0">
              <a:spcBef>
                <a:spcPts val="140"/>
              </a:spcBef>
              <a:buClr>
                <a:srgbClr val="2CA1BE"/>
              </a:buClr>
              <a:buNone/>
              <a:tabLst>
                <a:tab pos="700176" algn="l"/>
              </a:tabLst>
            </a:pPr>
            <a:r>
              <a:rPr lang="en-US" sz="4400" b="1" dirty="0">
                <a:solidFill>
                  <a:srgbClr val="002060"/>
                </a:solidFill>
              </a:rPr>
              <a:t>	</a:t>
            </a:r>
            <a:r>
              <a:rPr lang="en-US" sz="4400" b="1" dirty="0" smtClean="0">
                <a:solidFill>
                  <a:srgbClr val="002060"/>
                </a:solidFill>
              </a:rPr>
              <a:t>Employers</a:t>
            </a:r>
            <a:r>
              <a:rPr lang="en-US" sz="4400" b="1" dirty="0">
                <a:solidFill>
                  <a:srgbClr val="002060"/>
                </a:solidFill>
              </a:rPr>
              <a:t>:</a:t>
            </a:r>
          </a:p>
          <a:p>
            <a:pPr marL="1169229" lvl="1" indent="-457200">
              <a:spcBef>
                <a:spcPts val="220"/>
              </a:spcBef>
              <a:buClr>
                <a:schemeClr val="accent2"/>
              </a:buClr>
              <a:tabLst>
                <a:tab pos="1016821" algn="l"/>
                <a:tab pos="1017668" algn="l"/>
              </a:tabLst>
            </a:pPr>
            <a:r>
              <a:rPr lang="en-US" sz="2800" spc="-7" dirty="0">
                <a:cs typeface="Lucida Sans Unicode"/>
              </a:rPr>
              <a:t>Certificate/Award </a:t>
            </a:r>
            <a:r>
              <a:rPr lang="en-US" sz="2800" dirty="0">
                <a:cs typeface="Lucida Sans Unicode"/>
              </a:rPr>
              <a:t>from </a:t>
            </a:r>
            <a:r>
              <a:rPr lang="en-US" sz="2800" spc="-7" dirty="0">
                <a:cs typeface="Lucida Sans Unicode"/>
              </a:rPr>
              <a:t>the Secretary of</a:t>
            </a:r>
            <a:r>
              <a:rPr lang="en-US" sz="2800" spc="40" dirty="0">
                <a:cs typeface="Lucida Sans Unicode"/>
              </a:rPr>
              <a:t> </a:t>
            </a:r>
            <a:r>
              <a:rPr lang="en-US" sz="2800" spc="-7" dirty="0">
                <a:cs typeface="Lucida Sans Unicode"/>
              </a:rPr>
              <a:t>Labor</a:t>
            </a:r>
            <a:endParaRPr lang="en-US" sz="2800" dirty="0">
              <a:cs typeface="Lucida Sans Unicode"/>
            </a:endParaRPr>
          </a:p>
          <a:p>
            <a:pPr marL="1169229" marR="6773" lvl="1" indent="-457200">
              <a:lnSpc>
                <a:spcPts val="3027"/>
              </a:lnSpc>
              <a:spcBef>
                <a:spcPts val="587"/>
              </a:spcBef>
              <a:buClr>
                <a:schemeClr val="accent2"/>
              </a:buClr>
              <a:tabLst>
                <a:tab pos="1016821" algn="l"/>
                <a:tab pos="1017668" algn="l"/>
              </a:tabLst>
            </a:pPr>
            <a:r>
              <a:rPr lang="en-US" sz="2800" spc="-7" dirty="0">
                <a:cs typeface="Lucida Sans Unicode"/>
              </a:rPr>
              <a:t>Rights to </a:t>
            </a:r>
            <a:r>
              <a:rPr lang="en-US" sz="2800" dirty="0">
                <a:cs typeface="Lucida Sans Unicode"/>
              </a:rPr>
              <a:t>a “digital” </a:t>
            </a:r>
            <a:r>
              <a:rPr lang="en-US" sz="2800" spc="-7" dirty="0">
                <a:cs typeface="Lucida Sans Unicode"/>
              </a:rPr>
              <a:t>Medallion with </a:t>
            </a:r>
            <a:r>
              <a:rPr lang="en-US" sz="2800" spc="-13" dirty="0">
                <a:cs typeface="Lucida Sans Unicode"/>
              </a:rPr>
              <a:t>year </a:t>
            </a:r>
            <a:r>
              <a:rPr lang="en-US" sz="2800" spc="-7" dirty="0">
                <a:cs typeface="Lucida Sans Unicode"/>
              </a:rPr>
              <a:t>of award </a:t>
            </a:r>
            <a:r>
              <a:rPr lang="en-US" sz="2800" spc="-13" dirty="0">
                <a:cs typeface="Lucida Sans Unicode"/>
              </a:rPr>
              <a:t>to  </a:t>
            </a:r>
            <a:r>
              <a:rPr lang="en-US" sz="2800" dirty="0">
                <a:cs typeface="Lucida Sans Unicode"/>
              </a:rPr>
              <a:t>use, </a:t>
            </a:r>
            <a:r>
              <a:rPr lang="en-US" sz="2800" spc="-7" dirty="0">
                <a:cs typeface="Lucida Sans Unicode"/>
              </a:rPr>
              <a:t>including as part of an advertisement, solicitation,  business activity, or</a:t>
            </a:r>
            <a:r>
              <a:rPr lang="en-US" sz="2800" spc="20" dirty="0">
                <a:cs typeface="Lucida Sans Unicode"/>
              </a:rPr>
              <a:t> </a:t>
            </a:r>
            <a:r>
              <a:rPr lang="en-US" sz="2800" spc="-7" dirty="0" smtClean="0">
                <a:cs typeface="Lucida Sans Unicode"/>
              </a:rPr>
              <a:t>product</a:t>
            </a:r>
          </a:p>
          <a:p>
            <a:pPr marL="712029" marR="6773" lvl="1" indent="0">
              <a:lnSpc>
                <a:spcPts val="3027"/>
              </a:lnSpc>
              <a:spcBef>
                <a:spcPts val="587"/>
              </a:spcBef>
              <a:buClr>
                <a:srgbClr val="DA1F28"/>
              </a:buClr>
              <a:buNone/>
              <a:tabLst>
                <a:tab pos="1016821" algn="l"/>
                <a:tab pos="1017668" algn="l"/>
              </a:tabLst>
            </a:pPr>
            <a:r>
              <a:rPr lang="en-US" sz="4400" b="1" dirty="0" smtClean="0">
                <a:solidFill>
                  <a:srgbClr val="002060"/>
                </a:solidFill>
              </a:rPr>
              <a:t>Criteria:</a:t>
            </a:r>
            <a:endParaRPr lang="en-US" sz="4400" b="1" dirty="0">
              <a:solidFill>
                <a:srgbClr val="002060"/>
              </a:solidFill>
            </a:endParaRPr>
          </a:p>
          <a:p>
            <a:pPr marL="1169229" lvl="1" indent="-457200">
              <a:spcBef>
                <a:spcPts val="220"/>
              </a:spcBef>
              <a:buClr>
                <a:schemeClr val="accent2"/>
              </a:buClr>
              <a:tabLst>
                <a:tab pos="1016821" algn="l"/>
                <a:tab pos="1017668" algn="l"/>
              </a:tabLst>
            </a:pPr>
            <a:r>
              <a:rPr lang="en-US" sz="2800" dirty="0">
                <a:cs typeface="Lucida Sans Unicode"/>
              </a:rPr>
              <a:t>3 Categories: Large (500+ employees); Medium (50-500 employees); Small (&lt;50 employees)</a:t>
            </a:r>
          </a:p>
          <a:p>
            <a:pPr marL="1169229" marR="6773" lvl="1" indent="-457200">
              <a:lnSpc>
                <a:spcPts val="3027"/>
              </a:lnSpc>
              <a:spcBef>
                <a:spcPts val="587"/>
              </a:spcBef>
              <a:buClr>
                <a:schemeClr val="accent2"/>
              </a:buClr>
              <a:tabLst>
                <a:tab pos="1016821" algn="l"/>
                <a:tab pos="1017668" algn="l"/>
              </a:tabLst>
            </a:pPr>
            <a:r>
              <a:rPr lang="en-US" sz="2800" spc="-7" dirty="0">
                <a:cs typeface="Lucida Sans Unicode"/>
              </a:rPr>
              <a:t>2 Award Tiers:  Platinum and </a:t>
            </a:r>
            <a:r>
              <a:rPr lang="en-US" sz="2800" spc="-7" dirty="0" smtClean="0">
                <a:cs typeface="Lucida Sans Unicode"/>
              </a:rPr>
              <a:t>Gold</a:t>
            </a:r>
            <a:endParaRPr lang="en-US" sz="2800" spc="-7" dirty="0">
              <a:cs typeface="Lucida Sans Unico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7" r="33714"/>
          <a:stretch/>
        </p:blipFill>
        <p:spPr>
          <a:xfrm>
            <a:off x="0" y="2006600"/>
            <a:ext cx="2285999" cy="4851400"/>
          </a:xfrm>
          <a:prstGeom prst="rect">
            <a:avLst/>
          </a:prstGeom>
        </p:spPr>
      </p:pic>
      <p:sp>
        <p:nvSpPr>
          <p:cNvPr id="9" name="object 10"/>
          <p:cNvSpPr/>
          <p:nvPr/>
        </p:nvSpPr>
        <p:spPr>
          <a:xfrm>
            <a:off x="9770247" y="5271247"/>
            <a:ext cx="2053453" cy="1586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467" dirty="0"/>
          </a:p>
        </p:txBody>
      </p:sp>
    </p:spTree>
    <p:extLst>
      <p:ext uri="{BB962C8B-B14F-4D97-AF65-F5344CB8AC3E}">
        <p14:creationId xmlns:p14="http://schemas.microsoft.com/office/powerpoint/2010/main" val="232361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HIRE Vets Medallion Program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2089774"/>
            <a:ext cx="9461500" cy="596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4537" marR="0" lvl="0" indent="0" defTabSz="1306155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CA1BE"/>
              </a:buClr>
              <a:buSzTx/>
              <a:buFontTx/>
              <a:buNone/>
              <a:tabLst>
                <a:tab pos="700176" algn="l"/>
              </a:tabLst>
              <a:defRPr/>
            </a:pP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Measured Areas:</a:t>
            </a:r>
          </a:p>
          <a:p>
            <a:pPr marL="851737" marR="0" lvl="0" indent="-457200" defTabSz="1306155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>
                <a:tab pos="700176" algn="l"/>
              </a:tabLs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Percentage of new hires who are veterans</a:t>
            </a:r>
          </a:p>
          <a:p>
            <a:pPr marL="851737" marR="0" lvl="0" indent="-457200" defTabSz="1306155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>
                <a:tab pos="700176" algn="l"/>
              </a:tabLs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Percentage of veterans who were retained</a:t>
            </a:r>
          </a:p>
          <a:p>
            <a:pPr marL="851737" marR="0" lvl="0" indent="-457200" defTabSz="1306155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>
                <a:tab pos="700176" algn="l"/>
              </a:tabLs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Veteran integration assistance programs</a:t>
            </a:r>
          </a:p>
          <a:p>
            <a:pPr marL="1504814" marR="0" lvl="1" indent="-457200" defTabSz="1306155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>
                <a:tab pos="700176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Affinity Group</a:t>
            </a:r>
          </a:p>
          <a:p>
            <a:pPr marL="1504814" marR="0" lvl="1" indent="-457200" defTabSz="1306155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>
                <a:tab pos="700176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Leadership Program</a:t>
            </a:r>
          </a:p>
          <a:p>
            <a:pPr marL="1504814" marR="0" lvl="1" indent="-457200" defTabSz="1306155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>
                <a:tab pos="700176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HR Initiative</a:t>
            </a:r>
          </a:p>
          <a:p>
            <a:pPr marL="1504814" marR="0" lvl="1" indent="-457200" defTabSz="1306155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>
                <a:tab pos="700176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Pay Differential Program</a:t>
            </a:r>
          </a:p>
          <a:p>
            <a:pPr marL="1504814" marR="0" lvl="1" indent="-457200" defTabSz="1306155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>
                <a:tab pos="700176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Tuition Assistance Program		       										</a:t>
            </a:r>
          </a:p>
          <a:p>
            <a:pPr marL="1504814" marR="0" lvl="1" indent="-457200" defTabSz="1306155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CA1BE"/>
              </a:buClr>
              <a:buSzTx/>
              <a:buFont typeface="Arial" panose="020B0604020202020204" pitchFamily="34" charset="0"/>
              <a:buChar char="•"/>
              <a:tabLst>
                <a:tab pos="700176" algn="l"/>
              </a:tabLst>
              <a:defRPr/>
            </a:pPr>
            <a:endParaRPr lang="en-US" sz="2400" kern="0" dirty="0">
              <a:solidFill>
                <a:srgbClr val="002060"/>
              </a:solidFill>
            </a:endParaRPr>
          </a:p>
          <a:p>
            <a:pPr algn="r"/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					</a:t>
            </a:r>
            <a:endParaRPr kumimoji="0" lang="en-US" sz="3467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712029" marR="6773" lvl="1" indent="0" defTabSz="1306155" eaLnBrk="1" fontAlgn="auto" latinLnBrk="0" hangingPunct="1">
              <a:lnSpc>
                <a:spcPts val="3027"/>
              </a:lnSpc>
              <a:spcBef>
                <a:spcPts val="587"/>
              </a:spcBef>
              <a:spcAft>
                <a:spcPts val="0"/>
              </a:spcAft>
              <a:buClr>
                <a:srgbClr val="DA1F28"/>
              </a:buClr>
              <a:buSzTx/>
              <a:buFontTx/>
              <a:buNone/>
              <a:tabLst>
                <a:tab pos="1016821" algn="l"/>
                <a:tab pos="1017668" algn="l"/>
              </a:tabLst>
              <a:defRPr/>
            </a:pPr>
            <a:endParaRPr kumimoji="0" lang="en-US" sz="36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5" name="object 10"/>
          <p:cNvSpPr/>
          <p:nvPr/>
        </p:nvSpPr>
        <p:spPr>
          <a:xfrm>
            <a:off x="9770247" y="5271247"/>
            <a:ext cx="2053453" cy="1586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467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3" r="22961"/>
          <a:stretch/>
        </p:blipFill>
        <p:spPr>
          <a:xfrm>
            <a:off x="0" y="2019300"/>
            <a:ext cx="2362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095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SDnew">
  <a:themeElements>
    <a:clrScheme name="ESD New colors">
      <a:dk1>
        <a:srgbClr val="333333"/>
      </a:dk1>
      <a:lt1>
        <a:srgbClr val="FFFFFF"/>
      </a:lt1>
      <a:dk2>
        <a:srgbClr val="666666"/>
      </a:dk2>
      <a:lt2>
        <a:srgbClr val="CCCCCC"/>
      </a:lt2>
      <a:accent1>
        <a:srgbClr val="34A2D2"/>
      </a:accent1>
      <a:accent2>
        <a:srgbClr val="0D3455"/>
      </a:accent2>
      <a:accent3>
        <a:srgbClr val="A24600"/>
      </a:accent3>
      <a:accent4>
        <a:srgbClr val="086470"/>
      </a:accent4>
      <a:accent5>
        <a:srgbClr val="669933"/>
      </a:accent5>
      <a:accent6>
        <a:srgbClr val="C9E7B1"/>
      </a:accent6>
      <a:hlink>
        <a:srgbClr val="32A3D3"/>
      </a:hlink>
      <a:folHlink>
        <a:srgbClr val="363064"/>
      </a:folHlink>
    </a:clrScheme>
    <a:fontScheme name="ESD NEW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ESDnew" id="{E28D2FAD-31A1-449D-98C4-B3916E6A18CF}" vid="{F3993A36-1CDE-4C1E-8A3E-05AB6F7BB3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Theme_ESDnew</Template>
  <TotalTime>120</TotalTime>
  <Words>280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Lucida Sans Unicode</vt:lpstr>
      <vt:lpstr>Times New Roman</vt:lpstr>
      <vt:lpstr>Wingdings</vt:lpstr>
      <vt:lpstr>Theme_ESDnew</vt:lpstr>
      <vt:lpstr>WorkSource The Key to Landing Your Next Career </vt:lpstr>
      <vt:lpstr>Overview</vt:lpstr>
      <vt:lpstr>Executive Order 19-01*</vt:lpstr>
      <vt:lpstr>Supporting the bases</vt:lpstr>
      <vt:lpstr>Employer Recognition Programs</vt:lpstr>
      <vt:lpstr>YesVets Program</vt:lpstr>
      <vt:lpstr>YesVets Program</vt:lpstr>
      <vt:lpstr>HIRE Vets Medallion Program</vt:lpstr>
      <vt:lpstr>HIRE Vets Medallion Program </vt:lpstr>
      <vt:lpstr>Rural Veteran Support</vt:lpstr>
      <vt:lpstr>New or on the Horizon…</vt:lpstr>
    </vt:vector>
  </TitlesOfParts>
  <Company>ESD - State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 PRESENTATION TITLE</dc:title>
  <dc:creator>Young, Kira (ESD)</dc:creator>
  <cp:lastModifiedBy>Rhault, Melissa (DVA)</cp:lastModifiedBy>
  <cp:revision>20</cp:revision>
  <dcterms:created xsi:type="dcterms:W3CDTF">2018-04-10T23:36:17Z</dcterms:created>
  <dcterms:modified xsi:type="dcterms:W3CDTF">2019-07-03T18:44:16Z</dcterms:modified>
</cp:coreProperties>
</file>