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58" r:id="rId7"/>
    <p:sldId id="266" r:id="rId8"/>
    <p:sldId id="265" r:id="rId9"/>
    <p:sldId id="271" r:id="rId10"/>
    <p:sldId id="267" r:id="rId11"/>
    <p:sldId id="268" r:id="rId12"/>
    <p:sldId id="274" r:id="rId13"/>
    <p:sldId id="269" r:id="rId14"/>
    <p:sldId id="270" r:id="rId15"/>
    <p:sldId id="272" r:id="rId16"/>
    <p:sldId id="259" r:id="rId17"/>
    <p:sldId id="264"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3" d="100"/>
          <a:sy n="113" d="100"/>
        </p:scale>
        <p:origin x="3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4EF461-4923-41D6-A536-3EC45981F901}" type="datetimeFigureOut">
              <a:rPr lang="en-US" smtClean="0"/>
              <a:t>7/15/2019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5A293F7-3B0E-4AAD-BD2C-29D6185749C3}" type="slidenum">
              <a:rPr lang="en-US" smtClean="0"/>
              <a:t>‹#›</a:t>
            </a:fld>
            <a:endParaRPr lang="en-US"/>
          </a:p>
        </p:txBody>
      </p:sp>
    </p:spTree>
    <p:extLst>
      <p:ext uri="{BB962C8B-B14F-4D97-AF65-F5344CB8AC3E}">
        <p14:creationId xmlns:p14="http://schemas.microsoft.com/office/powerpoint/2010/main" val="132886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EF461-4923-41D6-A536-3EC45981F901}" type="datetimeFigureOut">
              <a:rPr lang="en-US" smtClean="0"/>
              <a:t>7/15/2019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5A293F7-3B0E-4AAD-BD2C-29D6185749C3}" type="slidenum">
              <a:rPr lang="en-US" smtClean="0"/>
              <a:t>‹#›</a:t>
            </a:fld>
            <a:endParaRPr lang="en-US"/>
          </a:p>
        </p:txBody>
      </p:sp>
    </p:spTree>
    <p:extLst>
      <p:ext uri="{BB962C8B-B14F-4D97-AF65-F5344CB8AC3E}">
        <p14:creationId xmlns:p14="http://schemas.microsoft.com/office/powerpoint/2010/main" val="156908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EF461-4923-41D6-A536-3EC45981F901}" type="datetimeFigureOut">
              <a:rPr lang="en-US" smtClean="0"/>
              <a:t>7/15/2019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5A293F7-3B0E-4AAD-BD2C-29D6185749C3}" type="slidenum">
              <a:rPr lang="en-US" smtClean="0"/>
              <a:t>‹#›</a:t>
            </a:fld>
            <a:endParaRPr lang="en-US"/>
          </a:p>
        </p:txBody>
      </p:sp>
    </p:spTree>
    <p:extLst>
      <p:ext uri="{BB962C8B-B14F-4D97-AF65-F5344CB8AC3E}">
        <p14:creationId xmlns:p14="http://schemas.microsoft.com/office/powerpoint/2010/main" val="18950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EF461-4923-41D6-A536-3EC45981F901}" type="datetimeFigureOut">
              <a:rPr lang="en-US" smtClean="0"/>
              <a:t>7/15/2019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5A293F7-3B0E-4AAD-BD2C-29D6185749C3}" type="slidenum">
              <a:rPr lang="en-US" smtClean="0"/>
              <a:t>‹#›</a:t>
            </a:fld>
            <a:endParaRPr lang="en-US"/>
          </a:p>
        </p:txBody>
      </p:sp>
    </p:spTree>
    <p:extLst>
      <p:ext uri="{BB962C8B-B14F-4D97-AF65-F5344CB8AC3E}">
        <p14:creationId xmlns:p14="http://schemas.microsoft.com/office/powerpoint/2010/main" val="402147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4EF461-4923-41D6-A536-3EC45981F901}" type="datetimeFigureOut">
              <a:rPr lang="en-US" smtClean="0"/>
              <a:t>7/15/2019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5A293F7-3B0E-4AAD-BD2C-29D6185749C3}" type="slidenum">
              <a:rPr lang="en-US" smtClean="0"/>
              <a:t>‹#›</a:t>
            </a:fld>
            <a:endParaRPr lang="en-US"/>
          </a:p>
        </p:txBody>
      </p:sp>
    </p:spTree>
    <p:extLst>
      <p:ext uri="{BB962C8B-B14F-4D97-AF65-F5344CB8AC3E}">
        <p14:creationId xmlns:p14="http://schemas.microsoft.com/office/powerpoint/2010/main" val="1786604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4EF461-4923-41D6-A536-3EC45981F901}" type="datetimeFigureOut">
              <a:rPr lang="en-US" smtClean="0"/>
              <a:t>7/15/2019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5A293F7-3B0E-4AAD-BD2C-29D6185749C3}" type="slidenum">
              <a:rPr lang="en-US" smtClean="0"/>
              <a:t>‹#›</a:t>
            </a:fld>
            <a:endParaRPr lang="en-US"/>
          </a:p>
        </p:txBody>
      </p:sp>
    </p:spTree>
    <p:extLst>
      <p:ext uri="{BB962C8B-B14F-4D97-AF65-F5344CB8AC3E}">
        <p14:creationId xmlns:p14="http://schemas.microsoft.com/office/powerpoint/2010/main" val="160516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4EF461-4923-41D6-A536-3EC45981F901}" type="datetimeFigureOut">
              <a:rPr lang="en-US" smtClean="0"/>
              <a:t>7/15/2019</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5A293F7-3B0E-4AAD-BD2C-29D6185749C3}" type="slidenum">
              <a:rPr lang="en-US" smtClean="0"/>
              <a:t>‹#›</a:t>
            </a:fld>
            <a:endParaRPr lang="en-US"/>
          </a:p>
        </p:txBody>
      </p:sp>
    </p:spTree>
    <p:extLst>
      <p:ext uri="{BB962C8B-B14F-4D97-AF65-F5344CB8AC3E}">
        <p14:creationId xmlns:p14="http://schemas.microsoft.com/office/powerpoint/2010/main" val="247600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4EF461-4923-41D6-A536-3EC45981F901}" type="datetimeFigureOut">
              <a:rPr lang="en-US" smtClean="0"/>
              <a:t>7/15/2019</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5A293F7-3B0E-4AAD-BD2C-29D6185749C3}" type="slidenum">
              <a:rPr lang="en-US" smtClean="0"/>
              <a:t>‹#›</a:t>
            </a:fld>
            <a:endParaRPr lang="en-US"/>
          </a:p>
        </p:txBody>
      </p:sp>
    </p:spTree>
    <p:extLst>
      <p:ext uri="{BB962C8B-B14F-4D97-AF65-F5344CB8AC3E}">
        <p14:creationId xmlns:p14="http://schemas.microsoft.com/office/powerpoint/2010/main" val="219646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EF461-4923-41D6-A536-3EC45981F901}" type="datetimeFigureOut">
              <a:rPr lang="en-US" smtClean="0"/>
              <a:t>7/15/2019</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5A293F7-3B0E-4AAD-BD2C-29D6185749C3}" type="slidenum">
              <a:rPr lang="en-US" smtClean="0"/>
              <a:t>‹#›</a:t>
            </a:fld>
            <a:endParaRPr lang="en-US"/>
          </a:p>
        </p:txBody>
      </p:sp>
    </p:spTree>
    <p:extLst>
      <p:ext uri="{BB962C8B-B14F-4D97-AF65-F5344CB8AC3E}">
        <p14:creationId xmlns:p14="http://schemas.microsoft.com/office/powerpoint/2010/main" val="2498622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4EF461-4923-41D6-A536-3EC45981F901}" type="datetimeFigureOut">
              <a:rPr lang="en-US" smtClean="0"/>
              <a:t>7/15/2019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5A293F7-3B0E-4AAD-BD2C-29D6185749C3}" type="slidenum">
              <a:rPr lang="en-US" smtClean="0"/>
              <a:t>‹#›</a:t>
            </a:fld>
            <a:endParaRPr lang="en-US"/>
          </a:p>
        </p:txBody>
      </p:sp>
    </p:spTree>
    <p:extLst>
      <p:ext uri="{BB962C8B-B14F-4D97-AF65-F5344CB8AC3E}">
        <p14:creationId xmlns:p14="http://schemas.microsoft.com/office/powerpoint/2010/main" val="352269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4EF461-4923-41D6-A536-3EC45981F901}" type="datetimeFigureOut">
              <a:rPr lang="en-US" smtClean="0"/>
              <a:t>7/15/2019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5A293F7-3B0E-4AAD-BD2C-29D6185749C3}" type="slidenum">
              <a:rPr lang="en-US" smtClean="0"/>
              <a:t>‹#›</a:t>
            </a:fld>
            <a:endParaRPr lang="en-US"/>
          </a:p>
        </p:txBody>
      </p:sp>
    </p:spTree>
    <p:extLst>
      <p:ext uri="{BB962C8B-B14F-4D97-AF65-F5344CB8AC3E}">
        <p14:creationId xmlns:p14="http://schemas.microsoft.com/office/powerpoint/2010/main" val="1263933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96044" y="327300"/>
            <a:ext cx="9152312" cy="620351"/>
          </a:xfrm>
          <a:prstGeom prst="rect">
            <a:avLst/>
          </a:prstGeom>
        </p:spPr>
        <p:txBody>
          <a:bodyPr vert="horz" lIns="91440" tIns="45720" rIns="91440" bIns="45720" rtlCol="0" anchor="ctr">
            <a:normAutofit/>
          </a:bodyPr>
          <a:lstStyle/>
          <a:p>
            <a:r>
              <a:rPr lang="en-US" dirty="0" smtClean="0"/>
              <a:t>Supporting Military Families</a:t>
            </a:r>
            <a:endParaRPr lang="en-US" dirty="0"/>
          </a:p>
        </p:txBody>
      </p:sp>
      <p:sp>
        <p:nvSpPr>
          <p:cNvPr id="3" name="Text Placeholder 2"/>
          <p:cNvSpPr>
            <a:spLocks noGrp="1"/>
          </p:cNvSpPr>
          <p:nvPr>
            <p:ph type="body" idx="1"/>
          </p:nvPr>
        </p:nvSpPr>
        <p:spPr>
          <a:xfrm>
            <a:off x="423949" y="1360112"/>
            <a:ext cx="11438313" cy="49962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9184178" y="641967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EF461-4923-41D6-A536-3EC45981F901}" type="datetimeFigureOut">
              <a:rPr lang="en-US" smtClean="0"/>
              <a:t>7/15/2019</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838958" y="190614"/>
            <a:ext cx="1170165" cy="1106172"/>
          </a:xfrm>
          <a:prstGeom prst="rect">
            <a:avLst/>
          </a:prstGeom>
        </p:spPr>
      </p:pic>
      <p:pic>
        <p:nvPicPr>
          <p:cNvPr id="8" name="Picture 7"/>
          <p:cNvPicPr>
            <a:picLocks noChangeAspect="1" noChangeArrowheads="1"/>
          </p:cNvPicPr>
          <p:nvPr userDrawn="1"/>
        </p:nvPicPr>
        <p:blipFill>
          <a:blip r:embed="rId14" cstate="print"/>
          <a:srcRect/>
          <a:stretch>
            <a:fillRect/>
          </a:stretch>
        </p:blipFill>
        <p:spPr bwMode="auto">
          <a:xfrm>
            <a:off x="139492" y="167150"/>
            <a:ext cx="1346158" cy="1004945"/>
          </a:xfrm>
          <a:prstGeom prst="rect">
            <a:avLst/>
          </a:prstGeom>
          <a:noFill/>
          <a:ln w="9525">
            <a:noFill/>
            <a:miter lim="800000"/>
            <a:headEnd/>
            <a:tailEnd/>
          </a:ln>
          <a:effectLst/>
        </p:spPr>
      </p:pic>
    </p:spTree>
    <p:extLst>
      <p:ext uri="{BB962C8B-B14F-4D97-AF65-F5344CB8AC3E}">
        <p14:creationId xmlns:p14="http://schemas.microsoft.com/office/powerpoint/2010/main" val="3705444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ivmf.syracuse.edu/onward-to-opportunity/"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Kimberly.d.fallen.civ@mail.mil" TargetMode="External"/><Relationship Id="rId2" Type="http://schemas.openxmlformats.org/officeDocument/2006/relationships/hyperlink" Target="mailto:carl.n.steele.civ@mail.mi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ideo" Target="https://www.youtube.com/embed/zQeBr3QphI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whitehouse.gov/wp-content/uploads/2018/05/Military-Spouses-in-the-Labor-Market.pdf" TargetMode="External"/><Relationship Id="rId2" Type="http://schemas.openxmlformats.org/officeDocument/2006/relationships/hyperlink" Target="http://download.militaryonesource.mil/12038/MOS/Reports/2017-demographics-report.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6650" y="302150"/>
            <a:ext cx="9287124" cy="707886"/>
          </a:xfrm>
          <a:prstGeom prst="rect">
            <a:avLst/>
          </a:prstGeom>
          <a:noFill/>
        </p:spPr>
        <p:txBody>
          <a:bodyPr wrap="square" rtlCol="0">
            <a:spAutoFit/>
          </a:bodyPr>
          <a:lstStyle/>
          <a:p>
            <a:pPr algn="ctr"/>
            <a:r>
              <a:rPr lang="en-US" sz="4000" b="1" dirty="0" smtClean="0"/>
              <a:t>Supporting Military Families </a:t>
            </a:r>
            <a:endParaRPr lang="en-US" sz="4000" b="1" dirty="0"/>
          </a:p>
        </p:txBody>
      </p:sp>
      <p:sp>
        <p:nvSpPr>
          <p:cNvPr id="5" name="TextBox 4"/>
          <p:cNvSpPr txBox="1"/>
          <p:nvPr/>
        </p:nvSpPr>
        <p:spPr>
          <a:xfrm>
            <a:off x="0" y="1183797"/>
            <a:ext cx="12192000" cy="3908762"/>
          </a:xfrm>
          <a:prstGeom prst="rect">
            <a:avLst/>
          </a:prstGeom>
          <a:noFill/>
        </p:spPr>
        <p:txBody>
          <a:bodyPr wrap="square" rtlCol="0">
            <a:spAutoFit/>
          </a:bodyPr>
          <a:lstStyle/>
          <a:p>
            <a:r>
              <a:rPr lang="en-US" sz="2400" dirty="0" smtClean="0"/>
              <a:t>		Reserve: 409,346 (All Branches)</a:t>
            </a:r>
          </a:p>
          <a:p>
            <a:r>
              <a:rPr lang="en-US" sz="2400" dirty="0" smtClean="0"/>
              <a:t>		National Guard: 443,000 members (Army and Air)</a:t>
            </a:r>
          </a:p>
          <a:p>
            <a:r>
              <a:rPr lang="en-US" sz="2400" dirty="0" smtClean="0"/>
              <a:t>		Active Duty: 1.3 million</a:t>
            </a:r>
          </a:p>
          <a:p>
            <a:r>
              <a:rPr lang="en-US" sz="2400" dirty="0" smtClean="0"/>
              <a:t>		All Family Members: 2.7 million (1.6 million children)</a:t>
            </a:r>
          </a:p>
          <a:p>
            <a:r>
              <a:rPr lang="en-US" sz="2400" dirty="0" smtClean="0"/>
              <a:t>		Veterans: 18.2 million (7.6% of total population) </a:t>
            </a:r>
          </a:p>
          <a:p>
            <a:pPr algn="ctr"/>
            <a:endParaRPr lang="en-US" dirty="0" smtClean="0"/>
          </a:p>
          <a:p>
            <a:pPr algn="ctr"/>
            <a:r>
              <a:rPr lang="en-US" sz="2800" b="1" dirty="0" smtClean="0">
                <a:solidFill>
                  <a:srgbClr val="002060"/>
                </a:solidFill>
              </a:rPr>
              <a:t>2018 Blue Star Families Report Top 5 Concerns as Reported by Military Families </a:t>
            </a:r>
          </a:p>
          <a:p>
            <a:pPr algn="ctr"/>
            <a:endParaRPr lang="en-US" sz="2800" b="1" dirty="0" smtClean="0">
              <a:solidFill>
                <a:srgbClr val="002060"/>
              </a:solidFill>
            </a:endParaRPr>
          </a:p>
          <a:p>
            <a:endParaRPr lang="en-US" dirty="0"/>
          </a:p>
          <a:p>
            <a:endParaRPr lang="en-US" dirty="0" smtClean="0"/>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849367538"/>
              </p:ext>
            </p:extLst>
          </p:nvPr>
        </p:nvGraphicFramePr>
        <p:xfrm>
          <a:off x="642258" y="3980039"/>
          <a:ext cx="10907484" cy="2372360"/>
        </p:xfrm>
        <a:graphic>
          <a:graphicData uri="http://schemas.openxmlformats.org/drawingml/2006/table">
            <a:tbl>
              <a:tblPr firstRow="1" bandRow="1">
                <a:tableStyleId>{5C22544A-7EE6-4342-B048-85BDC9FD1C3A}</a:tableStyleId>
              </a:tblPr>
              <a:tblGrid>
                <a:gridCol w="3635828"/>
                <a:gridCol w="3635828"/>
                <a:gridCol w="3635828"/>
              </a:tblGrid>
              <a:tr h="370840">
                <a:tc>
                  <a:txBody>
                    <a:bodyPr/>
                    <a:lstStyle/>
                    <a:p>
                      <a:pPr algn="ctr"/>
                      <a:r>
                        <a:rPr lang="en-US" sz="2800" dirty="0" smtClean="0"/>
                        <a:t>MILITARY SPOUSES</a:t>
                      </a:r>
                      <a:endParaRPr lang="en-US" sz="2800" dirty="0"/>
                    </a:p>
                  </a:txBody>
                  <a:tcPr/>
                </a:tc>
                <a:tc>
                  <a:txBody>
                    <a:bodyPr/>
                    <a:lstStyle/>
                    <a:p>
                      <a:pPr algn="ctr"/>
                      <a:r>
                        <a:rPr lang="en-US" sz="2800" dirty="0" smtClean="0"/>
                        <a:t>SERVICE MEMBERS</a:t>
                      </a:r>
                      <a:endParaRPr lang="en-US" sz="2800" dirty="0"/>
                    </a:p>
                  </a:txBody>
                  <a:tcPr/>
                </a:tc>
                <a:tc>
                  <a:txBody>
                    <a:bodyPr/>
                    <a:lstStyle/>
                    <a:p>
                      <a:pPr algn="ctr"/>
                      <a:r>
                        <a:rPr lang="en-US" sz="2800" dirty="0" smtClean="0"/>
                        <a:t>VETERANS</a:t>
                      </a:r>
                      <a:endParaRPr lang="en-US" sz="2800" dirty="0"/>
                    </a:p>
                  </a:txBody>
                  <a:tcPr/>
                </a:tc>
              </a:tr>
              <a:tr h="370840">
                <a:tc>
                  <a:txBody>
                    <a:bodyPr/>
                    <a:lstStyle/>
                    <a:p>
                      <a:pPr algn="ctr"/>
                      <a:r>
                        <a:rPr lang="en-US" b="1" dirty="0" smtClean="0"/>
                        <a:t>Time Away From Family</a:t>
                      </a:r>
                      <a:endParaRPr lang="en-US" b="1" dirty="0"/>
                    </a:p>
                  </a:txBody>
                  <a:tcPr/>
                </a:tc>
                <a:tc>
                  <a:txBody>
                    <a:bodyPr/>
                    <a:lstStyle/>
                    <a:p>
                      <a:pPr algn="ctr"/>
                      <a:r>
                        <a:rPr lang="en-US" b="1" dirty="0" smtClean="0"/>
                        <a:t>Time Away From</a:t>
                      </a:r>
                      <a:r>
                        <a:rPr lang="en-US" b="1" baseline="0" dirty="0" smtClean="0"/>
                        <a:t> Family</a:t>
                      </a:r>
                      <a:endParaRPr lang="en-US" b="1" dirty="0"/>
                    </a:p>
                  </a:txBody>
                  <a:tcPr/>
                </a:tc>
                <a:tc>
                  <a:txBody>
                    <a:bodyPr/>
                    <a:lstStyle/>
                    <a:p>
                      <a:pPr algn="ctr"/>
                      <a:r>
                        <a:rPr lang="en-US" b="1" dirty="0" smtClean="0"/>
                        <a:t>Military Pay/Benefits</a:t>
                      </a:r>
                      <a:endParaRPr lang="en-US" b="1" dirty="0"/>
                    </a:p>
                  </a:txBody>
                  <a:tcPr/>
                </a:tc>
              </a:tr>
              <a:tr h="370840">
                <a:tc>
                  <a:txBody>
                    <a:bodyPr/>
                    <a:lstStyle/>
                    <a:p>
                      <a:pPr algn="ctr"/>
                      <a:r>
                        <a:rPr lang="en-US" b="1" dirty="0" smtClean="0"/>
                        <a:t>Military</a:t>
                      </a:r>
                      <a:r>
                        <a:rPr lang="en-US" b="1" baseline="0" dirty="0" smtClean="0"/>
                        <a:t> Spouse Employment</a:t>
                      </a:r>
                      <a:endParaRPr lang="en-US" b="1" dirty="0"/>
                    </a:p>
                  </a:txBody>
                  <a:tcPr/>
                </a:tc>
                <a:tc>
                  <a:txBody>
                    <a:bodyPr/>
                    <a:lstStyle/>
                    <a:p>
                      <a:pPr algn="ctr"/>
                      <a:r>
                        <a:rPr lang="en-US" b="1" dirty="0" smtClean="0"/>
                        <a:t>Military Family Quality of Life</a:t>
                      </a:r>
                      <a:endParaRPr lang="en-US" b="1" dirty="0"/>
                    </a:p>
                  </a:txBody>
                  <a:tcPr/>
                </a:tc>
                <a:tc>
                  <a:txBody>
                    <a:bodyPr/>
                    <a:lstStyle/>
                    <a:p>
                      <a:pPr algn="ctr"/>
                      <a:r>
                        <a:rPr lang="en-US" b="1" dirty="0" smtClean="0"/>
                        <a:t>Veteran Employment</a:t>
                      </a:r>
                      <a:endParaRPr lang="en-US" b="1" dirty="0"/>
                    </a:p>
                  </a:txBody>
                  <a:tcPr/>
                </a:tc>
              </a:tr>
              <a:tr h="370840">
                <a:tc>
                  <a:txBody>
                    <a:bodyPr/>
                    <a:lstStyle/>
                    <a:p>
                      <a:pPr algn="ctr"/>
                      <a:r>
                        <a:rPr lang="en-US" b="1" dirty="0" smtClean="0"/>
                        <a:t>Dependent Children’s Education</a:t>
                      </a:r>
                      <a:endParaRPr lang="en-US" b="1" dirty="0"/>
                    </a:p>
                  </a:txBody>
                  <a:tcPr/>
                </a:tc>
                <a:tc>
                  <a:txBody>
                    <a:bodyPr/>
                    <a:lstStyle/>
                    <a:p>
                      <a:pPr algn="ctr"/>
                      <a:r>
                        <a:rPr lang="en-US" b="1" dirty="0" smtClean="0"/>
                        <a:t>Impact of Deployment</a:t>
                      </a:r>
                      <a:r>
                        <a:rPr lang="en-US" b="1" baseline="0" dirty="0" smtClean="0"/>
                        <a:t> on Children</a:t>
                      </a:r>
                      <a:endParaRPr lang="en-US" b="1" dirty="0"/>
                    </a:p>
                  </a:txBody>
                  <a:tcPr/>
                </a:tc>
                <a:tc>
                  <a:txBody>
                    <a:bodyPr/>
                    <a:lstStyle/>
                    <a:p>
                      <a:pPr algn="ctr"/>
                      <a:r>
                        <a:rPr lang="en-US" b="1" dirty="0" smtClean="0"/>
                        <a:t>Time</a:t>
                      </a:r>
                      <a:r>
                        <a:rPr lang="en-US" b="1" baseline="0" dirty="0" smtClean="0"/>
                        <a:t> Away from Family</a:t>
                      </a:r>
                      <a:endParaRPr lang="en-US" b="1" dirty="0"/>
                    </a:p>
                  </a:txBody>
                  <a:tcPr/>
                </a:tc>
              </a:tr>
              <a:tr h="370840">
                <a:tc>
                  <a:txBody>
                    <a:bodyPr/>
                    <a:lstStyle/>
                    <a:p>
                      <a:pPr algn="ctr"/>
                      <a:r>
                        <a:rPr lang="en-US" b="1" dirty="0" smtClean="0"/>
                        <a:t>Impact of Deployment on Children</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Dependent Children’s Education</a:t>
                      </a:r>
                      <a:endParaRPr lang="en-US" dirty="0"/>
                    </a:p>
                  </a:txBody>
                  <a:tcPr/>
                </a:tc>
                <a:tc>
                  <a:txBody>
                    <a:bodyPr/>
                    <a:lstStyle/>
                    <a:p>
                      <a:pPr algn="ctr"/>
                      <a:r>
                        <a:rPr lang="en-US" b="1" dirty="0" smtClean="0"/>
                        <a:t>PTSD/Combat</a:t>
                      </a:r>
                      <a:r>
                        <a:rPr lang="en-US" b="1" baseline="0" dirty="0" smtClean="0"/>
                        <a:t> Stress/TBI</a:t>
                      </a:r>
                      <a:endParaRPr lang="en-US" b="1" dirty="0"/>
                    </a:p>
                  </a:txBody>
                  <a:tcPr/>
                </a:tc>
              </a:tr>
              <a:tr h="370840">
                <a:tc>
                  <a:txBody>
                    <a:bodyPr/>
                    <a:lstStyle/>
                    <a:p>
                      <a:pPr algn="ctr"/>
                      <a:r>
                        <a:rPr lang="en-US" b="1" dirty="0" smtClean="0"/>
                        <a:t>Military Pay/Benefits</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Military Pay/Benefits</a:t>
                      </a:r>
                      <a:endParaRPr lang="en-US" dirty="0"/>
                    </a:p>
                  </a:txBody>
                  <a:tcPr/>
                </a:tc>
                <a:tc>
                  <a:txBody>
                    <a:bodyPr/>
                    <a:lstStyle/>
                    <a:p>
                      <a:pPr algn="ctr"/>
                      <a:r>
                        <a:rPr lang="en-US" b="1" dirty="0" smtClean="0"/>
                        <a:t>Impact of Deployment</a:t>
                      </a:r>
                      <a:r>
                        <a:rPr lang="en-US" b="1" baseline="0" dirty="0" smtClean="0"/>
                        <a:t> on Children</a:t>
                      </a:r>
                      <a:endParaRPr lang="en-US" b="1" dirty="0"/>
                    </a:p>
                  </a:txBody>
                  <a:tcPr/>
                </a:tc>
              </a:tr>
            </a:tbl>
          </a:graphicData>
        </a:graphic>
      </p:graphicFrame>
      <p:cxnSp>
        <p:nvCxnSpPr>
          <p:cNvPr id="10" name="Straight Connector 9"/>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2723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6650" y="302150"/>
            <a:ext cx="9287124" cy="707886"/>
          </a:xfrm>
          <a:prstGeom prst="rect">
            <a:avLst/>
          </a:prstGeom>
          <a:noFill/>
        </p:spPr>
        <p:txBody>
          <a:bodyPr wrap="square" rtlCol="0">
            <a:spAutoFit/>
          </a:bodyPr>
          <a:lstStyle/>
          <a:p>
            <a:pPr algn="ctr"/>
            <a:r>
              <a:rPr lang="en-US" sz="4000" b="1" dirty="0" smtClean="0"/>
              <a:t>WA Legislation</a:t>
            </a:r>
            <a:endParaRPr lang="en-US" sz="4000" b="1" dirty="0"/>
          </a:p>
        </p:txBody>
      </p:sp>
      <p:sp>
        <p:nvSpPr>
          <p:cNvPr id="5" name="TextBox 4"/>
          <p:cNvSpPr txBox="1"/>
          <p:nvPr/>
        </p:nvSpPr>
        <p:spPr>
          <a:xfrm>
            <a:off x="0" y="1279047"/>
            <a:ext cx="12192000" cy="5078313"/>
          </a:xfrm>
          <a:prstGeom prst="rect">
            <a:avLst/>
          </a:prstGeom>
          <a:noFill/>
        </p:spPr>
        <p:txBody>
          <a:bodyPr wrap="square" rtlCol="0">
            <a:spAutoFit/>
          </a:bodyPr>
          <a:lstStyle/>
          <a:p>
            <a:pPr algn="ctr"/>
            <a:r>
              <a:rPr lang="en-US" sz="2800" b="1" dirty="0" smtClean="0">
                <a:solidFill>
                  <a:srgbClr val="002060"/>
                </a:solidFill>
              </a:rPr>
              <a:t>State Legislation Passed in 2019 Session</a:t>
            </a:r>
          </a:p>
          <a:p>
            <a:pPr marL="285750" indent="-285750">
              <a:buFontTx/>
              <a:buChar char="-"/>
            </a:pPr>
            <a:r>
              <a:rPr lang="en-US" sz="2200" dirty="0" smtClean="0"/>
              <a:t>ESHB 1138 – Concerning the armed forces exceptions for giving notice of termination of tenancy</a:t>
            </a:r>
          </a:p>
          <a:p>
            <a:pPr marL="285750" indent="-285750">
              <a:buFontTx/>
              <a:buChar char="-"/>
            </a:pPr>
            <a:r>
              <a:rPr lang="en-US" sz="2200" dirty="0" smtClean="0"/>
              <a:t>SHB 1197 -  Concerning gold star license plates</a:t>
            </a:r>
          </a:p>
          <a:p>
            <a:pPr marL="285750" indent="-285750">
              <a:buFontTx/>
              <a:buChar char="-"/>
            </a:pPr>
            <a:r>
              <a:rPr lang="en-US" sz="2200" dirty="0" smtClean="0"/>
              <a:t>SHB 1210 – Allowing nonresident children from military families to enroll in Washington's public schools prior to arrival in the state</a:t>
            </a:r>
          </a:p>
          <a:p>
            <a:pPr marL="285750" indent="-285750">
              <a:buFontTx/>
              <a:buChar char="-"/>
            </a:pPr>
            <a:r>
              <a:rPr lang="en-US" sz="2200" dirty="0" smtClean="0"/>
              <a:t>HB 2058 – Concerning Purple Heart license plates</a:t>
            </a:r>
          </a:p>
          <a:p>
            <a:pPr marL="285750" indent="-285750">
              <a:buFontTx/>
              <a:buChar char="-"/>
            </a:pPr>
            <a:r>
              <a:rPr lang="en-US" sz="2200" dirty="0" smtClean="0"/>
              <a:t>SB – Creating an account to support necessary infrastructure near military installations </a:t>
            </a:r>
          </a:p>
          <a:p>
            <a:pPr marL="285750" indent="-285750">
              <a:buFontTx/>
              <a:buChar char="-"/>
            </a:pPr>
            <a:endParaRPr lang="en-US" sz="2800" dirty="0"/>
          </a:p>
          <a:p>
            <a:pPr algn="ctr"/>
            <a:r>
              <a:rPr lang="en-US" sz="2800" b="1" dirty="0" smtClean="0">
                <a:solidFill>
                  <a:srgbClr val="002060"/>
                </a:solidFill>
              </a:rPr>
              <a:t>Potential Issues for the 2020 Session</a:t>
            </a:r>
          </a:p>
          <a:p>
            <a:pPr marL="285750" indent="-285750">
              <a:buFontTx/>
              <a:buChar char="-"/>
            </a:pPr>
            <a:r>
              <a:rPr lang="en-US" sz="2200" dirty="0" smtClean="0"/>
              <a:t>Joining the nurse licensure compact</a:t>
            </a:r>
          </a:p>
          <a:p>
            <a:pPr marL="285750" indent="-285750">
              <a:buFontTx/>
              <a:buChar char="-"/>
            </a:pPr>
            <a:r>
              <a:rPr lang="en-US" sz="2200" dirty="0" smtClean="0"/>
              <a:t>Increasing employment opportunities for military spouses</a:t>
            </a:r>
          </a:p>
          <a:p>
            <a:pPr marL="285750" indent="-285750">
              <a:buFontTx/>
              <a:buChar char="-"/>
            </a:pPr>
            <a:r>
              <a:rPr lang="en-US" sz="2200" dirty="0" smtClean="0"/>
              <a:t>Establishing the military families’ access to child care and early learning supports program</a:t>
            </a:r>
            <a:endParaRPr lang="en-US" sz="2200" dirty="0"/>
          </a:p>
          <a:p>
            <a:endParaRPr lang="en-US" dirty="0" smtClean="0"/>
          </a:p>
          <a:p>
            <a:endParaRPr lang="en-US" dirty="0"/>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2135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7325" y="302150"/>
            <a:ext cx="9356449" cy="615553"/>
          </a:xfrm>
          <a:prstGeom prst="rect">
            <a:avLst/>
          </a:prstGeom>
          <a:noFill/>
        </p:spPr>
        <p:txBody>
          <a:bodyPr wrap="square" rtlCol="0">
            <a:spAutoFit/>
          </a:bodyPr>
          <a:lstStyle/>
          <a:p>
            <a:pPr algn="ctr"/>
            <a:r>
              <a:rPr lang="en-US" sz="3400" b="1" dirty="0"/>
              <a:t>WA State Military Transition and Readiness Council</a:t>
            </a:r>
          </a:p>
        </p:txBody>
      </p:sp>
      <p:sp>
        <p:nvSpPr>
          <p:cNvPr id="5" name="TextBox 4"/>
          <p:cNvSpPr txBox="1"/>
          <p:nvPr/>
        </p:nvSpPr>
        <p:spPr>
          <a:xfrm>
            <a:off x="523875" y="1183797"/>
            <a:ext cx="12192000" cy="6894195"/>
          </a:xfrm>
          <a:prstGeom prst="rect">
            <a:avLst/>
          </a:prstGeom>
          <a:noFill/>
        </p:spPr>
        <p:txBody>
          <a:bodyPr wrap="square" rtlCol="0">
            <a:spAutoFit/>
          </a:bodyPr>
          <a:lstStyle/>
          <a:p>
            <a:r>
              <a:rPr lang="en-US" sz="2800" b="1" dirty="0" smtClean="0">
                <a:solidFill>
                  <a:srgbClr val="002060"/>
                </a:solidFill>
              </a:rPr>
              <a:t>2 Main Goal workgroups</a:t>
            </a:r>
          </a:p>
          <a:p>
            <a:pPr marL="514350" indent="-514350">
              <a:buFont typeface="+mj-lt"/>
              <a:buAutoNum type="arabicPeriod"/>
            </a:pPr>
            <a:r>
              <a:rPr lang="en-US" sz="2800" b="1" dirty="0" smtClean="0">
                <a:solidFill>
                  <a:srgbClr val="002060"/>
                </a:solidFill>
              </a:rPr>
              <a:t>Military Spouse Employment  </a:t>
            </a:r>
          </a:p>
          <a:p>
            <a:pPr lvl="1"/>
            <a:r>
              <a:rPr lang="en-US" sz="2400" b="1" dirty="0" smtClean="0"/>
              <a:t>- Improving communication channels and web resources</a:t>
            </a:r>
          </a:p>
          <a:p>
            <a:pPr lvl="1"/>
            <a:r>
              <a:rPr lang="en-US" sz="2400" b="1" dirty="0" smtClean="0"/>
              <a:t>- Data </a:t>
            </a:r>
            <a:r>
              <a:rPr lang="en-US" sz="2400" b="1" dirty="0"/>
              <a:t>Sharing</a:t>
            </a:r>
          </a:p>
          <a:p>
            <a:pPr lvl="1"/>
            <a:r>
              <a:rPr lang="en-US" sz="2400" b="1" dirty="0" smtClean="0"/>
              <a:t>- Supporting employers to become military spouse friendly</a:t>
            </a:r>
          </a:p>
          <a:p>
            <a:pPr lvl="1"/>
            <a:r>
              <a:rPr lang="en-US" sz="2400" b="1" dirty="0" smtClean="0"/>
              <a:t>- Promoting opportunities for flexible work</a:t>
            </a:r>
          </a:p>
          <a:p>
            <a:pPr lvl="1"/>
            <a:r>
              <a:rPr lang="en-US" sz="2400" b="1" dirty="0" smtClean="0"/>
              <a:t>- Promoting availability and access of childcare </a:t>
            </a:r>
          </a:p>
          <a:p>
            <a:pPr marL="914400" lvl="1" indent="-457200">
              <a:buFontTx/>
              <a:buChar char="-"/>
            </a:pPr>
            <a:endParaRPr lang="en-US" sz="2800" b="1" dirty="0" smtClean="0">
              <a:solidFill>
                <a:srgbClr val="002060"/>
              </a:solidFill>
            </a:endParaRPr>
          </a:p>
          <a:p>
            <a:pPr marL="514350" indent="-514350">
              <a:buFont typeface="+mj-lt"/>
              <a:buAutoNum type="arabicPeriod"/>
            </a:pPr>
            <a:r>
              <a:rPr lang="en-US" sz="2800" b="1" dirty="0" smtClean="0">
                <a:solidFill>
                  <a:srgbClr val="002060"/>
                </a:solidFill>
              </a:rPr>
              <a:t>License &amp; Certification Portability - </a:t>
            </a:r>
          </a:p>
          <a:p>
            <a:pPr lvl="1"/>
            <a:r>
              <a:rPr lang="en-US" sz="2400" b="1" dirty="0"/>
              <a:t>- </a:t>
            </a:r>
            <a:r>
              <a:rPr lang="en-US" sz="2400" b="1" dirty="0" smtClean="0"/>
              <a:t>Marketing/Advertising license and certification information</a:t>
            </a:r>
            <a:endParaRPr lang="en-US" sz="2400" b="1" dirty="0"/>
          </a:p>
          <a:p>
            <a:pPr lvl="1"/>
            <a:r>
              <a:rPr lang="en-US" sz="2400" b="1" dirty="0"/>
              <a:t>- </a:t>
            </a:r>
            <a:r>
              <a:rPr lang="en-US" sz="2400" b="1" dirty="0" smtClean="0"/>
              <a:t>Streamlining license and certification process</a:t>
            </a:r>
            <a:endParaRPr lang="en-US" sz="2400" b="1" dirty="0"/>
          </a:p>
          <a:p>
            <a:pPr lvl="1"/>
            <a:r>
              <a:rPr lang="en-US" sz="2400" b="1" dirty="0"/>
              <a:t>- </a:t>
            </a:r>
            <a:r>
              <a:rPr lang="en-US" sz="2400" b="1" dirty="0" smtClean="0"/>
              <a:t>Expedited transfer of licenses and certificates </a:t>
            </a:r>
            <a:endParaRPr lang="en-US" sz="2400" b="1" dirty="0"/>
          </a:p>
          <a:p>
            <a:endParaRPr lang="en-US" sz="2800" b="1" dirty="0" smtClean="0">
              <a:solidFill>
                <a:srgbClr val="002060"/>
              </a:solidFill>
            </a:endParaRPr>
          </a:p>
          <a:p>
            <a:pPr algn="ctr"/>
            <a:endParaRPr lang="en-US" sz="2800" b="1" dirty="0">
              <a:solidFill>
                <a:srgbClr val="002060"/>
              </a:solidFill>
            </a:endParaRPr>
          </a:p>
          <a:p>
            <a:pPr algn="ctr"/>
            <a:endParaRPr lang="en-US" sz="2800" b="1" dirty="0" smtClean="0">
              <a:solidFill>
                <a:srgbClr val="002060"/>
              </a:solidFill>
            </a:endParaRPr>
          </a:p>
          <a:p>
            <a:endParaRPr lang="en-US" dirty="0"/>
          </a:p>
          <a:p>
            <a:endParaRPr lang="en-US" dirty="0" smtClean="0"/>
          </a:p>
          <a:p>
            <a:endParaRPr lang="en-US" dirty="0"/>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123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7325" y="302150"/>
            <a:ext cx="9356449" cy="615553"/>
          </a:xfrm>
          <a:prstGeom prst="rect">
            <a:avLst/>
          </a:prstGeom>
          <a:noFill/>
        </p:spPr>
        <p:txBody>
          <a:bodyPr wrap="square" rtlCol="0">
            <a:spAutoFit/>
          </a:bodyPr>
          <a:lstStyle/>
          <a:p>
            <a:pPr algn="ctr"/>
            <a:r>
              <a:rPr lang="en-US" sz="3400" b="1" dirty="0"/>
              <a:t>WA State Military Transition and Readiness Council</a:t>
            </a:r>
          </a:p>
        </p:txBody>
      </p:sp>
      <p:sp>
        <p:nvSpPr>
          <p:cNvPr id="5" name="TextBox 4"/>
          <p:cNvSpPr txBox="1"/>
          <p:nvPr/>
        </p:nvSpPr>
        <p:spPr>
          <a:xfrm>
            <a:off x="295274" y="1555272"/>
            <a:ext cx="11572875" cy="6524863"/>
          </a:xfrm>
          <a:prstGeom prst="rect">
            <a:avLst/>
          </a:prstGeom>
          <a:noFill/>
        </p:spPr>
        <p:txBody>
          <a:bodyPr wrap="square" rtlCol="0">
            <a:spAutoFit/>
          </a:bodyPr>
          <a:lstStyle/>
          <a:p>
            <a:r>
              <a:rPr lang="en-US" sz="2800" b="1" dirty="0" smtClean="0">
                <a:solidFill>
                  <a:srgbClr val="002060"/>
                </a:solidFill>
              </a:rPr>
              <a:t>Communities of Practice</a:t>
            </a:r>
          </a:p>
          <a:p>
            <a:pPr marL="514350" indent="-514350">
              <a:buFont typeface="+mj-lt"/>
              <a:buAutoNum type="arabicPeriod"/>
            </a:pPr>
            <a:r>
              <a:rPr lang="en-US" sz="2800" b="1" dirty="0" smtClean="0">
                <a:solidFill>
                  <a:srgbClr val="002060"/>
                </a:solidFill>
              </a:rPr>
              <a:t>Employment – </a:t>
            </a:r>
            <a:r>
              <a:rPr lang="en-US" sz="2800" dirty="0" smtClean="0"/>
              <a:t>focus on websites and communication, promoting veterans at work certification program SHRM</a:t>
            </a:r>
          </a:p>
          <a:p>
            <a:pPr marL="514350" indent="-514350">
              <a:buFont typeface="+mj-lt"/>
              <a:buAutoNum type="arabicPeriod"/>
            </a:pPr>
            <a:r>
              <a:rPr lang="en-US" sz="2800" b="1" dirty="0" smtClean="0">
                <a:solidFill>
                  <a:srgbClr val="002060"/>
                </a:solidFill>
              </a:rPr>
              <a:t>National Guard/Reserve – </a:t>
            </a:r>
            <a:r>
              <a:rPr lang="en-US" sz="2800" dirty="0" smtClean="0"/>
              <a:t>Launched a pilot with ESGR with an employer symposium in Vancouver, WA . </a:t>
            </a:r>
          </a:p>
          <a:p>
            <a:pPr marL="514350" indent="-514350">
              <a:buFont typeface="+mj-lt"/>
              <a:buAutoNum type="arabicPeriod"/>
            </a:pPr>
            <a:r>
              <a:rPr lang="en-US" sz="2800" b="1" dirty="0" smtClean="0">
                <a:solidFill>
                  <a:srgbClr val="002060"/>
                </a:solidFill>
              </a:rPr>
              <a:t>Higher Education – </a:t>
            </a:r>
            <a:r>
              <a:rPr lang="en-US" sz="2800" dirty="0" smtClean="0"/>
              <a:t>developing resources to promote military cultural competency on campuses. </a:t>
            </a:r>
          </a:p>
          <a:p>
            <a:pPr marL="514350" indent="-514350">
              <a:buFont typeface="+mj-lt"/>
              <a:buAutoNum type="arabicPeriod"/>
            </a:pPr>
            <a:r>
              <a:rPr lang="en-US" sz="2800" b="1" dirty="0" smtClean="0">
                <a:solidFill>
                  <a:srgbClr val="002060"/>
                </a:solidFill>
              </a:rPr>
              <a:t>Apprenticeship </a:t>
            </a:r>
            <a:r>
              <a:rPr lang="en-US" sz="2800" b="1" dirty="0">
                <a:solidFill>
                  <a:srgbClr val="002060"/>
                </a:solidFill>
              </a:rPr>
              <a:t>/ </a:t>
            </a:r>
            <a:r>
              <a:rPr lang="en-US" sz="2800" b="1" dirty="0" smtClean="0">
                <a:solidFill>
                  <a:srgbClr val="002060"/>
                </a:solidFill>
              </a:rPr>
              <a:t>Career Connected Learning </a:t>
            </a:r>
            <a:r>
              <a:rPr lang="en-US" sz="2800" b="1" dirty="0">
                <a:solidFill>
                  <a:srgbClr val="002060"/>
                </a:solidFill>
              </a:rPr>
              <a:t>Community of </a:t>
            </a:r>
            <a:r>
              <a:rPr lang="en-US" sz="2800" b="1" dirty="0" smtClean="0">
                <a:solidFill>
                  <a:srgbClr val="002060"/>
                </a:solidFill>
              </a:rPr>
              <a:t>Practice – </a:t>
            </a:r>
            <a:r>
              <a:rPr lang="en-US" sz="2800" dirty="0" smtClean="0"/>
              <a:t>providing briefings for TAP counselors and DVOP’s around state on available apprentices and resources. </a:t>
            </a:r>
          </a:p>
          <a:p>
            <a:endParaRPr lang="en-US" sz="2800" b="1" dirty="0" smtClean="0">
              <a:solidFill>
                <a:srgbClr val="002060"/>
              </a:solidFill>
            </a:endParaRPr>
          </a:p>
          <a:p>
            <a:pPr algn="ctr"/>
            <a:endParaRPr lang="en-US" sz="2800" b="1" dirty="0">
              <a:solidFill>
                <a:srgbClr val="002060"/>
              </a:solidFill>
            </a:endParaRPr>
          </a:p>
          <a:p>
            <a:pPr algn="ctr"/>
            <a:endParaRPr lang="en-US" sz="2800" b="1" dirty="0" smtClean="0">
              <a:solidFill>
                <a:srgbClr val="002060"/>
              </a:solidFill>
            </a:endParaRPr>
          </a:p>
          <a:p>
            <a:endParaRPr lang="en-US" dirty="0"/>
          </a:p>
          <a:p>
            <a:endParaRPr lang="en-US" dirty="0" smtClean="0"/>
          </a:p>
          <a:p>
            <a:endParaRPr lang="en-US" dirty="0"/>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6892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0025" y="1010036"/>
            <a:ext cx="12192000" cy="6093976"/>
          </a:xfrm>
          <a:prstGeom prst="rect">
            <a:avLst/>
          </a:prstGeom>
          <a:noFill/>
        </p:spPr>
        <p:txBody>
          <a:bodyPr wrap="square" rtlCol="0">
            <a:spAutoFit/>
          </a:bodyPr>
          <a:lstStyle/>
          <a:p>
            <a:pPr algn="ctr"/>
            <a:endParaRPr lang="en-US" sz="2800" b="1" dirty="0">
              <a:solidFill>
                <a:srgbClr val="002060"/>
              </a:solidFill>
            </a:endParaRPr>
          </a:p>
          <a:p>
            <a:pPr algn="ctr"/>
            <a:r>
              <a:rPr lang="en-US" sz="2800" b="1" dirty="0" smtClean="0"/>
              <a:t>Military </a:t>
            </a:r>
            <a:r>
              <a:rPr lang="en-US" sz="2800" b="1" dirty="0"/>
              <a:t>Spouse Economic Empowerment Zones (MSEEZ</a:t>
            </a:r>
            <a:r>
              <a:rPr lang="en-US" sz="2800" b="1" dirty="0" smtClean="0"/>
              <a:t>), launched 2018</a:t>
            </a:r>
          </a:p>
          <a:p>
            <a:pPr algn="ctr"/>
            <a:endParaRPr lang="en-US" sz="800" dirty="0" smtClean="0"/>
          </a:p>
          <a:p>
            <a:pPr algn="ctr"/>
            <a:r>
              <a:rPr lang="en-US" sz="2200" b="1" dirty="0" smtClean="0"/>
              <a:t>A grassroots </a:t>
            </a:r>
            <a:r>
              <a:rPr lang="en-US" sz="2200" b="1" dirty="0"/>
              <a:t>effort to combat the economic impact that military spouse unemployment </a:t>
            </a:r>
            <a:r>
              <a:rPr lang="en-US" sz="2200" b="1" dirty="0" smtClean="0"/>
              <a:t/>
            </a:r>
            <a:br>
              <a:rPr lang="en-US" sz="2200" b="1" dirty="0" smtClean="0"/>
            </a:br>
            <a:r>
              <a:rPr lang="en-US" sz="2200" b="1" dirty="0" smtClean="0"/>
              <a:t>and </a:t>
            </a:r>
            <a:r>
              <a:rPr lang="en-US" sz="2200" b="1" dirty="0"/>
              <a:t>underemployment has on the 21st century military </a:t>
            </a:r>
            <a:r>
              <a:rPr lang="en-US" sz="2200" b="1" dirty="0" smtClean="0"/>
              <a:t>family. </a:t>
            </a:r>
          </a:p>
          <a:p>
            <a:pPr algn="ctr"/>
            <a:endParaRPr lang="en-US" sz="1000" dirty="0" smtClean="0"/>
          </a:p>
          <a:p>
            <a:r>
              <a:rPr lang="en-US" sz="2200" dirty="0" smtClean="0"/>
              <a:t>        Facilitates </a:t>
            </a:r>
            <a:r>
              <a:rPr lang="en-US" sz="2200" dirty="0"/>
              <a:t>collaboration between local and national employers, educational institutions, </a:t>
            </a:r>
            <a:r>
              <a:rPr lang="en-US" sz="2200" dirty="0" smtClean="0"/>
              <a:t>community resources, private and public sector partners, </a:t>
            </a:r>
            <a:r>
              <a:rPr lang="en-US" sz="2200" dirty="0"/>
              <a:t>resulting in a robust employment network for military spouses. </a:t>
            </a:r>
            <a:endParaRPr lang="en-US" sz="2200" dirty="0" smtClean="0"/>
          </a:p>
          <a:p>
            <a:pPr marL="1257300" lvl="2" indent="-342900">
              <a:buFontTx/>
              <a:buChar char="-"/>
            </a:pPr>
            <a:r>
              <a:rPr lang="en-US" sz="2000" dirty="0" smtClean="0"/>
              <a:t>Creates a network of employers committed to train, hire network and connect military spouses to career opportunities. </a:t>
            </a:r>
          </a:p>
          <a:p>
            <a:pPr marL="1257300" lvl="2" indent="-342900">
              <a:buFontTx/>
              <a:buChar char="-"/>
            </a:pPr>
            <a:r>
              <a:rPr lang="en-US" sz="2000" dirty="0" smtClean="0"/>
              <a:t>Creates an integrated </a:t>
            </a:r>
            <a:r>
              <a:rPr lang="en-US" sz="2000" dirty="0"/>
              <a:t>digital platform allowing military spouses to upload resumes in Career Spark </a:t>
            </a:r>
            <a:r>
              <a:rPr lang="en-US" sz="2000" dirty="0" smtClean="0"/>
              <a:t/>
            </a:r>
            <a:br>
              <a:rPr lang="en-US" sz="2000" dirty="0" smtClean="0"/>
            </a:br>
            <a:r>
              <a:rPr lang="en-US" sz="2000" dirty="0" smtClean="0"/>
              <a:t>and </a:t>
            </a:r>
            <a:r>
              <a:rPr lang="en-US" sz="2000" dirty="0"/>
              <a:t>view job postings by vetted employers and provide employers access to review jobseeker </a:t>
            </a:r>
            <a:r>
              <a:rPr lang="en-US" sz="2000" dirty="0" smtClean="0"/>
              <a:t/>
            </a:r>
            <a:br>
              <a:rPr lang="en-US" sz="2000" dirty="0" smtClean="0"/>
            </a:br>
            <a:r>
              <a:rPr lang="en-US" sz="2000" dirty="0" smtClean="0"/>
              <a:t>resumes </a:t>
            </a:r>
            <a:r>
              <a:rPr lang="en-US" sz="2000" dirty="0"/>
              <a:t>and post job opportunities.</a:t>
            </a:r>
          </a:p>
          <a:p>
            <a:pPr marL="1257300" lvl="2" indent="-342900">
              <a:buFontTx/>
              <a:buChar char="-"/>
            </a:pPr>
            <a:endParaRPr lang="en-US" sz="2000" dirty="0" smtClean="0"/>
          </a:p>
          <a:p>
            <a:pPr lvl="0" algn="ctr"/>
            <a:r>
              <a:rPr lang="en-US" sz="2200" b="1" dirty="0" smtClean="0"/>
              <a:t>Seattle: </a:t>
            </a:r>
            <a:r>
              <a:rPr lang="en-US" sz="2200" b="1" dirty="0"/>
              <a:t>June 4, </a:t>
            </a:r>
            <a:r>
              <a:rPr lang="en-US" sz="2200" b="1" dirty="0" smtClean="0"/>
              <a:t>2018 | Olympia: </a:t>
            </a:r>
            <a:r>
              <a:rPr lang="en-US" sz="2200" b="1" dirty="0"/>
              <a:t>September 25, </a:t>
            </a:r>
            <a:r>
              <a:rPr lang="en-US" sz="2200" b="1" dirty="0" smtClean="0"/>
              <a:t>2018 | Spokane: </a:t>
            </a:r>
            <a:r>
              <a:rPr lang="en-US" sz="2200" b="1" dirty="0"/>
              <a:t>September 27, 2018</a:t>
            </a:r>
          </a:p>
          <a:p>
            <a:pPr lvl="0" algn="ctr"/>
            <a:r>
              <a:rPr lang="en-US" sz="2200" b="1" dirty="0"/>
              <a:t>State of Washington: October, 2018 Became the </a:t>
            </a:r>
            <a:r>
              <a:rPr lang="en-US" sz="2200" b="1" dirty="0" smtClean="0"/>
              <a:t>First </a:t>
            </a:r>
            <a:r>
              <a:rPr lang="en-US" sz="2200" b="1" dirty="0"/>
              <a:t>S</a:t>
            </a:r>
            <a:r>
              <a:rPr lang="en-US" sz="2200" b="1" dirty="0" smtClean="0"/>
              <a:t>tatewide </a:t>
            </a:r>
            <a:r>
              <a:rPr lang="en-US" sz="2200" b="1" dirty="0"/>
              <a:t>E</a:t>
            </a:r>
            <a:r>
              <a:rPr lang="en-US" sz="2200" b="1" dirty="0" smtClean="0"/>
              <a:t>ffort</a:t>
            </a:r>
            <a:endParaRPr lang="en-US" sz="2200" b="1" dirty="0"/>
          </a:p>
          <a:p>
            <a:pPr algn="ctr"/>
            <a:endParaRPr lang="en-US" sz="2800" b="1" dirty="0" smtClean="0">
              <a:solidFill>
                <a:srgbClr val="002060"/>
              </a:solidFill>
            </a:endParaRPr>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3198412" y="318770"/>
            <a:ext cx="5943600" cy="524510"/>
          </a:xfrm>
          <a:prstGeom prst="rect">
            <a:avLst/>
          </a:prstGeom>
        </p:spPr>
      </p:pic>
    </p:spTree>
    <p:extLst>
      <p:ext uri="{BB962C8B-B14F-4D97-AF65-F5344CB8AC3E}">
        <p14:creationId xmlns:p14="http://schemas.microsoft.com/office/powerpoint/2010/main" val="516399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6650" y="302150"/>
            <a:ext cx="9287124" cy="707886"/>
          </a:xfrm>
          <a:prstGeom prst="rect">
            <a:avLst/>
          </a:prstGeom>
          <a:noFill/>
        </p:spPr>
        <p:txBody>
          <a:bodyPr wrap="square" rtlCol="0">
            <a:spAutoFit/>
          </a:bodyPr>
          <a:lstStyle/>
          <a:p>
            <a:pPr algn="ctr"/>
            <a:r>
              <a:rPr lang="en-US" sz="4000" b="1" dirty="0" smtClean="0"/>
              <a:t>Programs</a:t>
            </a:r>
            <a:endParaRPr lang="en-US" sz="4000" b="1" dirty="0"/>
          </a:p>
        </p:txBody>
      </p:sp>
      <p:sp>
        <p:nvSpPr>
          <p:cNvPr id="5" name="TextBox 4"/>
          <p:cNvSpPr txBox="1"/>
          <p:nvPr/>
        </p:nvSpPr>
        <p:spPr>
          <a:xfrm>
            <a:off x="161924" y="1183797"/>
            <a:ext cx="11887201" cy="5416868"/>
          </a:xfrm>
          <a:prstGeom prst="rect">
            <a:avLst/>
          </a:prstGeom>
          <a:noFill/>
        </p:spPr>
        <p:txBody>
          <a:bodyPr wrap="square" rtlCol="0">
            <a:spAutoFit/>
          </a:bodyPr>
          <a:lstStyle/>
          <a:p>
            <a:r>
              <a:rPr lang="en-US" sz="2800" b="1" dirty="0" smtClean="0">
                <a:solidFill>
                  <a:srgbClr val="002060"/>
                </a:solidFill>
              </a:rPr>
              <a:t>Hilton Honors Military Program</a:t>
            </a:r>
          </a:p>
          <a:p>
            <a:r>
              <a:rPr lang="en-US" sz="2400" dirty="0"/>
              <a:t>The Hilton Honors™ Military Program provides up to 100,000 hotel points to eligible Transitioning Service Members and Veterans to support needed travel for verifiable employment related activities, such as a job search, training for a new job, or finding housing</a:t>
            </a:r>
            <a:r>
              <a:rPr lang="en-US" sz="2400" dirty="0" smtClean="0"/>
              <a:t>.</a:t>
            </a:r>
          </a:p>
          <a:p>
            <a:endParaRPr lang="en-US" sz="2400" b="1" dirty="0">
              <a:solidFill>
                <a:srgbClr val="002060"/>
              </a:solidFill>
            </a:endParaRPr>
          </a:p>
          <a:p>
            <a:r>
              <a:rPr lang="en-US" sz="2800" b="1" dirty="0" smtClean="0">
                <a:solidFill>
                  <a:srgbClr val="002060"/>
                </a:solidFill>
              </a:rPr>
              <a:t>Onward to Opportunity</a:t>
            </a:r>
            <a:endParaRPr lang="en-US" sz="2800" b="1" dirty="0">
              <a:solidFill>
                <a:srgbClr val="002060"/>
              </a:solidFill>
            </a:endParaRPr>
          </a:p>
          <a:p>
            <a:r>
              <a:rPr lang="en-US" sz="2800" kern="0" dirty="0" smtClean="0">
                <a:solidFill>
                  <a:srgbClr val="008000"/>
                </a:solidFill>
                <a:hlinkClick r:id="rId2"/>
              </a:rPr>
              <a:t>https</a:t>
            </a:r>
            <a:r>
              <a:rPr lang="en-US" sz="2800" kern="0" dirty="0">
                <a:solidFill>
                  <a:srgbClr val="008000"/>
                </a:solidFill>
                <a:hlinkClick r:id="rId2"/>
              </a:rPr>
              <a:t>://ivmf.syracuse.edu/onward-to-opportunity/</a:t>
            </a:r>
            <a:r>
              <a:rPr lang="en-US" sz="2800" kern="0" dirty="0">
                <a:solidFill>
                  <a:srgbClr val="008000"/>
                </a:solidFill>
              </a:rPr>
              <a:t> </a:t>
            </a:r>
          </a:p>
          <a:p>
            <a:pPr marL="342900" indent="-342900">
              <a:buFontTx/>
              <a:buChar char="-"/>
            </a:pPr>
            <a:r>
              <a:rPr lang="en-US" sz="2400" kern="0" dirty="0" smtClean="0"/>
              <a:t>FREE </a:t>
            </a:r>
            <a:r>
              <a:rPr lang="en-US" sz="2400" kern="0" dirty="0"/>
              <a:t>industry-recognized certifications with exam fee &amp; courses </a:t>
            </a:r>
            <a:r>
              <a:rPr lang="en-US" sz="2400" kern="0" dirty="0" smtClean="0"/>
              <a:t>included</a:t>
            </a:r>
          </a:p>
          <a:p>
            <a:pPr marL="342900" indent="-342900">
              <a:buFontTx/>
              <a:buChar char="-"/>
            </a:pPr>
            <a:r>
              <a:rPr lang="en-US" sz="2400" kern="0" dirty="0" smtClean="0"/>
              <a:t>ONE Time participation for Active Duty, Veterans (honorable and 180 days service), National Guard/Reservists in part-time status (if full time same as Active Duty), Spouses of active duty, eligible veteran and member of National Guard/Reserve currently serving. </a:t>
            </a:r>
            <a:endParaRPr lang="en-US" sz="2400" kern="0" dirty="0"/>
          </a:p>
          <a:p>
            <a:r>
              <a:rPr lang="en-US" sz="2400" kern="0" dirty="0"/>
              <a:t>- </a:t>
            </a:r>
            <a:r>
              <a:rPr lang="en-US" sz="2400" kern="0" dirty="0" smtClean="0"/>
              <a:t>  Over </a:t>
            </a:r>
            <a:r>
              <a:rPr lang="en-US" sz="2400" kern="0" dirty="0"/>
              <a:t>30 courses available in 3 in-demand career </a:t>
            </a:r>
            <a:r>
              <a:rPr lang="en-US" sz="2400" kern="0" dirty="0" smtClean="0"/>
              <a:t>tracks: PMP</a:t>
            </a:r>
            <a:r>
              <a:rPr lang="en-US" sz="2400" kern="0" dirty="0"/>
              <a:t>, CAPM, Six Sigma Green Belt, </a:t>
            </a:r>
            <a:br>
              <a:rPr lang="en-US" sz="2400" kern="0" dirty="0"/>
            </a:br>
            <a:r>
              <a:rPr lang="en-US" sz="2400" kern="0" dirty="0" smtClean="0"/>
              <a:t>     </a:t>
            </a:r>
            <a:r>
              <a:rPr lang="en-US" sz="2400" kern="0" dirty="0" err="1" smtClean="0"/>
              <a:t>aPHR</a:t>
            </a:r>
            <a:r>
              <a:rPr lang="en-US" sz="2400" kern="0" dirty="0"/>
              <a:t>, PHR, SPHR, Customer Service, Call Center, </a:t>
            </a:r>
            <a:r>
              <a:rPr lang="en-US" sz="2400" kern="0" dirty="0" smtClean="0"/>
              <a:t>IT</a:t>
            </a:r>
            <a:endParaRPr lang="en-US" dirty="0" smtClean="0"/>
          </a:p>
          <a:p>
            <a:r>
              <a:rPr lang="en-US" dirty="0" smtClean="0"/>
              <a:t>  </a:t>
            </a:r>
            <a:endParaRPr lang="en-US" dirty="0"/>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9836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6650" y="302150"/>
            <a:ext cx="9287124" cy="677108"/>
          </a:xfrm>
          <a:prstGeom prst="rect">
            <a:avLst/>
          </a:prstGeom>
          <a:noFill/>
        </p:spPr>
        <p:txBody>
          <a:bodyPr wrap="square" rtlCol="0">
            <a:spAutoFit/>
          </a:bodyPr>
          <a:lstStyle/>
          <a:p>
            <a:pPr algn="ctr"/>
            <a:r>
              <a:rPr lang="en-US" sz="3800" b="1" dirty="0"/>
              <a:t>Washington Paid Family &amp; Medical Leave Act</a:t>
            </a:r>
          </a:p>
        </p:txBody>
      </p:sp>
      <p:sp>
        <p:nvSpPr>
          <p:cNvPr id="5" name="TextBox 4"/>
          <p:cNvSpPr txBox="1"/>
          <p:nvPr/>
        </p:nvSpPr>
        <p:spPr>
          <a:xfrm>
            <a:off x="0" y="1117122"/>
            <a:ext cx="12192000" cy="6186309"/>
          </a:xfrm>
          <a:prstGeom prst="rect">
            <a:avLst/>
          </a:prstGeom>
          <a:noFill/>
        </p:spPr>
        <p:txBody>
          <a:bodyPr wrap="square" rtlCol="0">
            <a:spAutoFit/>
          </a:bodyPr>
          <a:lstStyle/>
          <a:p>
            <a:pPr algn="ctr"/>
            <a:r>
              <a:rPr lang="en-US" sz="2800" b="1" dirty="0" smtClean="0"/>
              <a:t>As it pertains to Active Duty Military</a:t>
            </a:r>
          </a:p>
          <a:p>
            <a:pPr algn="ctr"/>
            <a:r>
              <a:rPr lang="en-US" sz="2800" dirty="0" smtClean="0"/>
              <a:t>Benefit begins January 1, 2020</a:t>
            </a:r>
          </a:p>
          <a:p>
            <a:pPr algn="ctr"/>
            <a:r>
              <a:rPr lang="en-US" sz="2400" dirty="0" smtClean="0"/>
              <a:t>State wide insurance program for all workers except federal and active duty military members</a:t>
            </a:r>
          </a:p>
          <a:p>
            <a:endParaRPr lang="en-US" sz="1400" dirty="0" smtClean="0"/>
          </a:p>
          <a:p>
            <a:r>
              <a:rPr lang="en-US" sz="2400" dirty="0" smtClean="0"/>
              <a:t>Active Duty Family (spouses, children, parents, step-parents, in-laws, grandparents, grandparent in-laws, siblings)</a:t>
            </a:r>
          </a:p>
          <a:p>
            <a:endParaRPr lang="en-US" sz="1200" dirty="0" smtClean="0"/>
          </a:p>
          <a:p>
            <a:r>
              <a:rPr lang="en-US" sz="2400" dirty="0" smtClean="0"/>
              <a:t>	Up to 12 weeks partial pay leave (16-18 weeks in some extreme circumstances) to: </a:t>
            </a:r>
          </a:p>
          <a:p>
            <a:pPr marL="1714500" lvl="3" indent="-342900">
              <a:buFont typeface="Arial" panose="020B0604020202020204" pitchFamily="34" charset="0"/>
              <a:buChar char="•"/>
            </a:pPr>
            <a:r>
              <a:rPr lang="en-US" sz="2400" dirty="0" smtClean="0"/>
              <a:t>Take leave during your member’s R&amp;R</a:t>
            </a:r>
          </a:p>
          <a:p>
            <a:pPr marL="1714500" lvl="3" indent="-342900">
              <a:buFont typeface="Arial" panose="020B0604020202020204" pitchFamily="34" charset="0"/>
              <a:buChar char="•"/>
            </a:pPr>
            <a:r>
              <a:rPr lang="en-US" sz="2400" dirty="0" smtClean="0"/>
              <a:t>Spend time together during reintegration</a:t>
            </a:r>
          </a:p>
          <a:p>
            <a:pPr marL="1714500" lvl="3" indent="-342900">
              <a:buFont typeface="Arial" panose="020B0604020202020204" pitchFamily="34" charset="0"/>
              <a:buChar char="•"/>
            </a:pPr>
            <a:r>
              <a:rPr lang="en-US" sz="2400" dirty="0" smtClean="0"/>
              <a:t>Attend military ceremonies</a:t>
            </a:r>
          </a:p>
          <a:p>
            <a:pPr marL="1714500" lvl="3" indent="-342900">
              <a:buFont typeface="Arial" panose="020B0604020202020204" pitchFamily="34" charset="0"/>
              <a:buChar char="•"/>
            </a:pPr>
            <a:r>
              <a:rPr lang="en-US" sz="2400" dirty="0" smtClean="0"/>
              <a:t>Deal with short notice deployments</a:t>
            </a:r>
          </a:p>
          <a:p>
            <a:pPr marL="1714500" lvl="3" indent="-342900">
              <a:buFont typeface="Arial" panose="020B0604020202020204" pitchFamily="34" charset="0"/>
              <a:buChar char="•"/>
            </a:pPr>
            <a:r>
              <a:rPr lang="en-US" sz="2400" dirty="0" smtClean="0"/>
              <a:t>Take care of a family member injured in combat or during active duty service</a:t>
            </a:r>
          </a:p>
          <a:p>
            <a:pPr marL="1714500" lvl="3" indent="-342900">
              <a:buFont typeface="Arial" panose="020B0604020202020204" pitchFamily="34" charset="0"/>
              <a:buChar char="•"/>
            </a:pPr>
            <a:endParaRPr lang="en-US" sz="1200" dirty="0" smtClean="0"/>
          </a:p>
          <a:p>
            <a:r>
              <a:rPr lang="en-US" sz="2400" dirty="0" smtClean="0"/>
              <a:t>(All) Your or family members injury or illness, maternity, paternity (birth, adoption or foster) </a:t>
            </a:r>
          </a:p>
          <a:p>
            <a:endParaRPr lang="en-US" sz="1400" dirty="0"/>
          </a:p>
          <a:p>
            <a:pPr algn="ctr"/>
            <a:r>
              <a:rPr lang="en-US" b="1" dirty="0" smtClean="0"/>
              <a:t>Weekly benefit ranges from $100-$1000 (the less you make the higher the % of your pay you get – up to 90%)</a:t>
            </a:r>
          </a:p>
          <a:p>
            <a:endParaRPr lang="en-US" dirty="0"/>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9139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6650" y="302150"/>
            <a:ext cx="9287124" cy="707886"/>
          </a:xfrm>
          <a:prstGeom prst="rect">
            <a:avLst/>
          </a:prstGeom>
          <a:noFill/>
        </p:spPr>
        <p:txBody>
          <a:bodyPr wrap="square" rtlCol="0">
            <a:spAutoFit/>
          </a:bodyPr>
          <a:lstStyle/>
          <a:p>
            <a:pPr algn="ctr"/>
            <a:r>
              <a:rPr lang="en-US" sz="4000" b="1" dirty="0" smtClean="0"/>
              <a:t>Childcare</a:t>
            </a:r>
            <a:endParaRPr lang="en-US" sz="4000" b="1" dirty="0"/>
          </a:p>
        </p:txBody>
      </p:sp>
      <p:sp>
        <p:nvSpPr>
          <p:cNvPr id="5" name="TextBox 4"/>
          <p:cNvSpPr txBox="1"/>
          <p:nvPr/>
        </p:nvSpPr>
        <p:spPr>
          <a:xfrm>
            <a:off x="85725" y="1364772"/>
            <a:ext cx="12192000" cy="6647974"/>
          </a:xfrm>
          <a:prstGeom prst="rect">
            <a:avLst/>
          </a:prstGeom>
          <a:noFill/>
        </p:spPr>
        <p:txBody>
          <a:bodyPr wrap="square" rtlCol="0">
            <a:spAutoFit/>
          </a:bodyPr>
          <a:lstStyle/>
          <a:p>
            <a:r>
              <a:rPr lang="en-US" sz="2800" b="1" dirty="0" smtClean="0">
                <a:solidFill>
                  <a:srgbClr val="002060"/>
                </a:solidFill>
              </a:rPr>
              <a:t>Military Childcare - </a:t>
            </a:r>
            <a:r>
              <a:rPr lang="en-US" sz="2400" dirty="0"/>
              <a:t>T</a:t>
            </a:r>
            <a:r>
              <a:rPr lang="en-US" sz="2400" dirty="0" smtClean="0"/>
              <a:t>he </a:t>
            </a:r>
            <a:r>
              <a:rPr lang="en-US" sz="2400" dirty="0"/>
              <a:t>Department of Defense (DoD) supports the largest employer-sponsored system of </a:t>
            </a:r>
            <a:r>
              <a:rPr lang="en-US" sz="2400" dirty="0" smtClean="0"/>
              <a:t>high-quality </a:t>
            </a:r>
            <a:r>
              <a:rPr lang="en-US" sz="2400" dirty="0"/>
              <a:t>child care in the country. Through accredited child development centers (CDCs</a:t>
            </a:r>
            <a:r>
              <a:rPr lang="en-US" sz="2400" dirty="0" smtClean="0"/>
              <a:t>),family </a:t>
            </a:r>
            <a:r>
              <a:rPr lang="en-US" sz="2400" dirty="0"/>
              <a:t>child care (FCC) homes, youth programs, and other after-school programs, the </a:t>
            </a:r>
            <a:r>
              <a:rPr lang="en-US" sz="2400" dirty="0" smtClean="0"/>
              <a:t>DoD provides </a:t>
            </a:r>
            <a:r>
              <a:rPr lang="en-US" sz="2400" dirty="0"/>
              <a:t>care to over 174,000 military children aged 0 through 12 years</a:t>
            </a:r>
            <a:r>
              <a:rPr lang="en-US" sz="2400" dirty="0" smtClean="0"/>
              <a:t>.</a:t>
            </a:r>
          </a:p>
          <a:p>
            <a:pPr marL="342900" indent="-342900">
              <a:buFont typeface="Arial" panose="020B0604020202020204" pitchFamily="34" charset="0"/>
              <a:buChar char="•"/>
            </a:pPr>
            <a:r>
              <a:rPr lang="en-US" sz="2400" dirty="0" smtClean="0"/>
              <a:t>Quality Accredited Care (daytime)</a:t>
            </a:r>
          </a:p>
          <a:p>
            <a:pPr marL="342900" indent="-342900">
              <a:buFont typeface="Arial" panose="020B0604020202020204" pitchFamily="34" charset="0"/>
              <a:buChar char="•"/>
            </a:pPr>
            <a:r>
              <a:rPr lang="en-US" sz="2400" dirty="0" smtClean="0"/>
              <a:t>Not enough providers for demand</a:t>
            </a:r>
          </a:p>
          <a:p>
            <a:pPr marL="342900" indent="-342900">
              <a:buFont typeface="Arial" panose="020B0604020202020204" pitchFamily="34" charset="0"/>
              <a:buChar char="•"/>
            </a:pPr>
            <a:endParaRPr lang="en-US" sz="2400" dirty="0" smtClean="0"/>
          </a:p>
          <a:p>
            <a:r>
              <a:rPr lang="en-US" sz="2400" dirty="0" smtClean="0"/>
              <a:t> </a:t>
            </a:r>
            <a:r>
              <a:rPr lang="en-US" sz="2400" b="1" dirty="0" smtClean="0">
                <a:solidFill>
                  <a:srgbClr val="002060"/>
                </a:solidFill>
              </a:rPr>
              <a:t>Childcare Aware of America- </a:t>
            </a:r>
            <a:r>
              <a:rPr lang="en-US" sz="2400" dirty="0"/>
              <a:t>Childcare fee assistance programs for military families who do not have access to on-base care (not available, centers are full). </a:t>
            </a:r>
            <a:endParaRPr lang="en-US" sz="2400" dirty="0" smtClean="0"/>
          </a:p>
          <a:p>
            <a:endParaRPr lang="en-US" sz="2400" dirty="0"/>
          </a:p>
          <a:p>
            <a:r>
              <a:rPr lang="en-US" sz="2400" b="1" dirty="0" smtClean="0">
                <a:solidFill>
                  <a:srgbClr val="002060"/>
                </a:solidFill>
              </a:rPr>
              <a:t>Ongoing expressed needs – </a:t>
            </a:r>
            <a:r>
              <a:rPr lang="en-US" sz="2400" dirty="0" smtClean="0"/>
              <a:t>drop-in care, evening care </a:t>
            </a:r>
            <a:endParaRPr lang="en-US" sz="2400" dirty="0"/>
          </a:p>
          <a:p>
            <a:pPr marL="342900" indent="-342900">
              <a:buFont typeface="Arial" panose="020B0604020202020204" pitchFamily="34" charset="0"/>
              <a:buChar char="•"/>
            </a:pPr>
            <a:endParaRPr lang="en-US" sz="2400" dirty="0"/>
          </a:p>
          <a:p>
            <a:endParaRPr lang="en-US" sz="2800" b="1" dirty="0" smtClean="0">
              <a:solidFill>
                <a:srgbClr val="002060"/>
              </a:solidFill>
            </a:endParaRPr>
          </a:p>
          <a:p>
            <a:pPr algn="ctr"/>
            <a:endParaRPr lang="en-US" sz="2800" b="1" dirty="0" smtClean="0">
              <a:solidFill>
                <a:srgbClr val="002060"/>
              </a:solidFill>
            </a:endParaRPr>
          </a:p>
          <a:p>
            <a:endParaRPr lang="en-US" dirty="0"/>
          </a:p>
          <a:p>
            <a:endParaRPr lang="en-US" dirty="0" smtClean="0"/>
          </a:p>
          <a:p>
            <a:endParaRPr lang="en-US" dirty="0"/>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1088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6650" y="302150"/>
            <a:ext cx="9287124" cy="707886"/>
          </a:xfrm>
          <a:prstGeom prst="rect">
            <a:avLst/>
          </a:prstGeom>
          <a:noFill/>
        </p:spPr>
        <p:txBody>
          <a:bodyPr wrap="square" rtlCol="0">
            <a:spAutoFit/>
          </a:bodyPr>
          <a:lstStyle/>
          <a:p>
            <a:pPr algn="ctr"/>
            <a:r>
              <a:rPr lang="en-US" sz="4000" b="1" dirty="0" smtClean="0"/>
              <a:t>Finances</a:t>
            </a:r>
            <a:endParaRPr lang="en-US" sz="4000" b="1" dirty="0"/>
          </a:p>
        </p:txBody>
      </p:sp>
      <p:sp>
        <p:nvSpPr>
          <p:cNvPr id="5" name="TextBox 4"/>
          <p:cNvSpPr txBox="1"/>
          <p:nvPr/>
        </p:nvSpPr>
        <p:spPr>
          <a:xfrm>
            <a:off x="0" y="1183797"/>
            <a:ext cx="12192000" cy="8987076"/>
          </a:xfrm>
          <a:prstGeom prst="rect">
            <a:avLst/>
          </a:prstGeom>
          <a:noFill/>
        </p:spPr>
        <p:txBody>
          <a:bodyPr wrap="square" rtlCol="0">
            <a:spAutoFit/>
          </a:bodyPr>
          <a:lstStyle/>
          <a:p>
            <a:r>
              <a:rPr lang="en-US" sz="2800" dirty="0" smtClean="0"/>
              <a:t>-    </a:t>
            </a:r>
            <a:r>
              <a:rPr lang="en-US" sz="2400" b="1" dirty="0" smtClean="0">
                <a:solidFill>
                  <a:srgbClr val="0070C0"/>
                </a:solidFill>
              </a:rPr>
              <a:t>65</a:t>
            </a:r>
            <a:r>
              <a:rPr lang="en-US" sz="2400" b="1" dirty="0">
                <a:solidFill>
                  <a:srgbClr val="0070C0"/>
                </a:solidFill>
              </a:rPr>
              <a:t>% </a:t>
            </a:r>
            <a:r>
              <a:rPr lang="en-US" sz="2400" dirty="0"/>
              <a:t>of military families experience financial stress </a:t>
            </a:r>
          </a:p>
          <a:p>
            <a:r>
              <a:rPr lang="en-US" sz="2400" dirty="0" smtClean="0"/>
              <a:t>-    About </a:t>
            </a:r>
            <a:r>
              <a:rPr lang="en-US" sz="2400" b="1" dirty="0">
                <a:solidFill>
                  <a:srgbClr val="0070C0"/>
                </a:solidFill>
              </a:rPr>
              <a:t>23,000</a:t>
            </a:r>
            <a:r>
              <a:rPr lang="en-US" sz="2400" dirty="0"/>
              <a:t> military families rely on food stamps </a:t>
            </a:r>
          </a:p>
          <a:p>
            <a:r>
              <a:rPr lang="en-US" sz="2400" dirty="0" smtClean="0">
                <a:solidFill>
                  <a:srgbClr val="002060"/>
                </a:solidFill>
              </a:rPr>
              <a:t>-</a:t>
            </a:r>
            <a:r>
              <a:rPr lang="en-US" sz="2400" dirty="0" smtClean="0"/>
              <a:t>    Nearly </a:t>
            </a:r>
            <a:r>
              <a:rPr lang="en-US" sz="2400" b="1" dirty="0">
                <a:solidFill>
                  <a:srgbClr val="0070C0"/>
                </a:solidFill>
              </a:rPr>
              <a:t>1 in 4 </a:t>
            </a:r>
            <a:r>
              <a:rPr lang="en-US" sz="2400" dirty="0"/>
              <a:t>children at DOD schools are eligible for free meals</a:t>
            </a:r>
          </a:p>
          <a:p>
            <a:pPr marL="457200" indent="-457200">
              <a:buFontTx/>
              <a:buChar char="-"/>
            </a:pPr>
            <a:r>
              <a:rPr lang="en-US" sz="2400" dirty="0" smtClean="0"/>
              <a:t>Military </a:t>
            </a:r>
            <a:r>
              <a:rPr lang="en-US" sz="2400" dirty="0"/>
              <a:t>and veteran families have a hard time getting ahead </a:t>
            </a:r>
            <a:r>
              <a:rPr lang="en-US" sz="2400" dirty="0" smtClean="0"/>
              <a:t>financially </a:t>
            </a:r>
            <a:r>
              <a:rPr lang="en-US" sz="2400" b="1" dirty="0" smtClean="0">
                <a:solidFill>
                  <a:srgbClr val="0070C0"/>
                </a:solidFill>
              </a:rPr>
              <a:t>60</a:t>
            </a:r>
            <a:r>
              <a:rPr lang="en-US" sz="2400" b="1" dirty="0">
                <a:solidFill>
                  <a:srgbClr val="0070C0"/>
                </a:solidFill>
              </a:rPr>
              <a:t>%</a:t>
            </a:r>
            <a:r>
              <a:rPr lang="en-US" sz="2400" dirty="0">
                <a:solidFill>
                  <a:srgbClr val="002060"/>
                </a:solidFill>
              </a:rPr>
              <a:t> </a:t>
            </a:r>
            <a:r>
              <a:rPr lang="en-US" sz="2400" dirty="0"/>
              <a:t>do not have enough savings to cover three months of living expenses without income</a:t>
            </a:r>
            <a:r>
              <a:rPr lang="en-US" sz="2400" dirty="0" smtClean="0"/>
              <a:t>.</a:t>
            </a:r>
          </a:p>
          <a:p>
            <a:endParaRPr lang="en-US" sz="1200" dirty="0" smtClean="0"/>
          </a:p>
          <a:p>
            <a:r>
              <a:rPr lang="en-US" sz="3200" b="1" dirty="0">
                <a:solidFill>
                  <a:srgbClr val="002060"/>
                </a:solidFill>
              </a:rPr>
              <a:t>Financial Resources</a:t>
            </a:r>
          </a:p>
          <a:p>
            <a:r>
              <a:rPr lang="en-US" sz="2400" dirty="0"/>
              <a:t>Professional Financial Counselors</a:t>
            </a:r>
          </a:p>
          <a:p>
            <a:r>
              <a:rPr lang="en-US" sz="2400" dirty="0"/>
              <a:t>Service Members Relief Act</a:t>
            </a:r>
          </a:p>
          <a:p>
            <a:r>
              <a:rPr lang="en-US" sz="2400" dirty="0"/>
              <a:t>WA State Attorney Generals SMRA</a:t>
            </a:r>
          </a:p>
          <a:p>
            <a:r>
              <a:rPr lang="en-US" sz="2400" dirty="0" smtClean="0"/>
              <a:t>Installation </a:t>
            </a:r>
            <a:r>
              <a:rPr lang="en-US" sz="2400" dirty="0"/>
              <a:t>Financial Resources and </a:t>
            </a:r>
            <a:r>
              <a:rPr lang="en-US" sz="2400" dirty="0" smtClean="0"/>
              <a:t>Programs – counseling, budgeting, car/home buying, saving,    </a:t>
            </a:r>
          </a:p>
          <a:p>
            <a:r>
              <a:rPr lang="en-US" sz="2400" dirty="0"/>
              <a:t> </a:t>
            </a:r>
            <a:r>
              <a:rPr lang="en-US" sz="2400" dirty="0" smtClean="0"/>
              <a:t>                                                                                      investing, emergency assistance programs </a:t>
            </a:r>
          </a:p>
          <a:p>
            <a:r>
              <a:rPr lang="en-US" sz="2400" dirty="0" smtClean="0"/>
              <a:t>American Red Cross</a:t>
            </a:r>
          </a:p>
          <a:p>
            <a:r>
              <a:rPr lang="en-US" sz="2400" dirty="0" smtClean="0"/>
              <a:t>Operation Homefront</a:t>
            </a:r>
          </a:p>
          <a:p>
            <a:r>
              <a:rPr lang="en-US" sz="2400" dirty="0" smtClean="0"/>
              <a:t>American Military Family – PTSD or TBI</a:t>
            </a:r>
            <a:endParaRPr lang="en-US" sz="2400" dirty="0"/>
          </a:p>
          <a:p>
            <a:pPr marL="457200" indent="-457200">
              <a:buFontTx/>
              <a:buChar char="-"/>
            </a:pPr>
            <a:endParaRPr lang="en-US" sz="2800" dirty="0"/>
          </a:p>
          <a:p>
            <a:r>
              <a:rPr lang="en-US" sz="2400" dirty="0" smtClean="0"/>
              <a:t>		</a:t>
            </a:r>
            <a:endParaRPr lang="en-US" dirty="0" smtClean="0"/>
          </a:p>
          <a:p>
            <a:pPr algn="ctr"/>
            <a:endParaRPr lang="en-US" sz="2800" b="1" dirty="0" smtClean="0">
              <a:solidFill>
                <a:srgbClr val="002060"/>
              </a:solidFill>
            </a:endParaRPr>
          </a:p>
          <a:p>
            <a:pPr algn="ctr"/>
            <a:endParaRPr lang="en-US" sz="2800" b="1" dirty="0">
              <a:solidFill>
                <a:srgbClr val="002060"/>
              </a:solidFill>
            </a:endParaRPr>
          </a:p>
          <a:p>
            <a:pPr algn="ctr"/>
            <a:r>
              <a:rPr lang="en-US" sz="2800" b="1" dirty="0" smtClean="0">
                <a:solidFill>
                  <a:srgbClr val="002060"/>
                </a:solidFill>
              </a:rPr>
              <a:t> </a:t>
            </a:r>
          </a:p>
          <a:p>
            <a:pPr algn="ctr"/>
            <a:endParaRPr lang="en-US" sz="2800" b="1" dirty="0" smtClean="0">
              <a:solidFill>
                <a:srgbClr val="002060"/>
              </a:solidFill>
            </a:endParaRPr>
          </a:p>
          <a:p>
            <a:endParaRPr lang="en-US" dirty="0"/>
          </a:p>
          <a:p>
            <a:endParaRPr lang="en-US" dirty="0" smtClean="0"/>
          </a:p>
          <a:p>
            <a:endParaRPr lang="en-US" dirty="0"/>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10628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6650" y="302150"/>
            <a:ext cx="9287124" cy="707886"/>
          </a:xfrm>
          <a:prstGeom prst="rect">
            <a:avLst/>
          </a:prstGeom>
          <a:noFill/>
        </p:spPr>
        <p:txBody>
          <a:bodyPr wrap="square" rtlCol="0">
            <a:spAutoFit/>
          </a:bodyPr>
          <a:lstStyle/>
          <a:p>
            <a:pPr algn="ctr"/>
            <a:r>
              <a:rPr lang="en-US" sz="4000" b="1" dirty="0" smtClean="0"/>
              <a:t>Thank You for Your Service</a:t>
            </a:r>
            <a:endParaRPr lang="en-US" sz="4000" b="1" dirty="0"/>
          </a:p>
        </p:txBody>
      </p:sp>
      <p:sp>
        <p:nvSpPr>
          <p:cNvPr id="5" name="TextBox 4"/>
          <p:cNvSpPr txBox="1"/>
          <p:nvPr/>
        </p:nvSpPr>
        <p:spPr>
          <a:xfrm>
            <a:off x="-552450" y="1717922"/>
            <a:ext cx="12744450" cy="6186309"/>
          </a:xfrm>
          <a:prstGeom prst="rect">
            <a:avLst/>
          </a:prstGeom>
          <a:noFill/>
        </p:spPr>
        <p:txBody>
          <a:bodyPr wrap="square" rtlCol="0">
            <a:spAutoFit/>
          </a:bodyPr>
          <a:lstStyle/>
          <a:p>
            <a:pPr algn="ctr"/>
            <a:r>
              <a:rPr lang="en-US" sz="4800" b="1" dirty="0" smtClean="0">
                <a:solidFill>
                  <a:srgbClr val="0070C0"/>
                </a:solidFill>
              </a:rPr>
              <a:t>Thank You for Serving those who Serve! </a:t>
            </a:r>
            <a:endParaRPr lang="en-US" sz="4800" b="1" dirty="0">
              <a:solidFill>
                <a:srgbClr val="0070C0"/>
              </a:solidFill>
            </a:endParaRPr>
          </a:p>
          <a:p>
            <a:pPr marL="457200" indent="-457200">
              <a:buFontTx/>
              <a:buChar char="-"/>
            </a:pPr>
            <a:endParaRPr lang="en-US" sz="2800" dirty="0"/>
          </a:p>
          <a:p>
            <a:r>
              <a:rPr lang="en-US" sz="2400" dirty="0" smtClean="0"/>
              <a:t>	</a:t>
            </a:r>
            <a:r>
              <a:rPr lang="en-US" sz="2800" b="1" dirty="0" smtClean="0"/>
              <a:t>Carl </a:t>
            </a:r>
            <a:r>
              <a:rPr lang="en-US" sz="2800" b="1" dirty="0"/>
              <a:t>N. </a:t>
            </a:r>
            <a:r>
              <a:rPr lang="en-US" sz="2800" b="1" dirty="0" smtClean="0"/>
              <a:t>Steele, Director, Joint </a:t>
            </a:r>
            <a:r>
              <a:rPr lang="en-US" sz="2800" b="1" dirty="0"/>
              <a:t>Services Support, </a:t>
            </a:r>
            <a:r>
              <a:rPr lang="en-US" sz="2800" b="1" dirty="0" smtClean="0">
                <a:hlinkClick r:id="rId2"/>
              </a:rPr>
              <a:t>carl.n.steele.civ@mail.mil</a:t>
            </a:r>
            <a:endParaRPr lang="en-US" sz="2800" b="1" dirty="0" smtClean="0"/>
          </a:p>
          <a:p>
            <a:endParaRPr lang="en-US" sz="2800" b="1" dirty="0"/>
          </a:p>
          <a:p>
            <a:r>
              <a:rPr lang="en-US" sz="2800" b="1" dirty="0" smtClean="0"/>
              <a:t>	Kimberly Fallen, Employment Readiness Manager, Joint Base Lewis-</a:t>
            </a:r>
            <a:r>
              <a:rPr lang="en-US" sz="2800" b="1" dirty="0" err="1" smtClean="0"/>
              <a:t>McChord</a:t>
            </a:r>
            <a:r>
              <a:rPr lang="en-US" sz="2800" b="1" dirty="0" smtClean="0"/>
              <a:t>, </a:t>
            </a:r>
          </a:p>
          <a:p>
            <a:r>
              <a:rPr lang="en-US" sz="2800" b="1" dirty="0"/>
              <a:t>	</a:t>
            </a:r>
            <a:r>
              <a:rPr lang="en-US" sz="2800" b="1" dirty="0" smtClean="0">
                <a:hlinkClick r:id="rId3"/>
              </a:rPr>
              <a:t>Kimberly.d.fallen.civ@mail.mil</a:t>
            </a:r>
            <a:r>
              <a:rPr lang="en-US" sz="2800" b="1" dirty="0" smtClean="0"/>
              <a:t> </a:t>
            </a:r>
            <a:endParaRPr lang="en-US" sz="2800" b="1" dirty="0"/>
          </a:p>
          <a:p>
            <a:endParaRPr lang="en-US" sz="2400" dirty="0"/>
          </a:p>
          <a:p>
            <a:endParaRPr lang="en-US" dirty="0" smtClean="0"/>
          </a:p>
          <a:p>
            <a:pPr algn="ctr"/>
            <a:endParaRPr lang="en-US" sz="2800" b="1" dirty="0" smtClean="0">
              <a:solidFill>
                <a:srgbClr val="002060"/>
              </a:solidFill>
            </a:endParaRPr>
          </a:p>
          <a:p>
            <a:pPr algn="ctr"/>
            <a:endParaRPr lang="en-US" sz="2800" b="1" dirty="0">
              <a:solidFill>
                <a:srgbClr val="002060"/>
              </a:solidFill>
            </a:endParaRPr>
          </a:p>
          <a:p>
            <a:pPr algn="ctr"/>
            <a:r>
              <a:rPr lang="en-US" sz="2800" b="1" dirty="0" smtClean="0">
                <a:solidFill>
                  <a:srgbClr val="002060"/>
                </a:solidFill>
              </a:rPr>
              <a:t> </a:t>
            </a:r>
          </a:p>
          <a:p>
            <a:pPr algn="ctr"/>
            <a:endParaRPr lang="en-US" sz="2800" b="1" dirty="0" smtClean="0">
              <a:solidFill>
                <a:srgbClr val="002060"/>
              </a:solidFill>
            </a:endParaRPr>
          </a:p>
          <a:p>
            <a:endParaRPr lang="en-US" dirty="0"/>
          </a:p>
          <a:p>
            <a:endParaRPr lang="en-US" dirty="0" smtClean="0"/>
          </a:p>
          <a:p>
            <a:endParaRPr lang="en-US" dirty="0"/>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0232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6650" y="302150"/>
            <a:ext cx="9287124" cy="707886"/>
          </a:xfrm>
          <a:prstGeom prst="rect">
            <a:avLst/>
          </a:prstGeom>
          <a:noFill/>
        </p:spPr>
        <p:txBody>
          <a:bodyPr wrap="square" rtlCol="0">
            <a:spAutoFit/>
          </a:bodyPr>
          <a:lstStyle/>
          <a:p>
            <a:pPr algn="ctr"/>
            <a:r>
              <a:rPr lang="en-US" sz="4000" b="1" dirty="0" smtClean="0"/>
              <a:t>Deployment by the Numbers</a:t>
            </a:r>
            <a:endParaRPr lang="en-US" sz="4000" b="1" dirty="0"/>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30307" y="1058382"/>
            <a:ext cx="11801476" cy="5601533"/>
          </a:xfrm>
          <a:prstGeom prst="rect">
            <a:avLst/>
          </a:prstGeom>
          <a:noFill/>
        </p:spPr>
        <p:txBody>
          <a:bodyPr wrap="square" rtlCol="0">
            <a:spAutoFit/>
          </a:bodyPr>
          <a:lstStyle/>
          <a:p>
            <a:r>
              <a:rPr lang="en-US" dirty="0" smtClean="0"/>
              <a:t>		</a:t>
            </a:r>
          </a:p>
          <a:p>
            <a:r>
              <a:rPr lang="en-US" sz="2800" b="1" dirty="0" smtClean="0">
                <a:solidFill>
                  <a:srgbClr val="002060"/>
                </a:solidFill>
              </a:rPr>
              <a:t>The Service Member</a:t>
            </a:r>
          </a:p>
          <a:p>
            <a:r>
              <a:rPr lang="en-US" sz="2000" dirty="0" smtClean="0"/>
              <a:t>Nearly </a:t>
            </a:r>
            <a:r>
              <a:rPr lang="en-US" sz="2000" dirty="0"/>
              <a:t>20% of service members in Iraq and Afghanistan experience acute stress, depression, and/or anxiety. </a:t>
            </a:r>
          </a:p>
          <a:p>
            <a:endParaRPr lang="en-US" sz="2800" dirty="0"/>
          </a:p>
          <a:p>
            <a:r>
              <a:rPr lang="en-US" sz="2800" b="1" dirty="0">
                <a:solidFill>
                  <a:srgbClr val="002060"/>
                </a:solidFill>
              </a:rPr>
              <a:t>The </a:t>
            </a:r>
            <a:r>
              <a:rPr lang="en-US" sz="2800" b="1" dirty="0" smtClean="0">
                <a:solidFill>
                  <a:srgbClr val="002060"/>
                </a:solidFill>
              </a:rPr>
              <a:t>Spouse</a:t>
            </a:r>
            <a:endParaRPr lang="en-US" sz="2800" dirty="0" smtClean="0"/>
          </a:p>
          <a:p>
            <a:r>
              <a:rPr lang="en-US" sz="2000" dirty="0" smtClean="0"/>
              <a:t>Multiple </a:t>
            </a:r>
            <a:r>
              <a:rPr lang="en-US" sz="2000" dirty="0"/>
              <a:t>and prolonged deployment also has an effect on spouses, with 36.6% </a:t>
            </a:r>
            <a:r>
              <a:rPr lang="en-US" sz="2000" dirty="0" smtClean="0"/>
              <a:t>having </a:t>
            </a:r>
            <a:r>
              <a:rPr lang="en-US" sz="2000" dirty="0"/>
              <a:t>at least one mental health diagnosis compared to 30% </a:t>
            </a:r>
            <a:r>
              <a:rPr lang="en-US" sz="2000" dirty="0" smtClean="0"/>
              <a:t>whose spouses were </a:t>
            </a:r>
            <a:r>
              <a:rPr lang="en-US" sz="2000" dirty="0"/>
              <a:t>not deployed</a:t>
            </a:r>
            <a:r>
              <a:rPr lang="en-US" sz="2000" dirty="0" smtClean="0"/>
              <a:t>. </a:t>
            </a:r>
            <a:r>
              <a:rPr lang="en-US" sz="2000" b="1" dirty="0" smtClean="0">
                <a:solidFill>
                  <a:schemeClr val="accent6">
                    <a:lumMod val="75000"/>
                  </a:schemeClr>
                </a:solidFill>
              </a:rPr>
              <a:t>+6.6%</a:t>
            </a:r>
          </a:p>
          <a:p>
            <a:endParaRPr lang="en-US" sz="2800" dirty="0"/>
          </a:p>
          <a:p>
            <a:r>
              <a:rPr lang="en-US" sz="2800" b="1" dirty="0">
                <a:solidFill>
                  <a:srgbClr val="002060"/>
                </a:solidFill>
              </a:rPr>
              <a:t>The </a:t>
            </a:r>
            <a:r>
              <a:rPr lang="en-US" sz="2800" b="1" dirty="0" smtClean="0">
                <a:solidFill>
                  <a:srgbClr val="002060"/>
                </a:solidFill>
              </a:rPr>
              <a:t>Children</a:t>
            </a:r>
            <a:endParaRPr lang="en-US" sz="2800" b="1" dirty="0">
              <a:solidFill>
                <a:srgbClr val="002060"/>
              </a:solidFill>
            </a:endParaRPr>
          </a:p>
          <a:p>
            <a:pPr marL="285750" indent="-285750">
              <a:buFont typeface="Arial" panose="020B0604020202020204" pitchFamily="34" charset="0"/>
              <a:buChar char="•"/>
            </a:pPr>
            <a:r>
              <a:rPr lang="en-US" sz="2000" dirty="0" smtClean="0"/>
              <a:t>More </a:t>
            </a:r>
            <a:r>
              <a:rPr lang="en-US" sz="2000" dirty="0"/>
              <a:t>than 2 million American children have had a parent deployed at least once.</a:t>
            </a:r>
          </a:p>
          <a:p>
            <a:pPr marL="285750" indent="-285750">
              <a:buFont typeface="Arial" panose="020B0604020202020204" pitchFamily="34" charset="0"/>
              <a:buChar char="•"/>
            </a:pPr>
            <a:endParaRPr lang="en-US" sz="2000" dirty="0" smtClean="0"/>
          </a:p>
          <a:p>
            <a:pPr marL="285750" lvl="0" indent="-285750">
              <a:buFont typeface="Arial" panose="020B0604020202020204" pitchFamily="34" charset="0"/>
              <a:buChar char="•"/>
            </a:pPr>
            <a:r>
              <a:rPr lang="en-US" sz="2000" dirty="0" smtClean="0"/>
              <a:t>About </a:t>
            </a:r>
            <a:r>
              <a:rPr lang="en-US" sz="2000" dirty="0"/>
              <a:t>30% reported feeling sad or hopeless almost every day for 2 weeks during the past 12 months. </a:t>
            </a:r>
            <a:r>
              <a:rPr lang="en-US" sz="2000" dirty="0" smtClean="0"/>
              <a:t/>
            </a:r>
            <a:br>
              <a:rPr lang="en-US" sz="2000" dirty="0" smtClean="0"/>
            </a:br>
            <a:r>
              <a:rPr lang="en-US" sz="2000" dirty="0" smtClean="0"/>
              <a:t>      	Nearly </a:t>
            </a:r>
            <a:r>
              <a:rPr lang="en-US" sz="2000" dirty="0"/>
              <a:t>1 in 4 reported having considered suicide</a:t>
            </a:r>
            <a:r>
              <a:rPr lang="en-US" sz="2000" dirty="0" smtClean="0"/>
              <a:t>.</a:t>
            </a:r>
            <a:endParaRPr lang="en-US" sz="2000" u="sng" baseline="30000" dirty="0" smtClean="0"/>
          </a:p>
          <a:p>
            <a:pPr marL="285750" lvl="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37% of children with a deployed parent reported that they seriously worry about what could happen to their deployed caretaker</a:t>
            </a:r>
            <a:r>
              <a:rPr lang="en-US" sz="2000" dirty="0" smtClean="0"/>
              <a:t>. </a:t>
            </a:r>
            <a:endParaRPr lang="en-US" sz="2000" dirty="0"/>
          </a:p>
        </p:txBody>
      </p:sp>
      <p:grpSp>
        <p:nvGrpSpPr>
          <p:cNvPr id="10" name="Group 9"/>
          <p:cNvGrpSpPr/>
          <p:nvPr/>
        </p:nvGrpSpPr>
        <p:grpSpPr>
          <a:xfrm>
            <a:off x="939538" y="5354829"/>
            <a:ext cx="217714" cy="291824"/>
            <a:chOff x="609600" y="5081454"/>
            <a:chExt cx="217714" cy="291824"/>
          </a:xfrm>
        </p:grpSpPr>
        <p:sp>
          <p:nvSpPr>
            <p:cNvPr id="2" name="Double Wave 1"/>
            <p:cNvSpPr/>
            <p:nvPr/>
          </p:nvSpPr>
          <p:spPr>
            <a:xfrm>
              <a:off x="609600" y="5085807"/>
              <a:ext cx="217714" cy="148046"/>
            </a:xfrm>
            <a:prstGeom prst="doubleWav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609600" y="5081454"/>
              <a:ext cx="0" cy="2918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59746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6650" y="302150"/>
            <a:ext cx="9287124" cy="707886"/>
          </a:xfrm>
          <a:prstGeom prst="rect">
            <a:avLst/>
          </a:prstGeom>
          <a:noFill/>
        </p:spPr>
        <p:txBody>
          <a:bodyPr wrap="square" rtlCol="0">
            <a:spAutoFit/>
          </a:bodyPr>
          <a:lstStyle/>
          <a:p>
            <a:pPr algn="ctr"/>
            <a:r>
              <a:rPr lang="en-US" sz="4000" b="1" dirty="0" smtClean="0"/>
              <a:t>Deployment </a:t>
            </a:r>
            <a:endParaRPr lang="en-US" sz="4000" b="1" dirty="0"/>
          </a:p>
        </p:txBody>
      </p:sp>
      <p:sp>
        <p:nvSpPr>
          <p:cNvPr id="5" name="TextBox 4"/>
          <p:cNvSpPr txBox="1"/>
          <p:nvPr/>
        </p:nvSpPr>
        <p:spPr>
          <a:xfrm>
            <a:off x="107756" y="945258"/>
            <a:ext cx="11801476" cy="800219"/>
          </a:xfrm>
          <a:prstGeom prst="rect">
            <a:avLst/>
          </a:prstGeom>
          <a:noFill/>
        </p:spPr>
        <p:txBody>
          <a:bodyPr wrap="square" rtlCol="0">
            <a:spAutoFit/>
          </a:bodyPr>
          <a:lstStyle/>
          <a:p>
            <a:r>
              <a:rPr lang="en-US" dirty="0" smtClean="0"/>
              <a:t>		</a:t>
            </a:r>
          </a:p>
          <a:p>
            <a:endParaRPr lang="en-US" sz="2800" dirty="0"/>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pic>
        <p:nvPicPr>
          <p:cNvPr id="3" name="zQeBr3QphIY"/>
          <p:cNvPicPr>
            <a:picLocks noRot="1" noChangeAspect="1"/>
          </p:cNvPicPr>
          <p:nvPr>
            <a:videoFile r:link="rId1"/>
          </p:nvPr>
        </p:nvPicPr>
        <p:blipFill>
          <a:blip r:embed="rId3"/>
          <a:stretch>
            <a:fillRect/>
          </a:stretch>
        </p:blipFill>
        <p:spPr>
          <a:xfrm>
            <a:off x="1308340" y="1224598"/>
            <a:ext cx="9586823" cy="5392587"/>
          </a:xfrm>
          <a:prstGeom prst="rect">
            <a:avLst/>
          </a:prstGeom>
        </p:spPr>
      </p:pic>
    </p:spTree>
    <p:extLst>
      <p:ext uri="{BB962C8B-B14F-4D97-AF65-F5344CB8AC3E}">
        <p14:creationId xmlns:p14="http://schemas.microsoft.com/office/powerpoint/2010/main" val="3190765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6650" y="302150"/>
            <a:ext cx="9287124" cy="707886"/>
          </a:xfrm>
          <a:prstGeom prst="rect">
            <a:avLst/>
          </a:prstGeom>
          <a:noFill/>
        </p:spPr>
        <p:txBody>
          <a:bodyPr wrap="square" rtlCol="0">
            <a:spAutoFit/>
          </a:bodyPr>
          <a:lstStyle/>
          <a:p>
            <a:pPr algn="ctr"/>
            <a:r>
              <a:rPr lang="en-US" sz="4000" b="1" dirty="0" smtClean="0"/>
              <a:t>Deployment Effects on Children </a:t>
            </a:r>
            <a:endParaRPr lang="en-US" sz="4000" b="1" dirty="0"/>
          </a:p>
        </p:txBody>
      </p:sp>
      <p:sp>
        <p:nvSpPr>
          <p:cNvPr id="5" name="TextBox 4"/>
          <p:cNvSpPr txBox="1"/>
          <p:nvPr/>
        </p:nvSpPr>
        <p:spPr>
          <a:xfrm>
            <a:off x="107756" y="945258"/>
            <a:ext cx="11801476" cy="5232202"/>
          </a:xfrm>
          <a:prstGeom prst="rect">
            <a:avLst/>
          </a:prstGeom>
          <a:noFill/>
        </p:spPr>
        <p:txBody>
          <a:bodyPr wrap="square" rtlCol="0">
            <a:spAutoFit/>
          </a:bodyPr>
          <a:lstStyle/>
          <a:p>
            <a:r>
              <a:rPr lang="en-US" dirty="0" smtClean="0"/>
              <a:t>		</a:t>
            </a:r>
          </a:p>
          <a:p>
            <a:r>
              <a:rPr lang="en-US" sz="2800" b="1" dirty="0" smtClean="0">
                <a:solidFill>
                  <a:srgbClr val="002060"/>
                </a:solidFill>
              </a:rPr>
              <a:t>Infants, Toddlers and Preschoolers</a:t>
            </a:r>
          </a:p>
          <a:p>
            <a:r>
              <a:rPr lang="en-US" dirty="0" smtClean="0"/>
              <a:t>They don’t understand deployment, but feel the effects. </a:t>
            </a:r>
          </a:p>
          <a:p>
            <a:endParaRPr lang="en-US" dirty="0" smtClean="0"/>
          </a:p>
          <a:p>
            <a:endParaRPr lang="en-US" dirty="0"/>
          </a:p>
          <a:p>
            <a:endParaRPr lang="en-US" sz="2800" b="1" dirty="0" smtClean="0">
              <a:solidFill>
                <a:srgbClr val="002060"/>
              </a:solidFill>
            </a:endParaRPr>
          </a:p>
          <a:p>
            <a:endParaRPr lang="en-US" sz="3200" b="1" dirty="0">
              <a:solidFill>
                <a:srgbClr val="002060"/>
              </a:solidFill>
            </a:endParaRPr>
          </a:p>
          <a:p>
            <a:r>
              <a:rPr lang="en-US" sz="2800" b="1" dirty="0" smtClean="0">
                <a:solidFill>
                  <a:srgbClr val="002060"/>
                </a:solidFill>
              </a:rPr>
              <a:t>School Age Children</a:t>
            </a:r>
          </a:p>
          <a:p>
            <a:pPr marL="285750" indent="-285750">
              <a:buFont typeface="Arial" panose="020B0604020202020204" pitchFamily="34" charset="0"/>
              <a:buChar char="•"/>
            </a:pPr>
            <a:r>
              <a:rPr lang="en-US" dirty="0"/>
              <a:t>Studies show the at-home parent’s level of stress is the most significant predictor of a school-age child’s psychological well-being during a parent’s deployment. </a:t>
            </a:r>
          </a:p>
          <a:p>
            <a:pPr marL="285750" indent="-285750">
              <a:buFont typeface="Arial" panose="020B0604020202020204" pitchFamily="34" charset="0"/>
              <a:buChar char="•"/>
            </a:pPr>
            <a:r>
              <a:rPr lang="en-US" dirty="0"/>
              <a:t>Researchers also discovered that children with parents who were younger, had been married for a shorter period of time, and were junior enlisted rank were at a higher risk of psychosocial problems</a:t>
            </a:r>
            <a:r>
              <a:rPr lang="en-US" dirty="0" smtClean="0"/>
              <a:t>.</a:t>
            </a:r>
          </a:p>
          <a:p>
            <a:endParaRPr lang="en-US" dirty="0"/>
          </a:p>
          <a:p>
            <a:r>
              <a:rPr lang="en-US" sz="2800" b="1" dirty="0" smtClean="0">
                <a:solidFill>
                  <a:srgbClr val="002060"/>
                </a:solidFill>
              </a:rPr>
              <a:t>Teens</a:t>
            </a:r>
          </a:p>
          <a:p>
            <a:endParaRPr lang="en-US" sz="2800" b="1" dirty="0">
              <a:solidFill>
                <a:srgbClr val="002060"/>
              </a:solidFill>
            </a:endParaRPr>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4255523960"/>
              </p:ext>
            </p:extLst>
          </p:nvPr>
        </p:nvGraphicFramePr>
        <p:xfrm>
          <a:off x="269746" y="2047203"/>
          <a:ext cx="11432895" cy="1112520"/>
        </p:xfrm>
        <a:graphic>
          <a:graphicData uri="http://schemas.openxmlformats.org/drawingml/2006/table">
            <a:tbl>
              <a:tblPr firstRow="1" bandRow="1">
                <a:tableStyleId>{5C22544A-7EE6-4342-B048-85BDC9FD1C3A}</a:tableStyleId>
              </a:tblPr>
              <a:tblGrid>
                <a:gridCol w="3810965"/>
                <a:gridCol w="2856984"/>
                <a:gridCol w="4764946"/>
              </a:tblGrid>
              <a:tr h="370840">
                <a:tc>
                  <a:txBody>
                    <a:bodyPr/>
                    <a:lstStyle/>
                    <a:p>
                      <a:pPr marL="285750" indent="-285750">
                        <a:buFont typeface="Arial" panose="020B0604020202020204" pitchFamily="34" charset="0"/>
                        <a:buChar char="•"/>
                      </a:pPr>
                      <a:r>
                        <a:rPr lang="en-US" b="0" dirty="0" smtClean="0">
                          <a:solidFill>
                            <a:schemeClr val="tx1"/>
                          </a:solidFill>
                        </a:rPr>
                        <a:t>Higher</a:t>
                      </a:r>
                      <a:r>
                        <a:rPr lang="en-US" b="0" baseline="0" dirty="0" smtClean="0">
                          <a:solidFill>
                            <a:schemeClr val="tx1"/>
                          </a:solidFill>
                        </a:rPr>
                        <a:t> Emotional Reactivity</a:t>
                      </a:r>
                      <a:endParaRPr lang="en-US" b="0" dirty="0">
                        <a:solidFill>
                          <a:schemeClr val="tx1"/>
                        </a:solidFill>
                      </a:endParaRPr>
                    </a:p>
                  </a:txBody>
                  <a:tcPr/>
                </a:tc>
                <a:tc>
                  <a:txBody>
                    <a:bodyPr/>
                    <a:lstStyle/>
                    <a:p>
                      <a:pPr marL="285750" indent="-285750" algn="l" defTabSz="914400" rtl="0" eaLnBrk="1" latinLnBrk="0" hangingPunct="1">
                        <a:buFont typeface="Arial" panose="020B0604020202020204" pitchFamily="34" charset="0"/>
                        <a:buChar char="•"/>
                      </a:pPr>
                      <a:r>
                        <a:rPr lang="en-US" sz="1800" b="0" kern="1200" dirty="0" smtClean="0">
                          <a:solidFill>
                            <a:schemeClr val="tx1"/>
                          </a:solidFill>
                          <a:latin typeface="+mn-lt"/>
                          <a:ea typeface="+mn-ea"/>
                          <a:cs typeface="+mn-cs"/>
                        </a:rPr>
                        <a:t>Anxiousness</a:t>
                      </a:r>
                      <a:endParaRPr lang="en-US" sz="1800" b="0" kern="1200" dirty="0">
                        <a:solidFill>
                          <a:schemeClr val="tx1"/>
                        </a:solidFill>
                        <a:latin typeface="+mn-lt"/>
                        <a:ea typeface="+mn-ea"/>
                        <a:cs typeface="+mn-cs"/>
                      </a:endParaRPr>
                    </a:p>
                  </a:txBody>
                  <a:tcPr/>
                </a:tc>
                <a:tc>
                  <a:txBody>
                    <a:bodyPr/>
                    <a:lstStyle/>
                    <a:p>
                      <a:pPr marL="285750" indent="-285750" algn="l" defTabSz="914400" rtl="0" eaLnBrk="1" latinLnBrk="0" hangingPunct="1">
                        <a:buFont typeface="Arial" panose="020B0604020202020204" pitchFamily="34" charset="0"/>
                        <a:buChar char="•"/>
                      </a:pPr>
                      <a:r>
                        <a:rPr lang="en-US" sz="1800" b="0" kern="1200" dirty="0" smtClean="0">
                          <a:solidFill>
                            <a:schemeClr val="tx1"/>
                          </a:solidFill>
                          <a:latin typeface="+mn-lt"/>
                          <a:ea typeface="+mn-ea"/>
                          <a:cs typeface="+mn-cs"/>
                        </a:rPr>
                        <a:t>Depression</a:t>
                      </a:r>
                      <a:endParaRPr lang="en-US" sz="1800" b="0" kern="1200" dirty="0">
                        <a:solidFill>
                          <a:schemeClr val="tx1"/>
                        </a:solidFill>
                        <a:latin typeface="+mn-lt"/>
                        <a:ea typeface="+mn-ea"/>
                        <a:cs typeface="+mn-cs"/>
                      </a:endParaRPr>
                    </a:p>
                  </a:txBody>
                  <a:tcPr/>
                </a:tc>
              </a:tr>
              <a:tr h="370840">
                <a:tc>
                  <a:txBody>
                    <a:bodyPr/>
                    <a:lstStyle/>
                    <a:p>
                      <a:pPr marL="285750" indent="-285750">
                        <a:buFont typeface="Arial" panose="020B0604020202020204" pitchFamily="34" charset="0"/>
                        <a:buChar char="•"/>
                      </a:pPr>
                      <a:r>
                        <a:rPr lang="en-US" dirty="0" smtClean="0"/>
                        <a:t>Somatic Complaints</a:t>
                      </a:r>
                      <a:r>
                        <a:rPr lang="en-US" baseline="0" dirty="0" smtClean="0"/>
                        <a:t> </a:t>
                      </a:r>
                      <a:endParaRPr lang="en-US" dirty="0"/>
                    </a:p>
                  </a:txBody>
                  <a:tcPr/>
                </a:tc>
                <a:tc>
                  <a:txBody>
                    <a:bodyPr/>
                    <a:lstStyle/>
                    <a:p>
                      <a:pPr marL="285750" indent="-285750">
                        <a:buFont typeface="Arial" panose="020B0604020202020204" pitchFamily="34" charset="0"/>
                        <a:buChar char="•"/>
                      </a:pPr>
                      <a:r>
                        <a:rPr lang="en-US" dirty="0" smtClean="0"/>
                        <a:t>Withdrawal</a:t>
                      </a:r>
                      <a:endParaRPr lang="en-US" dirty="0"/>
                    </a:p>
                  </a:txBody>
                  <a:tcPr/>
                </a:tc>
                <a:tc>
                  <a:txBody>
                    <a:bodyPr/>
                    <a:lstStyle/>
                    <a:p>
                      <a:pPr marL="285750" indent="-285750">
                        <a:buFont typeface="Arial" panose="020B0604020202020204" pitchFamily="34" charset="0"/>
                        <a:buChar char="•"/>
                      </a:pPr>
                      <a:r>
                        <a:rPr lang="en-US" dirty="0" smtClean="0"/>
                        <a:t>Separation Anxiety with</a:t>
                      </a:r>
                      <a:r>
                        <a:rPr lang="en-US" baseline="0" dirty="0" smtClean="0"/>
                        <a:t> remaining parent</a:t>
                      </a:r>
                      <a:endParaRPr lang="en-US" dirty="0"/>
                    </a:p>
                  </a:txBody>
                  <a:tcPr/>
                </a:tc>
              </a:tr>
              <a:tr h="370840">
                <a:tc>
                  <a:txBody>
                    <a:bodyPr/>
                    <a:lstStyle/>
                    <a:p>
                      <a:pPr marL="285750" indent="-285750">
                        <a:buFont typeface="Arial" panose="020B0604020202020204" pitchFamily="34" charset="0"/>
                        <a:buChar char="•"/>
                      </a:pPr>
                      <a:r>
                        <a:rPr lang="en-US" dirty="0" smtClean="0"/>
                        <a:t>Temper Tantrums</a:t>
                      </a:r>
                      <a:endParaRPr lang="en-US" dirty="0"/>
                    </a:p>
                  </a:txBody>
                  <a:tcPr/>
                </a:tc>
                <a:tc gridSpan="2">
                  <a:txBody>
                    <a:bodyPr/>
                    <a:lstStyle/>
                    <a:p>
                      <a:pPr marL="285750" indent="-285750">
                        <a:buFont typeface="Arial" panose="020B0604020202020204" pitchFamily="34" charset="0"/>
                        <a:buChar char="•"/>
                      </a:pPr>
                      <a:r>
                        <a:rPr lang="en-US" dirty="0" smtClean="0"/>
                        <a:t>Change</a:t>
                      </a:r>
                      <a:r>
                        <a:rPr lang="en-US" baseline="0" dirty="0" smtClean="0"/>
                        <a:t> in Eating or Sleeping Habits</a:t>
                      </a:r>
                      <a:endParaRPr lang="en-US" dirty="0"/>
                    </a:p>
                  </a:txBody>
                  <a:tcPr/>
                </a:tc>
                <a:tc hMerge="1">
                  <a:txBody>
                    <a:bodyPr/>
                    <a:lstStyle/>
                    <a:p>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88501167"/>
              </p:ext>
            </p:extLst>
          </p:nvPr>
        </p:nvGraphicFramePr>
        <p:xfrm>
          <a:off x="269744" y="5695291"/>
          <a:ext cx="11432896" cy="741680"/>
        </p:xfrm>
        <a:graphic>
          <a:graphicData uri="http://schemas.openxmlformats.org/drawingml/2006/table">
            <a:tbl>
              <a:tblPr firstRow="1" bandRow="1">
                <a:tableStyleId>{5C22544A-7EE6-4342-B048-85BDC9FD1C3A}</a:tableStyleId>
              </a:tblPr>
              <a:tblGrid>
                <a:gridCol w="5716448"/>
                <a:gridCol w="5716448"/>
              </a:tblGrid>
              <a:tr h="370840">
                <a:tc>
                  <a:txBody>
                    <a:bodyPr/>
                    <a:lstStyle/>
                    <a:p>
                      <a:pPr marL="285750" indent="-285750">
                        <a:buFont typeface="Arial" panose="020B0604020202020204" pitchFamily="34" charset="0"/>
                        <a:buChar char="•"/>
                      </a:pPr>
                      <a:r>
                        <a:rPr lang="en-US" b="0" dirty="0" smtClean="0">
                          <a:solidFill>
                            <a:schemeClr val="tx1"/>
                          </a:solidFill>
                        </a:rPr>
                        <a:t>Anxiety</a:t>
                      </a:r>
                      <a:r>
                        <a:rPr lang="en-US" b="0" baseline="0" dirty="0" smtClean="0">
                          <a:solidFill>
                            <a:schemeClr val="tx1"/>
                          </a:solidFill>
                        </a:rPr>
                        <a:t> about deployed parent’s wellbeing</a:t>
                      </a:r>
                      <a:endParaRPr lang="en-US" b="0" dirty="0">
                        <a:solidFill>
                          <a:schemeClr val="tx1"/>
                        </a:solidFill>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smtClean="0">
                          <a:solidFill>
                            <a:schemeClr val="tx1"/>
                          </a:solidFill>
                        </a:rPr>
                        <a:t>Decline in academic performance</a:t>
                      </a:r>
                      <a:endParaRPr lang="en-US" dirty="0"/>
                    </a:p>
                  </a:txBody>
                  <a:tcPr/>
                </a:tc>
              </a:tr>
              <a:tr h="370840">
                <a:tc gridSpan="2">
                  <a:txBody>
                    <a:bodyPr/>
                    <a:lstStyle/>
                    <a:p>
                      <a:pPr marL="285750" indent="-285750">
                        <a:buFont typeface="Arial" panose="020B0604020202020204" pitchFamily="34" charset="0"/>
                        <a:buChar char="•"/>
                      </a:pPr>
                      <a:r>
                        <a:rPr lang="en-US" dirty="0" smtClean="0"/>
                        <a:t>    More likely to exhibit increased responsibility and maturity</a:t>
                      </a:r>
                      <a:endParaRPr lang="en-US" dirty="0"/>
                    </a:p>
                  </a:txBody>
                  <a:tcPr>
                    <a:solidFill>
                      <a:schemeClr val="accent6">
                        <a:lumMod val="20000"/>
                        <a:lumOff val="80000"/>
                      </a:schemeClr>
                    </a:solidFill>
                  </a:tcPr>
                </a:tc>
                <a:tc hMerge="1">
                  <a:txBody>
                    <a:bodyPr/>
                    <a:lstStyle/>
                    <a:p>
                      <a:endParaRPr lang="en-US" dirty="0"/>
                    </a:p>
                  </a:txBody>
                  <a:tcPr/>
                </a:tc>
              </a:tr>
            </a:tbl>
          </a:graphicData>
        </a:graphic>
      </p:graphicFrame>
      <p:sp>
        <p:nvSpPr>
          <p:cNvPr id="8" name="Down Arrow 7"/>
          <p:cNvSpPr/>
          <p:nvPr/>
        </p:nvSpPr>
        <p:spPr>
          <a:xfrm rot="10800000">
            <a:off x="499620" y="6088179"/>
            <a:ext cx="226244" cy="311084"/>
          </a:xfrm>
          <a:prstGeom prst="downArrow">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2813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6650" y="302150"/>
            <a:ext cx="9287124" cy="707886"/>
          </a:xfrm>
          <a:prstGeom prst="rect">
            <a:avLst/>
          </a:prstGeom>
          <a:noFill/>
        </p:spPr>
        <p:txBody>
          <a:bodyPr wrap="square" rtlCol="0">
            <a:spAutoFit/>
          </a:bodyPr>
          <a:lstStyle/>
          <a:p>
            <a:pPr algn="ctr"/>
            <a:r>
              <a:rPr lang="en-US" sz="4000" b="1" dirty="0" smtClean="0"/>
              <a:t>Deployment Resources </a:t>
            </a:r>
            <a:endParaRPr lang="en-US" sz="4000" b="1" dirty="0"/>
          </a:p>
        </p:txBody>
      </p:sp>
      <p:sp>
        <p:nvSpPr>
          <p:cNvPr id="5" name="TextBox 4"/>
          <p:cNvSpPr txBox="1"/>
          <p:nvPr/>
        </p:nvSpPr>
        <p:spPr>
          <a:xfrm>
            <a:off x="599461" y="887135"/>
            <a:ext cx="11801476" cy="6093976"/>
          </a:xfrm>
          <a:prstGeom prst="rect">
            <a:avLst/>
          </a:prstGeom>
          <a:noFill/>
        </p:spPr>
        <p:txBody>
          <a:bodyPr wrap="square" rtlCol="0">
            <a:spAutoFit/>
          </a:bodyPr>
          <a:lstStyle/>
          <a:p>
            <a:r>
              <a:rPr lang="en-US" dirty="0" smtClean="0"/>
              <a:t>		</a:t>
            </a:r>
          </a:p>
          <a:p>
            <a:r>
              <a:rPr lang="en-US" sz="2800" b="1" dirty="0" smtClean="0">
                <a:solidFill>
                  <a:srgbClr val="002060"/>
                </a:solidFill>
              </a:rPr>
              <a:t>Behavioral </a:t>
            </a:r>
            <a:r>
              <a:rPr lang="en-US" sz="2800" b="1" dirty="0">
                <a:solidFill>
                  <a:srgbClr val="002060"/>
                </a:solidFill>
              </a:rPr>
              <a:t>Health Resources</a:t>
            </a:r>
          </a:p>
          <a:p>
            <a:r>
              <a:rPr lang="en-US" sz="2400" dirty="0"/>
              <a:t>Vet Centers across the state</a:t>
            </a:r>
          </a:p>
          <a:p>
            <a:r>
              <a:rPr lang="en-US" sz="2400" dirty="0"/>
              <a:t>Military One </a:t>
            </a:r>
            <a:r>
              <a:rPr lang="en-US" sz="2400" dirty="0" smtClean="0"/>
              <a:t>Source Give </a:t>
            </a:r>
            <a:r>
              <a:rPr lang="en-US" sz="2400" dirty="0"/>
              <a:t>an Hour-https://heroescare.org/partners/give-an-hour/</a:t>
            </a:r>
          </a:p>
          <a:p>
            <a:r>
              <a:rPr lang="en-US" sz="2400" dirty="0"/>
              <a:t>Military Family Life </a:t>
            </a:r>
            <a:r>
              <a:rPr lang="en-US" sz="2400" dirty="0" smtClean="0"/>
              <a:t>Consultants </a:t>
            </a:r>
            <a:r>
              <a:rPr lang="en-US" sz="2400" dirty="0"/>
              <a:t>– Located at Military Family Life Centers and Youth Facilities</a:t>
            </a:r>
            <a:endParaRPr lang="en-US" sz="2400" b="1" dirty="0">
              <a:solidFill>
                <a:srgbClr val="002060"/>
              </a:solidFill>
            </a:endParaRPr>
          </a:p>
          <a:p>
            <a:r>
              <a:rPr lang="en-US" sz="2400" dirty="0" smtClean="0"/>
              <a:t>https</a:t>
            </a:r>
            <a:r>
              <a:rPr lang="en-US" sz="2400" dirty="0"/>
              <a:t>://www.militaryfamily.org/info-resources/deployment</a:t>
            </a:r>
            <a:r>
              <a:rPr lang="en-US" sz="2400" dirty="0" smtClean="0"/>
              <a:t>/</a:t>
            </a:r>
          </a:p>
          <a:p>
            <a:endParaRPr lang="en-US" sz="1200" dirty="0"/>
          </a:p>
          <a:p>
            <a:r>
              <a:rPr lang="en-US" sz="2800" b="1" dirty="0">
                <a:solidFill>
                  <a:srgbClr val="002060"/>
                </a:solidFill>
              </a:rPr>
              <a:t>Children Resources</a:t>
            </a:r>
          </a:p>
          <a:p>
            <a:r>
              <a:rPr lang="en-US" sz="2400" dirty="0"/>
              <a:t>4H</a:t>
            </a:r>
          </a:p>
          <a:p>
            <a:r>
              <a:rPr lang="en-US" sz="2400" dirty="0" smtClean="0"/>
              <a:t>ASYMCA</a:t>
            </a:r>
            <a:endParaRPr lang="en-US" sz="2400" dirty="0"/>
          </a:p>
          <a:p>
            <a:r>
              <a:rPr lang="en-US" sz="2400" dirty="0"/>
              <a:t>Boys and Girls </a:t>
            </a:r>
            <a:r>
              <a:rPr lang="en-US" sz="2400" dirty="0" smtClean="0"/>
              <a:t>Clubs</a:t>
            </a:r>
          </a:p>
          <a:p>
            <a:r>
              <a:rPr lang="en-US" sz="2400" dirty="0" smtClean="0"/>
              <a:t>Our Military Kids (as seen in video)</a:t>
            </a:r>
          </a:p>
          <a:p>
            <a:r>
              <a:rPr lang="en-US" sz="2400" dirty="0" smtClean="0"/>
              <a:t>Dolls, Bears, bedtime stories, reading books, Sesame Street Workshop and more.</a:t>
            </a:r>
            <a:endParaRPr lang="en-US" sz="2400" dirty="0"/>
          </a:p>
          <a:p>
            <a:r>
              <a:rPr lang="en-US" sz="1200" b="1" dirty="0"/>
              <a:t> </a:t>
            </a:r>
            <a:endParaRPr lang="en-US" sz="1200" dirty="0"/>
          </a:p>
          <a:p>
            <a:r>
              <a:rPr lang="en-US" sz="2800" b="1" dirty="0" smtClean="0">
                <a:solidFill>
                  <a:srgbClr val="002060"/>
                </a:solidFill>
              </a:rPr>
              <a:t>JSS - 10 </a:t>
            </a:r>
            <a:r>
              <a:rPr lang="en-US" sz="2800" b="1" dirty="0">
                <a:solidFill>
                  <a:srgbClr val="002060"/>
                </a:solidFill>
              </a:rPr>
              <a:t>Offices across the state </a:t>
            </a:r>
          </a:p>
          <a:p>
            <a:r>
              <a:rPr lang="en-US" sz="2800" b="1" dirty="0">
                <a:solidFill>
                  <a:srgbClr val="002060"/>
                </a:solidFill>
              </a:rPr>
              <a:t>Military Family Life Centers – at most installations</a:t>
            </a:r>
          </a:p>
          <a:p>
            <a:r>
              <a:rPr lang="en-US" sz="2000" dirty="0" smtClean="0"/>
              <a:t> </a:t>
            </a:r>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0516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6650" y="302150"/>
            <a:ext cx="9287124" cy="707886"/>
          </a:xfrm>
          <a:prstGeom prst="rect">
            <a:avLst/>
          </a:prstGeom>
          <a:noFill/>
        </p:spPr>
        <p:txBody>
          <a:bodyPr wrap="square" rtlCol="0">
            <a:spAutoFit/>
          </a:bodyPr>
          <a:lstStyle/>
          <a:p>
            <a:pPr algn="ctr"/>
            <a:r>
              <a:rPr lang="en-US" sz="4000" b="1" dirty="0" smtClean="0"/>
              <a:t>Spouse Education and Employment </a:t>
            </a:r>
            <a:endParaRPr lang="en-US" sz="4000" b="1" dirty="0"/>
          </a:p>
        </p:txBody>
      </p:sp>
      <p:sp>
        <p:nvSpPr>
          <p:cNvPr id="5" name="TextBox 4"/>
          <p:cNvSpPr txBox="1"/>
          <p:nvPr/>
        </p:nvSpPr>
        <p:spPr>
          <a:xfrm>
            <a:off x="439944" y="1330439"/>
            <a:ext cx="12192000" cy="4708981"/>
          </a:xfrm>
          <a:prstGeom prst="rect">
            <a:avLst/>
          </a:prstGeom>
          <a:noFill/>
        </p:spPr>
        <p:txBody>
          <a:bodyPr wrap="square" rtlCol="0">
            <a:spAutoFit/>
          </a:bodyPr>
          <a:lstStyle/>
          <a:p>
            <a:r>
              <a:rPr lang="en-US" sz="2800" dirty="0" smtClean="0"/>
              <a:t>- Active </a:t>
            </a:r>
            <a:r>
              <a:rPr lang="en-US" sz="2800" dirty="0"/>
              <a:t>duty military spouses face a </a:t>
            </a:r>
            <a:r>
              <a:rPr lang="en-US" sz="2800" dirty="0">
                <a:hlinkClick r:id="rId2"/>
              </a:rPr>
              <a:t>24%</a:t>
            </a:r>
            <a:r>
              <a:rPr lang="en-US" sz="2800" dirty="0"/>
              <a:t> unemployment </a:t>
            </a:r>
            <a:r>
              <a:rPr lang="en-US" sz="2800" dirty="0" smtClean="0"/>
              <a:t>rate</a:t>
            </a:r>
          </a:p>
          <a:p>
            <a:r>
              <a:rPr lang="en-US" sz="2800" dirty="0" smtClean="0"/>
              <a:t>- Over</a:t>
            </a:r>
            <a:r>
              <a:rPr lang="en-US" sz="2800" dirty="0"/>
              <a:t> </a:t>
            </a:r>
            <a:r>
              <a:rPr lang="en-US" sz="2800" dirty="0">
                <a:hlinkClick r:id="rId3"/>
              </a:rPr>
              <a:t>31</a:t>
            </a:r>
            <a:r>
              <a:rPr lang="en-US" sz="2800" dirty="0" smtClean="0">
                <a:hlinkClick r:id="rId3"/>
              </a:rPr>
              <a:t>%</a:t>
            </a:r>
            <a:r>
              <a:rPr lang="en-US" sz="2800" dirty="0" smtClean="0"/>
              <a:t> are </a:t>
            </a:r>
            <a:r>
              <a:rPr lang="en-US" sz="2800" dirty="0"/>
              <a:t>working part-time even if they would prefer to work </a:t>
            </a:r>
            <a:r>
              <a:rPr lang="en-US" sz="2800" dirty="0" smtClean="0"/>
              <a:t>full-time</a:t>
            </a:r>
            <a:r>
              <a:rPr lang="en-US" sz="2800" dirty="0"/>
              <a:t> </a:t>
            </a:r>
            <a:endParaRPr lang="en-US" sz="2800" b="1" dirty="0" smtClean="0">
              <a:solidFill>
                <a:srgbClr val="002060"/>
              </a:solidFill>
            </a:endParaRPr>
          </a:p>
          <a:p>
            <a:r>
              <a:rPr lang="en-US" sz="2800" dirty="0" smtClean="0"/>
              <a:t>- Around </a:t>
            </a:r>
            <a:r>
              <a:rPr lang="en-US" sz="2800" u="sng" dirty="0">
                <a:solidFill>
                  <a:srgbClr val="0070C0"/>
                </a:solidFill>
              </a:rPr>
              <a:t>63%</a:t>
            </a:r>
            <a:r>
              <a:rPr lang="en-US" sz="2800" u="sng" dirty="0" smtClean="0">
                <a:solidFill>
                  <a:srgbClr val="0070C0"/>
                </a:solidFill>
              </a:rPr>
              <a:t> </a:t>
            </a:r>
            <a:r>
              <a:rPr lang="en-US" sz="2800" dirty="0" smtClean="0"/>
              <a:t>are Underemployed and earned </a:t>
            </a:r>
            <a:r>
              <a:rPr lang="en-US" sz="2800" u="sng" dirty="0" smtClean="0">
                <a:solidFill>
                  <a:srgbClr val="0070C0"/>
                </a:solidFill>
              </a:rPr>
              <a:t>26.8%</a:t>
            </a:r>
            <a:r>
              <a:rPr lang="en-US" sz="2800" dirty="0" smtClean="0"/>
              <a:t> less </a:t>
            </a:r>
            <a:r>
              <a:rPr lang="en-US" sz="2800" dirty="0"/>
              <a:t>in wage and salary income than their non-military spouse peers</a:t>
            </a:r>
          </a:p>
          <a:p>
            <a:endParaRPr lang="en-US" sz="2000" dirty="0" smtClean="0"/>
          </a:p>
          <a:p>
            <a:r>
              <a:rPr lang="en-US" sz="2800" b="1" dirty="0">
                <a:solidFill>
                  <a:srgbClr val="002060"/>
                </a:solidFill>
              </a:rPr>
              <a:t>Barriers</a:t>
            </a:r>
          </a:p>
          <a:p>
            <a:r>
              <a:rPr lang="en-US" sz="2800" dirty="0" smtClean="0"/>
              <a:t>- Interview </a:t>
            </a:r>
            <a:r>
              <a:rPr lang="en-US" sz="2800" dirty="0"/>
              <a:t>Bias – military spouses will move</a:t>
            </a:r>
          </a:p>
          <a:p>
            <a:r>
              <a:rPr lang="en-US" sz="2800" dirty="0" smtClean="0"/>
              <a:t>- Employment </a:t>
            </a:r>
            <a:r>
              <a:rPr lang="en-US" sz="2800" dirty="0"/>
              <a:t>Gaps</a:t>
            </a:r>
          </a:p>
          <a:p>
            <a:r>
              <a:rPr lang="en-US" sz="2800" dirty="0" smtClean="0"/>
              <a:t>- Never </a:t>
            </a:r>
            <a:r>
              <a:rPr lang="en-US" sz="2800" dirty="0"/>
              <a:t>ahead – comfortable, promoted, move start over</a:t>
            </a:r>
          </a:p>
          <a:p>
            <a:r>
              <a:rPr lang="en-US" sz="2800" dirty="0" smtClean="0"/>
              <a:t>- Disproportionately </a:t>
            </a:r>
            <a:r>
              <a:rPr lang="en-US" sz="2800" dirty="0"/>
              <a:t>Affected by Occupational Licensing Requirements</a:t>
            </a:r>
          </a:p>
          <a:p>
            <a:r>
              <a:rPr lang="en-US" sz="2800" dirty="0" smtClean="0"/>
              <a:t>- 40</a:t>
            </a:r>
            <a:r>
              <a:rPr lang="en-US" sz="2800" dirty="0"/>
              <a:t>% have a college degree, 34% pursuing a </a:t>
            </a:r>
            <a:r>
              <a:rPr lang="en-US" sz="2800" dirty="0" smtClean="0"/>
              <a:t>degree</a:t>
            </a:r>
            <a:endParaRPr lang="en-US" sz="2800" dirty="0"/>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082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6650" y="302150"/>
            <a:ext cx="9287124" cy="707886"/>
          </a:xfrm>
          <a:prstGeom prst="rect">
            <a:avLst/>
          </a:prstGeom>
          <a:noFill/>
        </p:spPr>
        <p:txBody>
          <a:bodyPr wrap="square" rtlCol="0">
            <a:spAutoFit/>
          </a:bodyPr>
          <a:lstStyle/>
          <a:p>
            <a:pPr algn="ctr"/>
            <a:r>
              <a:rPr lang="en-US" sz="4000" b="1" dirty="0" smtClean="0"/>
              <a:t>Spouse Education and Employment </a:t>
            </a:r>
            <a:endParaRPr lang="en-US" sz="4000" b="1" dirty="0"/>
          </a:p>
        </p:txBody>
      </p:sp>
      <p:sp>
        <p:nvSpPr>
          <p:cNvPr id="5" name="TextBox 4"/>
          <p:cNvSpPr txBox="1"/>
          <p:nvPr/>
        </p:nvSpPr>
        <p:spPr>
          <a:xfrm>
            <a:off x="319162" y="1287309"/>
            <a:ext cx="11550785" cy="4647426"/>
          </a:xfrm>
          <a:prstGeom prst="rect">
            <a:avLst/>
          </a:prstGeom>
          <a:noFill/>
        </p:spPr>
        <p:txBody>
          <a:bodyPr wrap="square" rtlCol="0">
            <a:spAutoFit/>
          </a:bodyPr>
          <a:lstStyle/>
          <a:p>
            <a:endParaRPr lang="en-US" dirty="0" smtClean="0"/>
          </a:p>
          <a:p>
            <a:r>
              <a:rPr lang="en-US" sz="3200" b="1" dirty="0"/>
              <a:t>Companies should strive to hire more military spouses because:</a:t>
            </a:r>
          </a:p>
          <a:p>
            <a:r>
              <a:rPr lang="en-US" sz="2800" dirty="0"/>
              <a:t>• They are diverse -- most are female and represent wide ethnic and cultural diversity</a:t>
            </a:r>
            <a:r>
              <a:rPr lang="en-US" sz="2800" dirty="0" smtClean="0"/>
              <a:t>.</a:t>
            </a:r>
          </a:p>
          <a:p>
            <a:endParaRPr lang="en-US" sz="800" dirty="0"/>
          </a:p>
          <a:p>
            <a:r>
              <a:rPr lang="en-US" sz="2800" dirty="0"/>
              <a:t>• They are highly educated, hardworking and adaptable</a:t>
            </a:r>
            <a:r>
              <a:rPr lang="en-US" sz="2800" dirty="0" smtClean="0"/>
              <a:t>.</a:t>
            </a:r>
          </a:p>
          <a:p>
            <a:endParaRPr lang="en-US" sz="800" dirty="0"/>
          </a:p>
          <a:p>
            <a:r>
              <a:rPr lang="en-US" sz="2800" dirty="0"/>
              <a:t>• They are customer-focused</a:t>
            </a:r>
            <a:r>
              <a:rPr lang="en-US" sz="2800" dirty="0" smtClean="0"/>
              <a:t>.</a:t>
            </a:r>
          </a:p>
          <a:p>
            <a:endParaRPr lang="en-US" sz="800" dirty="0"/>
          </a:p>
          <a:p>
            <a:r>
              <a:rPr lang="en-US" sz="2800" dirty="0"/>
              <a:t>• Because they’re competent, adaptable, and highly </a:t>
            </a:r>
            <a:r>
              <a:rPr lang="en-US" sz="2800" dirty="0" smtClean="0"/>
              <a:t>motivated</a:t>
            </a:r>
          </a:p>
          <a:p>
            <a:endParaRPr lang="en-US" sz="800" dirty="0" smtClean="0"/>
          </a:p>
          <a:p>
            <a:r>
              <a:rPr lang="en-US" sz="2800" dirty="0"/>
              <a:t>• </a:t>
            </a:r>
            <a:r>
              <a:rPr lang="en-US" sz="2800" dirty="0" smtClean="0"/>
              <a:t>With </a:t>
            </a:r>
            <a:r>
              <a:rPr lang="en-US" sz="2800" dirty="0"/>
              <a:t>flex work on the rise and a skilled worker gap, their cross-group collaboration and communications experiences make them an ideal fit. </a:t>
            </a:r>
          </a:p>
          <a:p>
            <a:endParaRPr lang="en-US" dirty="0"/>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7455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6650" y="302150"/>
            <a:ext cx="9287124" cy="707886"/>
          </a:xfrm>
          <a:prstGeom prst="rect">
            <a:avLst/>
          </a:prstGeom>
          <a:noFill/>
        </p:spPr>
        <p:txBody>
          <a:bodyPr wrap="square" rtlCol="0">
            <a:spAutoFit/>
          </a:bodyPr>
          <a:lstStyle/>
          <a:p>
            <a:pPr algn="ctr"/>
            <a:r>
              <a:rPr lang="en-US" sz="4000" b="1" dirty="0" smtClean="0"/>
              <a:t>State Backing Military Spouses</a:t>
            </a:r>
            <a:endParaRPr lang="en-US" sz="4000" b="1" dirty="0"/>
          </a:p>
        </p:txBody>
      </p:sp>
      <p:sp>
        <p:nvSpPr>
          <p:cNvPr id="5" name="TextBox 4"/>
          <p:cNvSpPr txBox="1"/>
          <p:nvPr/>
        </p:nvSpPr>
        <p:spPr>
          <a:xfrm>
            <a:off x="0" y="1079022"/>
            <a:ext cx="12192000" cy="7386638"/>
          </a:xfrm>
          <a:prstGeom prst="rect">
            <a:avLst/>
          </a:prstGeom>
          <a:noFill/>
        </p:spPr>
        <p:txBody>
          <a:bodyPr wrap="square" rtlCol="0">
            <a:spAutoFit/>
          </a:bodyPr>
          <a:lstStyle/>
          <a:p>
            <a:pPr algn="ctr"/>
            <a:r>
              <a:rPr lang="en-US" sz="2800" b="1" dirty="0" smtClean="0">
                <a:solidFill>
                  <a:srgbClr val="002060"/>
                </a:solidFill>
              </a:rPr>
              <a:t>Executive order 19-01             </a:t>
            </a:r>
            <a:r>
              <a:rPr lang="en-US" sz="2200" b="1" dirty="0" smtClean="0">
                <a:solidFill>
                  <a:srgbClr val="002060"/>
                </a:solidFill>
              </a:rPr>
              <a:t>Signed 13 May 2019 by Governor Jay Inslee</a:t>
            </a:r>
          </a:p>
          <a:p>
            <a:pPr algn="ctr"/>
            <a:endParaRPr lang="en-US" sz="1200" b="1" dirty="0" smtClean="0">
              <a:solidFill>
                <a:srgbClr val="002060"/>
              </a:solidFill>
            </a:endParaRPr>
          </a:p>
          <a:p>
            <a:pPr algn="ctr"/>
            <a:r>
              <a:rPr lang="en-US" sz="2400" b="1" dirty="0" smtClean="0">
                <a:solidFill>
                  <a:schemeClr val="accent6">
                    <a:lumMod val="50000"/>
                  </a:schemeClr>
                </a:solidFill>
              </a:rPr>
              <a:t>*Washington State recognizes that military spouses include any person currently or </a:t>
            </a:r>
            <a:br>
              <a:rPr lang="en-US" sz="2400" b="1" dirty="0" smtClean="0">
                <a:solidFill>
                  <a:schemeClr val="accent6">
                    <a:lumMod val="50000"/>
                  </a:schemeClr>
                </a:solidFill>
              </a:rPr>
            </a:br>
            <a:r>
              <a:rPr lang="en-US" sz="2400" b="1" dirty="0" smtClean="0">
                <a:solidFill>
                  <a:schemeClr val="accent6">
                    <a:lumMod val="50000"/>
                  </a:schemeClr>
                </a:solidFill>
              </a:rPr>
              <a:t>previously married to a military service member during the service member’s time </a:t>
            </a:r>
            <a:br>
              <a:rPr lang="en-US" sz="2400" b="1" dirty="0" smtClean="0">
                <a:solidFill>
                  <a:schemeClr val="accent6">
                    <a:lumMod val="50000"/>
                  </a:schemeClr>
                </a:solidFill>
              </a:rPr>
            </a:br>
            <a:r>
              <a:rPr lang="en-US" sz="2400" b="1" dirty="0" smtClean="0">
                <a:solidFill>
                  <a:schemeClr val="accent6">
                    <a:lumMod val="50000"/>
                  </a:schemeClr>
                </a:solidFill>
              </a:rPr>
              <a:t>of active, reserve, or national guard duty.</a:t>
            </a:r>
          </a:p>
          <a:p>
            <a:pPr algn="ctr"/>
            <a:endParaRPr lang="en-US" sz="1200" b="1" dirty="0" smtClean="0">
              <a:solidFill>
                <a:schemeClr val="accent6">
                  <a:lumMod val="50000"/>
                </a:schemeClr>
              </a:solidFill>
            </a:endParaRPr>
          </a:p>
          <a:p>
            <a:pPr marL="457200" indent="-457200">
              <a:buAutoNum type="arabicParenR"/>
            </a:pPr>
            <a:r>
              <a:rPr lang="en-US" sz="2200" dirty="0" smtClean="0"/>
              <a:t>Washington State Military and Transition and Readiness Council (WSMTRC) will coordinate and support collaboration on career assistance for veterans, transitioning service members, Reserve and National guard members, and </a:t>
            </a:r>
            <a:r>
              <a:rPr lang="en-US" sz="2200" b="1" u="sng" dirty="0" smtClean="0"/>
              <a:t>military families </a:t>
            </a:r>
            <a:r>
              <a:rPr lang="en-US" sz="2200" dirty="0" smtClean="0"/>
              <a:t>between federal, state, and local agencies, non-profit organizations, and businesses. </a:t>
            </a:r>
          </a:p>
          <a:p>
            <a:pPr marL="457200" indent="-457200">
              <a:buAutoNum type="arabicParenR"/>
            </a:pPr>
            <a:endParaRPr lang="en-US" sz="1200" dirty="0" smtClean="0"/>
          </a:p>
          <a:p>
            <a:pPr marL="457200" indent="-457200">
              <a:buAutoNum type="arabicParenR"/>
            </a:pPr>
            <a:r>
              <a:rPr lang="en-US" sz="2200" dirty="0" smtClean="0"/>
              <a:t>Data Sharing and Evaluation</a:t>
            </a:r>
          </a:p>
          <a:p>
            <a:pPr marL="457200" indent="-457200">
              <a:buAutoNum type="arabicParenR"/>
            </a:pPr>
            <a:endParaRPr lang="en-US" sz="1200" dirty="0" smtClean="0"/>
          </a:p>
          <a:p>
            <a:pPr marL="457200" indent="-457200">
              <a:buAutoNum type="arabicParenR"/>
            </a:pPr>
            <a:r>
              <a:rPr lang="en-US" sz="2200" dirty="0" smtClean="0"/>
              <a:t>Veteran and Military Spouse Owned Businesses</a:t>
            </a:r>
          </a:p>
          <a:p>
            <a:pPr marL="457200" indent="-457200">
              <a:buAutoNum type="arabicParenR"/>
            </a:pPr>
            <a:endParaRPr lang="en-US" sz="1200" dirty="0" smtClean="0"/>
          </a:p>
          <a:p>
            <a:pPr marL="457200" indent="-457200">
              <a:buAutoNum type="arabicParenR"/>
            </a:pPr>
            <a:r>
              <a:rPr lang="en-US" sz="2200" dirty="0" smtClean="0"/>
              <a:t>Hiring Campaigns  - ESD, DVA and Commerce partner to promote employment of military and spouses</a:t>
            </a:r>
          </a:p>
          <a:p>
            <a:pPr marL="457200" indent="-457200">
              <a:buAutoNum type="arabicParenR"/>
            </a:pPr>
            <a:endParaRPr lang="en-US" sz="1200" dirty="0" smtClean="0"/>
          </a:p>
          <a:p>
            <a:pPr marL="457200" indent="-457200">
              <a:buAutoNum type="arabicParenR"/>
            </a:pPr>
            <a:r>
              <a:rPr lang="en-US" sz="2200" dirty="0" smtClean="0"/>
              <a:t>Expedited Credentialing</a:t>
            </a:r>
          </a:p>
          <a:p>
            <a:pPr marL="457200" indent="-457200">
              <a:buAutoNum type="arabicParenR"/>
            </a:pPr>
            <a:endParaRPr lang="en-US" sz="2200" dirty="0" smtClean="0"/>
          </a:p>
          <a:p>
            <a:pPr marL="457200" indent="-457200">
              <a:buAutoNum type="arabicParenR"/>
            </a:pPr>
            <a:endParaRPr lang="en-US" sz="2200" dirty="0" smtClean="0"/>
          </a:p>
          <a:p>
            <a:pPr algn="ctr"/>
            <a:endParaRPr lang="en-US" sz="2800" b="1" dirty="0" smtClean="0">
              <a:solidFill>
                <a:srgbClr val="002060"/>
              </a:solidFill>
            </a:endParaRPr>
          </a:p>
          <a:p>
            <a:endParaRPr lang="en-US" dirty="0"/>
          </a:p>
          <a:p>
            <a:endParaRPr lang="en-US" dirty="0" smtClean="0"/>
          </a:p>
          <a:p>
            <a:endParaRPr lang="en-US" dirty="0"/>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7369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79022"/>
            <a:ext cx="12192000" cy="5201424"/>
          </a:xfrm>
          <a:prstGeom prst="rect">
            <a:avLst/>
          </a:prstGeom>
          <a:noFill/>
        </p:spPr>
        <p:txBody>
          <a:bodyPr wrap="square" rtlCol="0">
            <a:spAutoFit/>
          </a:bodyPr>
          <a:lstStyle/>
          <a:p>
            <a:pPr algn="ctr"/>
            <a:r>
              <a:rPr lang="en-US" sz="2800" b="1" dirty="0" smtClean="0">
                <a:solidFill>
                  <a:srgbClr val="002060"/>
                </a:solidFill>
              </a:rPr>
              <a:t>Executive order 19-01             </a:t>
            </a:r>
            <a:r>
              <a:rPr lang="en-US" sz="2200" b="1" dirty="0" smtClean="0">
                <a:solidFill>
                  <a:srgbClr val="002060"/>
                </a:solidFill>
              </a:rPr>
              <a:t>Signed 13 May 2019 by Governor Jay Inslee</a:t>
            </a:r>
          </a:p>
          <a:p>
            <a:endParaRPr lang="en-US" sz="1200" dirty="0" smtClean="0"/>
          </a:p>
          <a:p>
            <a:pPr marL="457200" indent="-457200">
              <a:buFont typeface="+mj-lt"/>
              <a:buAutoNum type="arabicParenR" startAt="6"/>
            </a:pPr>
            <a:r>
              <a:rPr lang="en-US" sz="2200" dirty="0"/>
              <a:t>Agency </a:t>
            </a:r>
            <a:r>
              <a:rPr lang="en-US" sz="2200" dirty="0" smtClean="0"/>
              <a:t>Veterans </a:t>
            </a:r>
            <a:r>
              <a:rPr lang="en-US" sz="2200" dirty="0"/>
              <a:t>and Military Spouse Employment Plans – Each executive cabinet agency shall develop annual plans to increase the employment representation of veterans and military spouses. </a:t>
            </a:r>
          </a:p>
          <a:p>
            <a:pPr algn="ctr"/>
            <a:endParaRPr lang="en-US" sz="1200" b="1" dirty="0" smtClean="0">
              <a:solidFill>
                <a:schemeClr val="accent6">
                  <a:lumMod val="50000"/>
                </a:schemeClr>
              </a:solidFill>
            </a:endParaRPr>
          </a:p>
          <a:p>
            <a:pPr marL="457200" indent="-457200">
              <a:buFont typeface="+mj-lt"/>
              <a:buAutoNum type="arabicParenR" startAt="7"/>
            </a:pPr>
            <a:r>
              <a:rPr lang="en-US" sz="2200" dirty="0" smtClean="0"/>
              <a:t>EEO – agencies review to ensure screening and selection tools do not exclude transferrable military and military spouse employment skills and experience. Agencies shall not eliminate Military spouses from consideration due to employment gaps or varied occupation history. </a:t>
            </a:r>
          </a:p>
          <a:p>
            <a:endParaRPr lang="en-US" sz="1200" dirty="0" smtClean="0"/>
          </a:p>
          <a:p>
            <a:pPr marL="457200" indent="-457200">
              <a:buFont typeface="+mj-lt"/>
              <a:buAutoNum type="arabicParenR" startAt="7"/>
            </a:pPr>
            <a:r>
              <a:rPr lang="en-US" sz="2200" dirty="0" smtClean="0"/>
              <a:t>State Employee Resource Groups – to include military spouses </a:t>
            </a:r>
          </a:p>
          <a:p>
            <a:pPr marL="457200" indent="-457200">
              <a:buAutoNum type="arabicParenR" startAt="7"/>
            </a:pPr>
            <a:endParaRPr lang="en-US" sz="2200" dirty="0" smtClean="0"/>
          </a:p>
          <a:p>
            <a:pPr marL="457200" indent="-457200">
              <a:buAutoNum type="arabicParenR" startAt="7"/>
            </a:pPr>
            <a:endParaRPr lang="en-US" sz="2200" dirty="0" smtClean="0"/>
          </a:p>
          <a:p>
            <a:pPr algn="ctr"/>
            <a:endParaRPr lang="en-US" sz="2800" b="1" dirty="0" smtClean="0">
              <a:solidFill>
                <a:srgbClr val="002060"/>
              </a:solidFill>
            </a:endParaRPr>
          </a:p>
          <a:p>
            <a:endParaRPr lang="en-US" dirty="0"/>
          </a:p>
          <a:p>
            <a:endParaRPr lang="en-US" dirty="0" smtClean="0"/>
          </a:p>
          <a:p>
            <a:endParaRPr lang="en-US" dirty="0"/>
          </a:p>
        </p:txBody>
      </p:sp>
      <p:cxnSp>
        <p:nvCxnSpPr>
          <p:cNvPr id="6" name="Straight Connector 5"/>
          <p:cNvCxnSpPr/>
          <p:nvPr/>
        </p:nvCxnSpPr>
        <p:spPr>
          <a:xfrm>
            <a:off x="1526650" y="1010036"/>
            <a:ext cx="9287124" cy="0"/>
          </a:xfrm>
          <a:prstGeom prst="line">
            <a:avLst/>
          </a:prstGeom>
          <a:ln w="44450"/>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3600" y="4214811"/>
            <a:ext cx="3257550" cy="2443163"/>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3025" y="3349625"/>
            <a:ext cx="2543175" cy="3390900"/>
          </a:xfrm>
          <a:prstGeom prst="rect">
            <a:avLst/>
          </a:prstGeom>
        </p:spPr>
      </p:pic>
    </p:spTree>
    <p:extLst>
      <p:ext uri="{BB962C8B-B14F-4D97-AF65-F5344CB8AC3E}">
        <p14:creationId xmlns:p14="http://schemas.microsoft.com/office/powerpoint/2010/main" val="951712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1405</TotalTime>
  <Words>1004</Words>
  <Application>Microsoft Office PowerPoint</Application>
  <PresentationFormat>Widescreen</PresentationFormat>
  <Paragraphs>263</Paragraphs>
  <Slides>18</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Parker, Kimberly D CIV</dc:creator>
  <cp:lastModifiedBy>Rhault, Melissa (DVA)</cp:lastModifiedBy>
  <cp:revision>75</cp:revision>
  <dcterms:created xsi:type="dcterms:W3CDTF">2019-07-08T16:52:11Z</dcterms:created>
  <dcterms:modified xsi:type="dcterms:W3CDTF">2019-07-15T23:53:22Z</dcterms:modified>
</cp:coreProperties>
</file>