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49"/>
  </p:notesMasterIdLst>
  <p:handoutMasterIdLst>
    <p:handoutMasterId r:id="rId50"/>
  </p:handoutMasterIdLst>
  <p:sldIdLst>
    <p:sldId id="256" r:id="rId3"/>
    <p:sldId id="257" r:id="rId4"/>
    <p:sldId id="314" r:id="rId5"/>
    <p:sldId id="286" r:id="rId6"/>
    <p:sldId id="325" r:id="rId7"/>
    <p:sldId id="289" r:id="rId8"/>
    <p:sldId id="298" r:id="rId9"/>
    <p:sldId id="308" r:id="rId10"/>
    <p:sldId id="280" r:id="rId11"/>
    <p:sldId id="270" r:id="rId12"/>
    <p:sldId id="296" r:id="rId13"/>
    <p:sldId id="300" r:id="rId14"/>
    <p:sldId id="315" r:id="rId15"/>
    <p:sldId id="304" r:id="rId16"/>
    <p:sldId id="324" r:id="rId17"/>
    <p:sldId id="277" r:id="rId18"/>
    <p:sldId id="326" r:id="rId19"/>
    <p:sldId id="32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23F60E"/>
    <a:srgbClr val="6600FF"/>
    <a:srgbClr val="CCCCFF"/>
    <a:srgbClr val="FF6699"/>
    <a:srgbClr val="CCECFF"/>
    <a:srgbClr val="D2000B"/>
    <a:srgbClr val="9600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32" autoAdjust="0"/>
  </p:normalViewPr>
  <p:slideViewPr>
    <p:cSldViewPr>
      <p:cViewPr varScale="1">
        <p:scale>
          <a:sx n="94" d="100"/>
          <a:sy n="94" d="100"/>
        </p:scale>
        <p:origin x="201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2995"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E:\Veteran%20Affairs\Prison%20Demographic%20Graphs%20and%20Charts%20(July%20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Veteran%20Affairs\Prison%20Demographic%20Graphs%20and%20Charts%20(July%2020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Veteran%20Affairs\Prison%20Demographic%20Graphs%20and%20Charts%20(July%2020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dPt>
            <c:idx val="0"/>
            <c:bubble3D val="0"/>
            <c:explosion val="313"/>
            <c:spPr>
              <a:solidFill>
                <a:srgbClr val="FFC000"/>
              </a:solidFill>
              <a:ln>
                <a:noFill/>
              </a:ln>
              <a:effectLst>
                <a:outerShdw blurRad="254000" sx="102000" sy="102000" algn="ctr" rotWithShape="0">
                  <a:prstClr val="black">
                    <a:alpha val="20000"/>
                  </a:prstClr>
                </a:outerShdw>
              </a:effectLst>
            </c:spPr>
          </c:dPt>
          <c:dPt>
            <c:idx val="1"/>
            <c:bubble3D val="0"/>
            <c:spPr>
              <a:solidFill>
                <a:srgbClr val="7030A0"/>
              </a:solidFill>
              <a:ln>
                <a:noFill/>
              </a:ln>
              <a:effectLst>
                <a:outerShdw blurRad="254000" sx="102000" sy="102000" algn="ctr" rotWithShape="0">
                  <a:prstClr val="black">
                    <a:alpha val="20000"/>
                  </a:prstClr>
                </a:outerShdw>
              </a:effectLst>
            </c:spPr>
          </c:dPt>
          <c:dLbls>
            <c:dLbl>
              <c:idx val="0"/>
              <c:layout>
                <c:manualLayout>
                  <c:x val="0.12359106153397501"/>
                  <c:y val="-0.3015616797900260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228453018601024"/>
                      <c:h val="0.15026870078740157"/>
                    </c:manualLayout>
                  </c15:layout>
                </c:ext>
              </c:extLst>
            </c:dLbl>
            <c:dLbl>
              <c:idx val="1"/>
              <c:layout>
                <c:manualLayout>
                  <c:x val="5.4685987777907299E-2"/>
                  <c:y val="0.102891732283465"/>
                </c:manualLayout>
              </c:layout>
              <c:dLblPos val="bestFit"/>
              <c:showLegendKey val="0"/>
              <c:showVal val="0"/>
              <c:showCatName val="0"/>
              <c:showSerName val="0"/>
              <c:showPercent val="1"/>
              <c:showBubbleSize val="0"/>
              <c:extLst>
                <c:ext xmlns:c15="http://schemas.microsoft.com/office/drawing/2012/chart" uri="{CE6537A1-D6FC-4f65-9D91-7224C49458BB}"/>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Gender!$A$1:$A$2</c:f>
              <c:strCache>
                <c:ptCount val="2"/>
                <c:pt idx="0">
                  <c:v>Male</c:v>
                </c:pt>
                <c:pt idx="1">
                  <c:v>Female</c:v>
                </c:pt>
              </c:strCache>
            </c:strRef>
          </c:cat>
          <c:val>
            <c:numRef>
              <c:f>Gender!$B$1:$B$2</c:f>
              <c:numCache>
                <c:formatCode>General</c:formatCode>
                <c:ptCount val="2"/>
                <c:pt idx="0">
                  <c:v>92</c:v>
                </c:pt>
                <c:pt idx="1">
                  <c:v>8</c:v>
                </c:pt>
              </c:numCache>
            </c:numRef>
          </c:val>
        </c:ser>
        <c:dLbls>
          <c:dLblPos val="outEnd"/>
          <c:showLegendKey val="0"/>
          <c:showVal val="0"/>
          <c:showCatName val="0"/>
          <c:showSerName val="0"/>
          <c:showPercent val="1"/>
          <c:showBubbleSize val="0"/>
          <c:showLeaderLines val="1"/>
        </c:dLbls>
        <c:firstSliceAng val="60"/>
      </c:pieChart>
      <c:spPr>
        <a:noFill/>
        <a:ln>
          <a:noFill/>
        </a:ln>
        <a:effectLst/>
      </c:spPr>
    </c:plotArea>
    <c:legend>
      <c:legendPos val="r"/>
      <c:layout>
        <c:manualLayout>
          <c:xMode val="edge"/>
          <c:yMode val="edge"/>
          <c:x val="0.69418407503720503"/>
          <c:y val="0.49913123359580103"/>
          <c:w val="0.24431219648268601"/>
          <c:h val="0.22275820209973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mn-cs"/>
            </a:defRPr>
          </a:pPr>
          <a:endParaRPr lang="en-US"/>
        </a:p>
      </c:txPr>
    </c:legend>
    <c:plotVisOnly val="1"/>
    <c:dispBlanksAs val="gap"/>
    <c:showDLblsOverMax val="0"/>
  </c:chart>
  <c:spPr>
    <a:noFill/>
    <a:ln w="19050"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78676451851301"/>
          <c:y val="0.26836981791237102"/>
          <c:w val="0.38860258092738398"/>
          <c:h val="0.64767096821230696"/>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Pt>
            <c:idx val="4"/>
            <c:bubble3D val="0"/>
            <c:spPr>
              <a:solidFill>
                <a:schemeClr val="accent5"/>
              </a:solidFill>
              <a:ln>
                <a:noFill/>
              </a:ln>
              <a:effectLst>
                <a:outerShdw blurRad="254000" sx="102000" sy="102000" algn="ctr" rotWithShape="0">
                  <a:prstClr val="black">
                    <a:alpha val="20000"/>
                  </a:prstClr>
                </a:outerShdw>
              </a:effectLst>
            </c:spPr>
          </c:dPt>
          <c:dPt>
            <c:idx val="5"/>
            <c:bubble3D val="0"/>
            <c:spPr>
              <a:solidFill>
                <a:schemeClr val="accent6"/>
              </a:solidFill>
              <a:ln>
                <a:noFill/>
              </a:ln>
              <a:effectLst>
                <a:outerShdw blurRad="254000" sx="102000" sy="102000" algn="ctr" rotWithShape="0">
                  <a:prstClr val="black">
                    <a:alpha val="20000"/>
                  </a:prstClr>
                </a:outerShdw>
              </a:effectLst>
            </c:spPr>
          </c:dPt>
          <c:dLbls>
            <c:dLbl>
              <c:idx val="0"/>
              <c:layout>
                <c:manualLayout>
                  <c:x val="-9.5469255663430494E-2"/>
                  <c:y val="-0.151741323254069"/>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1"/>
              <c:layout>
                <c:manualLayout>
                  <c:x val="9.0614886731391606E-2"/>
                  <c:y val="5.2238816202220401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2"/>
              <c:layout>
                <c:manualLayout>
                  <c:x val="-7.6806946461789399E-2"/>
                  <c:y val="-2.826145419780120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5.1779935275080909E-2"/>
                      <c:h val="5.2238816202220435E-2"/>
                    </c:manualLayout>
                  </c15:layout>
                </c:ext>
              </c:extLst>
            </c:dLbl>
            <c:dLbl>
              <c:idx val="3"/>
              <c:layout>
                <c:manualLayout>
                  <c:x val="-9.9676375404530698E-2"/>
                  <c:y val="-6.26726725962065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4"/>
              <c:layout>
                <c:manualLayout>
                  <c:x val="-7.51079173355758E-2"/>
                  <c:y val="-0.10033162932025499"/>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5.0161812297734629E-2"/>
                      <c:h val="7.4626880288886338E-2"/>
                    </c:manualLayout>
                  </c15:layout>
                </c:ext>
              </c:extLst>
            </c:dLbl>
            <c:dLbl>
              <c:idx val="5"/>
              <c:layout>
                <c:manualLayout>
                  <c:x val="-5.5555555555555497E-3"/>
                  <c:y val="-0.115740740740741"/>
                </c:manualLayout>
              </c:layout>
              <c:dLblPos val="bestFit"/>
              <c:showLegendKey val="0"/>
              <c:showVal val="0"/>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28575">
                  <a:solidFill>
                    <a:schemeClr val="tx1"/>
                  </a:solidFill>
                </a:ln>
                <a:effectLst/>
              </c:spPr>
            </c:leaderLines>
            <c:extLst>
              <c:ext xmlns:c15="http://schemas.microsoft.com/office/drawing/2012/chart" uri="{CE6537A1-D6FC-4f65-9D91-7224C49458BB}"/>
            </c:extLst>
          </c:dLbls>
          <c:cat>
            <c:strRef>
              <c:f>Race!$A$1:$A$6</c:f>
              <c:strCache>
                <c:ptCount val="6"/>
                <c:pt idx="0">
                  <c:v>Caucasian</c:v>
                </c:pt>
                <c:pt idx="1">
                  <c:v>African American</c:v>
                </c:pt>
                <c:pt idx="2">
                  <c:v>American Indian/Alaska Native</c:v>
                </c:pt>
                <c:pt idx="3">
                  <c:v>Asian/Pacific Islander</c:v>
                </c:pt>
                <c:pt idx="4">
                  <c:v>Other</c:v>
                </c:pt>
                <c:pt idx="5">
                  <c:v>Unknown</c:v>
                </c:pt>
              </c:strCache>
            </c:strRef>
          </c:cat>
          <c:val>
            <c:numRef>
              <c:f>Race!$B$1:$B$6</c:f>
              <c:numCache>
                <c:formatCode>General</c:formatCode>
                <c:ptCount val="6"/>
                <c:pt idx="0">
                  <c:v>71</c:v>
                </c:pt>
                <c:pt idx="1">
                  <c:v>18.5</c:v>
                </c:pt>
                <c:pt idx="2">
                  <c:v>4.8</c:v>
                </c:pt>
                <c:pt idx="3">
                  <c:v>4</c:v>
                </c:pt>
                <c:pt idx="4">
                  <c:v>0.9</c:v>
                </c:pt>
                <c:pt idx="5">
                  <c:v>0.8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1245954692557"/>
          <c:y val="0.32903990461861998"/>
          <c:w val="0.42742718446601902"/>
          <c:h val="0.5967825433428419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9044555633004301"/>
          <c:y val="0.27413123359580099"/>
          <c:w val="0.24431219648268601"/>
          <c:h val="0.2227582020997370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imes New Roman" panose="02020603050405020304" pitchFamily="18" charset="0"/>
              <a:ea typeface="+mn-ea"/>
              <a:cs typeface="+mn-cs"/>
            </a:defRPr>
          </a:pPr>
          <a:endParaRPr lang="en-US"/>
        </a:p>
      </c:txPr>
    </c:legend>
    <c:plotVisOnly val="1"/>
    <c:dispBlanksAs val="gap"/>
    <c:showDLblsOverMax val="0"/>
  </c:chart>
  <c:spPr>
    <a:noFill/>
    <a:ln w="19050"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bg1"/>
              </a:solidFill>
            </a:ln>
          </c:spPr>
          <c:dPt>
            <c:idx val="0"/>
            <c:bubble3D val="0"/>
            <c:spPr>
              <a:solidFill>
                <a:srgbClr val="FFFF00"/>
              </a:solidFill>
              <a:ln w="28575">
                <a:solidFill>
                  <a:schemeClr val="bg1"/>
                </a:solidFill>
              </a:ln>
              <a:effectLst>
                <a:outerShdw blurRad="57150" dist="19050" dir="5400000" algn="ctr" rotWithShape="0">
                  <a:srgbClr val="000000">
                    <a:alpha val="63000"/>
                  </a:srgbClr>
                </a:outerShdw>
              </a:effectLst>
            </c:spPr>
          </c:dPt>
          <c:dPt>
            <c:idx val="1"/>
            <c:bubble3D val="0"/>
            <c:spPr>
              <a:solidFill>
                <a:srgbClr val="0066FF"/>
              </a:solidFill>
              <a:ln w="28575">
                <a:solidFill>
                  <a:schemeClr val="bg1"/>
                </a:solidFill>
              </a:ln>
              <a:effectLst>
                <a:outerShdw blurRad="57150" dist="19050" dir="5400000" algn="ctr" rotWithShape="0">
                  <a:srgbClr val="000000">
                    <a:alpha val="63000"/>
                  </a:srgbClr>
                </a:outerShdw>
              </a:effectLst>
            </c:spPr>
          </c:dPt>
          <c:dLbls>
            <c:dLbl>
              <c:idx val="0"/>
              <c:layout>
                <c:manualLayout>
                  <c:x val="-5.2874286332765107E-2"/>
                  <c:y val="9.8230351414406517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fld id="{D5034060-FDFB-4948-A1B8-90F6D58DE62C}" type="PERCENTAGE">
                      <a:rPr lang="en-US" sz="2400" b="1" i="0" u="none" strike="noStrike" kern="1200" baseline="0">
                        <a:solidFill>
                          <a:schemeClr val="bg1"/>
                        </a:solidFill>
                        <a:latin typeface="Times New Roman" panose="02020603050405020304" pitchFamily="18" charset="0"/>
                        <a:ea typeface="+mn-ea"/>
                        <a:cs typeface="Times New Roman" panose="02020603050405020304" pitchFamily="18" charset="0"/>
                      </a:rPr>
                      <a:pPr>
                        <a:defRPr sz="2400" b="1">
                          <a:latin typeface="Times New Roman" panose="02020603050405020304" pitchFamily="18" charset="0"/>
                          <a:cs typeface="Times New Roman" panose="02020603050405020304" pitchFamily="18"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1031699382647592"/>
                      <c:h val="7.6817048812294675E-2"/>
                    </c:manualLayout>
                  </c15:layout>
                  <c15:dlblFieldTable/>
                  <c15:showDataLabelsRange val="0"/>
                </c:ext>
              </c:extLst>
            </c:dLbl>
            <c:dLbl>
              <c:idx val="1"/>
              <c:layout>
                <c:manualLayout>
                  <c:x val="8.3243685861393635E-2"/>
                  <c:y val="-0.30332897665730824"/>
                </c:manualLayout>
              </c:layout>
              <c:tx>
                <c:rich>
                  <a:bodyPr rot="0" spcFirstLastPara="1" vertOverflow="ellipsis" vert="horz" wrap="square" lIns="38100" tIns="19050" rIns="38100" bIns="19050" anchor="ctr" anchorCtr="1">
                    <a:noAutofit/>
                  </a:bodyPr>
                  <a:lstStyle/>
                  <a:p>
                    <a:pPr>
                      <a:defRPr sz="2400" b="0" i="0" u="none" strike="noStrike" kern="1200" baseline="0">
                        <a:solidFill>
                          <a:schemeClr val="lt1">
                            <a:lumMod val="85000"/>
                          </a:schemeClr>
                        </a:solidFill>
                        <a:latin typeface="+mn-lt"/>
                        <a:ea typeface="+mn-ea"/>
                        <a:cs typeface="+mn-cs"/>
                      </a:defRPr>
                    </a:pPr>
                    <a:fld id="{8AB956AB-B232-40CC-B36C-1E0DADB8D94C}" type="PERCENTAGE">
                      <a:rPr lang="en-US" sz="2400" b="1">
                        <a:solidFill>
                          <a:schemeClr val="bg1"/>
                        </a:solidFill>
                        <a:latin typeface="Times New Roman" panose="02020603050405020304" pitchFamily="18" charset="0"/>
                        <a:cs typeface="Times New Roman" panose="02020603050405020304" pitchFamily="18" charset="0"/>
                      </a:rPr>
                      <a:pPr>
                        <a:defRPr sz="24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2400"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1392854119041572"/>
                      <c:h val="9.2201695941853415E-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Sheet1!$A$1:$A$2</c:f>
              <c:strCache>
                <c:ptCount val="2"/>
                <c:pt idx="0">
                  <c:v>Veterans</c:v>
                </c:pt>
                <c:pt idx="1">
                  <c:v>Non-veterans</c:v>
                </c:pt>
              </c:strCache>
            </c:strRef>
          </c:cat>
          <c:val>
            <c:numRef>
              <c:f>Sheet1!$B$1:$B$2</c:f>
              <c:numCache>
                <c:formatCode>General</c:formatCode>
                <c:ptCount val="2"/>
                <c:pt idx="0">
                  <c:v>7</c:v>
                </c:pt>
                <c:pt idx="1">
                  <c:v>93</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20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72991311849907647"/>
          <c:y val="4.0212773403324582E-2"/>
          <c:w val="0.25789843977836102"/>
          <c:h val="0.252797092671108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noFill/>
    <a:ln>
      <a:solidFill>
        <a:schemeClr val="bg1">
          <a:alpha val="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C45AAF3-104B-4A88-B690-3956E2B2F79B}" type="slidenum">
              <a:rPr lang="en-US" smtClean="0"/>
              <a:t>‹#›</a:t>
            </a:fld>
            <a:endParaRPr lang="en-US"/>
          </a:p>
        </p:txBody>
      </p:sp>
    </p:spTree>
    <p:extLst>
      <p:ext uri="{BB962C8B-B14F-4D97-AF65-F5344CB8AC3E}">
        <p14:creationId xmlns:p14="http://schemas.microsoft.com/office/powerpoint/2010/main" val="3491512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5FDEF8-A4BB-4D68-8889-AB16C1A51C6E}" type="datetimeFigureOut">
              <a:rPr lang="en-US" smtClean="0"/>
              <a:t>7/15/2019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80D63A-96A9-4E30-8666-39D507C89243}" type="slidenum">
              <a:rPr lang="en-US" smtClean="0"/>
              <a:t>‹#›</a:t>
            </a:fld>
            <a:endParaRPr lang="en-US"/>
          </a:p>
        </p:txBody>
      </p:sp>
    </p:spTree>
    <p:extLst>
      <p:ext uri="{BB962C8B-B14F-4D97-AF65-F5344CB8AC3E}">
        <p14:creationId xmlns:p14="http://schemas.microsoft.com/office/powerpoint/2010/main" val="185976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220788" y="236538"/>
            <a:ext cx="4725987" cy="3544887"/>
          </a:xfrm>
          <a:ln/>
        </p:spPr>
      </p:sp>
      <p:sp>
        <p:nvSpPr>
          <p:cNvPr id="1095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smtClean="0"/>
              <a:t>The take-home message of this slide is that the concentration of mental illness in prisons is SIGNIFICANTLY HIGHER than in the general population. Prisons have come to be known as “the new asylums” in that more folks are receiving treatment for major mental disorders within correctional facilities than through providers in the community and this significantly taxes our already limited resources. It may be helpful to point out that the structure and routine of prisons can often mask some of the more overt symptomatology that would be more readily manifest in the community, where a greater number of stressors and destabilizers might be present. </a:t>
            </a:r>
          </a:p>
          <a:p>
            <a:r>
              <a:rPr lang="en-US" altLang="en-US" smtClean="0"/>
              <a:t>It is also important to lay the groundwork for the next slide, which points out that although there may be a greater concentration of the mentally ill in prisons, it does not translate into an increased risk for violence with this population and in fact makes these inmates more likely to be the victims of crime or predation due to their level of impairment, degree of distress, and/or lack of organization. </a:t>
            </a:r>
          </a:p>
        </p:txBody>
      </p:sp>
      <p:sp>
        <p:nvSpPr>
          <p:cNvPr id="5" name="Date Placeholder 4"/>
          <p:cNvSpPr>
            <a:spLocks noGrp="1"/>
          </p:cNvSpPr>
          <p:nvPr>
            <p:ph type="dt" sz="quarter" idx="1"/>
          </p:nvPr>
        </p:nvSpPr>
        <p:spPr/>
        <p:txBody>
          <a:bodyPr/>
          <a:lstStyle/>
          <a:p>
            <a:pPr>
              <a:defRPr/>
            </a:pPr>
            <a:fld id="{33C3B029-8A25-4EF7-ADB1-4228E4295384}" type="datetime1">
              <a:rPr lang="en-US" smtClean="0"/>
              <a:pPr>
                <a:defRPr/>
              </a:pPr>
              <a:t>7/15/2019</a:t>
            </a:fld>
            <a:endParaRPr lang="en-US"/>
          </a:p>
        </p:txBody>
      </p:sp>
      <p:sp>
        <p:nvSpPr>
          <p:cNvPr id="7" name="Slide Number Placeholder 6"/>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Osaka" pitchFamily="64" charset="-128"/>
              </a:defRPr>
            </a:lvl1pPr>
            <a:lvl2pPr marL="757066" indent="-291179" eaLnBrk="0" hangingPunct="0">
              <a:defRPr sz="2400">
                <a:solidFill>
                  <a:schemeClr val="tx1"/>
                </a:solidFill>
                <a:latin typeface="Times New Roman" panose="02020603050405020304" pitchFamily="18" charset="0"/>
                <a:ea typeface="Osaka" pitchFamily="64" charset="-128"/>
              </a:defRPr>
            </a:lvl2pPr>
            <a:lvl3pPr marL="1164717" indent="-232943" eaLnBrk="0" hangingPunct="0">
              <a:defRPr sz="2400">
                <a:solidFill>
                  <a:schemeClr val="tx1"/>
                </a:solidFill>
                <a:latin typeface="Times New Roman" panose="02020603050405020304" pitchFamily="18" charset="0"/>
                <a:ea typeface="Osaka" pitchFamily="64" charset="-128"/>
              </a:defRPr>
            </a:lvl3pPr>
            <a:lvl4pPr marL="1630604" indent="-232943" eaLnBrk="0" hangingPunct="0">
              <a:defRPr sz="2400">
                <a:solidFill>
                  <a:schemeClr val="tx1"/>
                </a:solidFill>
                <a:latin typeface="Times New Roman" panose="02020603050405020304" pitchFamily="18" charset="0"/>
                <a:ea typeface="Osaka" pitchFamily="64" charset="-128"/>
              </a:defRPr>
            </a:lvl4pPr>
            <a:lvl5pPr marL="2096491" indent="-232943" eaLnBrk="0" hangingPunct="0">
              <a:defRPr sz="2400">
                <a:solidFill>
                  <a:schemeClr val="tx1"/>
                </a:solidFill>
                <a:latin typeface="Times New Roman" panose="02020603050405020304" pitchFamily="18" charset="0"/>
                <a:ea typeface="Osaka" pitchFamily="6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Osaka" pitchFamily="6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Osaka" pitchFamily="6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Osaka" pitchFamily="6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Osaka" pitchFamily="64" charset="-128"/>
              </a:defRPr>
            </a:lvl9pPr>
          </a:lstStyle>
          <a:p>
            <a:pPr eaLnBrk="1" hangingPunct="1"/>
            <a:fld id="{DC74B69D-0B7C-4094-8F86-F93DB11197F4}" type="slidenum">
              <a:rPr lang="en-US" altLang="en-US" sz="1200"/>
              <a:pPr eaLnBrk="1" hangingPunct="1"/>
              <a:t>9</a:t>
            </a:fld>
            <a:endParaRPr lang="en-US" altLang="en-US" sz="1200"/>
          </a:p>
        </p:txBody>
      </p:sp>
    </p:spTree>
    <p:extLst>
      <p:ext uri="{BB962C8B-B14F-4D97-AF65-F5344CB8AC3E}">
        <p14:creationId xmlns:p14="http://schemas.microsoft.com/office/powerpoint/2010/main" val="203816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7351EDD-97AD-4955-A0D2-8211A7FE2A4D}" type="slidenum">
              <a:rPr lang="en-US" altLang="en-US" smtClean="0"/>
              <a:pPr>
                <a:defRPr/>
              </a:pPr>
              <a:t>‹#›</a:t>
            </a:fld>
            <a:endParaRPr lang="en-US" altLang="en-US"/>
          </a:p>
        </p:txBody>
      </p:sp>
    </p:spTree>
    <p:extLst>
      <p:ext uri="{BB962C8B-B14F-4D97-AF65-F5344CB8AC3E}">
        <p14:creationId xmlns:p14="http://schemas.microsoft.com/office/powerpoint/2010/main" val="368701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82142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35933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13161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210676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2472686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146355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4366C97-8E92-4FC7-A74F-86428559C29F}" type="slidenum">
              <a:rPr lang="en-US" altLang="en-US" smtClean="0"/>
              <a:pPr>
                <a:defRPr/>
              </a:pPr>
              <a:t>‹#›</a:t>
            </a:fld>
            <a:endParaRPr lang="en-US" altLang="en-US"/>
          </a:p>
        </p:txBody>
      </p:sp>
    </p:spTree>
    <p:extLst>
      <p:ext uri="{BB962C8B-B14F-4D97-AF65-F5344CB8AC3E}">
        <p14:creationId xmlns:p14="http://schemas.microsoft.com/office/powerpoint/2010/main" val="393471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7D4F2E0-4082-4308-AFC7-85FD9E69ADBB}" type="slidenum">
              <a:rPr lang="en-US" altLang="en-US" smtClean="0"/>
              <a:pPr>
                <a:defRPr/>
              </a:pPr>
              <a:t>‹#›</a:t>
            </a:fld>
            <a:endParaRPr lang="en-US" altLang="en-US"/>
          </a:p>
        </p:txBody>
      </p:sp>
    </p:spTree>
    <p:extLst>
      <p:ext uri="{BB962C8B-B14F-4D97-AF65-F5344CB8AC3E}">
        <p14:creationId xmlns:p14="http://schemas.microsoft.com/office/powerpoint/2010/main" val="4039317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0"/>
            <a:ext cx="8458200" cy="5943600"/>
            <a:chOff x="0" y="0"/>
            <a:chExt cx="5328" cy="3744"/>
          </a:xfrm>
        </p:grpSpPr>
        <p:sp>
          <p:nvSpPr>
            <p:cNvPr id="45059"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endParaRPr lang="en-US" dirty="0">
                <a:solidFill>
                  <a:srgbClr val="FFFFFF"/>
                </a:solidFill>
                <a:latin typeface="Tahoma" pitchFamily="34" charset="0"/>
              </a:endParaRPr>
            </a:p>
          </p:txBody>
        </p:sp>
        <p:sp>
          <p:nvSpPr>
            <p:cNvPr id="45060"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endParaRPr lang="en-US" dirty="0">
                <a:solidFill>
                  <a:srgbClr val="FFFFFF"/>
                </a:solidFill>
                <a:latin typeface="Tahoma" pitchFamily="34" charset="0"/>
              </a:endParaRPr>
            </a:p>
          </p:txBody>
        </p:sp>
      </p:grpSp>
      <p:sp>
        <p:nvSpPr>
          <p:cNvPr id="4506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5062" name="Rectangle 6"/>
          <p:cNvSpPr>
            <a:spLocks noGrp="1" noChangeArrowheads="1"/>
          </p:cNvSpPr>
          <p:nvPr>
            <p:ph type="dt" sz="quarter" idx="2"/>
          </p:nvPr>
        </p:nvSpPr>
        <p:spPr/>
        <p:txBody>
          <a:bodyPr/>
          <a:lstStyle>
            <a:lvl1pPr>
              <a:defRPr/>
            </a:lvl1pPr>
          </a:lstStyle>
          <a:p>
            <a:endParaRPr lang="en-US" dirty="0">
              <a:solidFill>
                <a:srgbClr val="FFFFFF"/>
              </a:solidFill>
            </a:endParaRPr>
          </a:p>
        </p:txBody>
      </p:sp>
      <p:sp>
        <p:nvSpPr>
          <p:cNvPr id="45063" name="Rectangle 7"/>
          <p:cNvSpPr>
            <a:spLocks noGrp="1" noChangeArrowheads="1"/>
          </p:cNvSpPr>
          <p:nvPr>
            <p:ph type="ftr" sz="quarter" idx="3"/>
          </p:nvPr>
        </p:nvSpPr>
        <p:spPr/>
        <p:txBody>
          <a:bodyPr/>
          <a:lstStyle>
            <a:lvl1pPr>
              <a:defRPr/>
            </a:lvl1pPr>
          </a:lstStyle>
          <a:p>
            <a:endParaRPr lang="en-US" dirty="0">
              <a:solidFill>
                <a:srgbClr val="FFFFFF"/>
              </a:solidFill>
            </a:endParaRPr>
          </a:p>
        </p:txBody>
      </p:sp>
      <p:sp>
        <p:nvSpPr>
          <p:cNvPr id="45064" name="Rectangle 8"/>
          <p:cNvSpPr>
            <a:spLocks noGrp="1" noChangeArrowheads="1"/>
          </p:cNvSpPr>
          <p:nvPr>
            <p:ph type="sldNum" sz="quarter" idx="4"/>
          </p:nvPr>
        </p:nvSpPr>
        <p:spPr/>
        <p:txBody>
          <a:bodyPr/>
          <a:lstStyle>
            <a:lvl1pPr>
              <a:defRPr/>
            </a:lvl1pPr>
          </a:lstStyle>
          <a:p>
            <a:fld id="{FE72D903-BC9B-4301-B5A8-3927A31F3F01}" type="slidenum">
              <a:rPr lang="en-US">
                <a:solidFill>
                  <a:srgbClr val="FFFFFF"/>
                </a:solidFill>
              </a:rPr>
              <a:pPr/>
              <a:t>‹#›</a:t>
            </a:fld>
            <a:endParaRPr lang="en-US" dirty="0">
              <a:solidFill>
                <a:srgbClr val="FFFFFF"/>
              </a:solidFill>
            </a:endParaRPr>
          </a:p>
        </p:txBody>
      </p:sp>
      <p:sp>
        <p:nvSpPr>
          <p:cNvPr id="4506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Tree>
    <p:extLst>
      <p:ext uri="{BB962C8B-B14F-4D97-AF65-F5344CB8AC3E}">
        <p14:creationId xmlns:p14="http://schemas.microsoft.com/office/powerpoint/2010/main" val="3434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tmplLst>
          <p:tmpl lvl="1">
            <p:tnLst>
              <p:par>
                <p:cTn presetID="1" presetClass="entr" presetSubtype="0" fill="hold" nodeType="clickEffect">
                  <p:stCondLst>
                    <p:cond delay="0"/>
                  </p:stCondLst>
                  <p:childTnLst>
                    <p:set>
                      <p:cBhvr>
                        <p:cTn dur="1" fill="hold">
                          <p:stCondLst>
                            <p:cond delay="0"/>
                          </p:stCondLst>
                        </p:cTn>
                        <p:tgtEl>
                          <p:spTgt spid="45061"/>
                        </p:tgtEl>
                        <p:attrNameLst>
                          <p:attrName>style.visibility</p:attrName>
                        </p:attrNameLst>
                      </p:cBhvr>
                      <p:to>
                        <p:strVal val="visible"/>
                      </p:to>
                    </p:se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8DC4773-288F-4EA9-B801-8BD908E36DC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3905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35453453-4006-42B4-A4BA-C6653C351B62}" type="slidenum">
              <a:rPr lang="en-US" altLang="en-US" smtClean="0"/>
              <a:pPr>
                <a:defRPr/>
              </a:pPr>
              <a:t>‹#›</a:t>
            </a:fld>
            <a:endParaRPr lang="en-US" altLang="en-US"/>
          </a:p>
        </p:txBody>
      </p:sp>
    </p:spTree>
    <p:extLst>
      <p:ext uri="{BB962C8B-B14F-4D97-AF65-F5344CB8AC3E}">
        <p14:creationId xmlns:p14="http://schemas.microsoft.com/office/powerpoint/2010/main" val="132431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6E5C0D-3BC2-40CF-B490-84CF887DE14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663310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B84ACA5-F91E-4172-9CCF-BB275F4C7AD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5409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B0A0D76D-9356-498C-BF05-577DEDE1A3B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24771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219E839-EB27-419F-BB5F-1A9226A70BF2}"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8328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4E8A5EB-9AA0-485D-A93C-A2FAC303391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16188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2F1C9F9-EEB8-4DD2-A435-B814A64181E4}"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9246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B55EB19-D608-4073-BF4D-7D630035C405}"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525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480B463-0018-410D-9ED6-2815BB2FDCA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06731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86B2888-7A30-4222-892D-12480A7FADCC}"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7903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520B9FB-CC02-4D6F-B1F5-17BA973F3FBA}" type="slidenum">
              <a:rPr lang="en-US" altLang="en-US" smtClean="0"/>
              <a:pPr>
                <a:defRPr/>
              </a:pPr>
              <a:t>‹#›</a:t>
            </a:fld>
            <a:endParaRPr lang="en-US" altLang="en-US"/>
          </a:p>
        </p:txBody>
      </p:sp>
    </p:spTree>
    <p:extLst>
      <p:ext uri="{BB962C8B-B14F-4D97-AF65-F5344CB8AC3E}">
        <p14:creationId xmlns:p14="http://schemas.microsoft.com/office/powerpoint/2010/main" val="267620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0DE868E-DC73-4824-920D-5D78EADF2623}" type="slidenum">
              <a:rPr lang="en-US" altLang="en-US" smtClean="0"/>
              <a:pPr>
                <a:defRPr/>
              </a:pPr>
              <a:t>‹#›</a:t>
            </a:fld>
            <a:endParaRPr lang="en-US" altLang="en-US"/>
          </a:p>
        </p:txBody>
      </p:sp>
    </p:spTree>
    <p:extLst>
      <p:ext uri="{BB962C8B-B14F-4D97-AF65-F5344CB8AC3E}">
        <p14:creationId xmlns:p14="http://schemas.microsoft.com/office/powerpoint/2010/main" val="151639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F908C8F4-D910-4E6F-A86A-BB767CCD229D}" type="slidenum">
              <a:rPr lang="en-US" altLang="en-US" smtClean="0"/>
              <a:pPr>
                <a:defRPr/>
              </a:pPr>
              <a:t>‹#›</a:t>
            </a:fld>
            <a:endParaRPr lang="en-US" altLang="en-US"/>
          </a:p>
        </p:txBody>
      </p:sp>
    </p:spTree>
    <p:extLst>
      <p:ext uri="{BB962C8B-B14F-4D97-AF65-F5344CB8AC3E}">
        <p14:creationId xmlns:p14="http://schemas.microsoft.com/office/powerpoint/2010/main" val="285762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36AB3F24-74C3-4EE9-A204-CF1E7809E0CA}" type="slidenum">
              <a:rPr lang="en-US" altLang="en-US" smtClean="0"/>
              <a:pPr>
                <a:defRPr/>
              </a:pPr>
              <a:t>‹#›</a:t>
            </a:fld>
            <a:endParaRPr lang="en-US" altLang="en-US"/>
          </a:p>
        </p:txBody>
      </p:sp>
    </p:spTree>
    <p:extLst>
      <p:ext uri="{BB962C8B-B14F-4D97-AF65-F5344CB8AC3E}">
        <p14:creationId xmlns:p14="http://schemas.microsoft.com/office/powerpoint/2010/main" val="335647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3AC68501-8D7C-4A71-9EF2-59F36D4725AE}" type="slidenum">
              <a:rPr lang="en-US" altLang="en-US" smtClean="0"/>
              <a:pPr>
                <a:defRPr/>
              </a:pPr>
              <a:t>‹#›</a:t>
            </a:fld>
            <a:endParaRPr lang="en-US" altLang="en-US"/>
          </a:p>
        </p:txBody>
      </p:sp>
    </p:spTree>
    <p:extLst>
      <p:ext uri="{BB962C8B-B14F-4D97-AF65-F5344CB8AC3E}">
        <p14:creationId xmlns:p14="http://schemas.microsoft.com/office/powerpoint/2010/main" val="2345599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AAAB72C-C556-4D92-B4FF-7CA94719E0F4}" type="slidenum">
              <a:rPr lang="en-US" altLang="en-US" smtClean="0"/>
              <a:pPr>
                <a:defRPr/>
              </a:pPr>
              <a:t>‹#›</a:t>
            </a:fld>
            <a:endParaRPr lang="en-US" altLang="en-US"/>
          </a:p>
        </p:txBody>
      </p:sp>
    </p:spTree>
    <p:extLst>
      <p:ext uri="{BB962C8B-B14F-4D97-AF65-F5344CB8AC3E}">
        <p14:creationId xmlns:p14="http://schemas.microsoft.com/office/powerpoint/2010/main" val="242687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96CEE29-2FD9-4E42-AC62-8DE3170E0605}" type="slidenum">
              <a:rPr lang="en-US" altLang="en-US" smtClean="0"/>
              <a:pPr>
                <a:defRPr/>
              </a:pPr>
              <a:t>‹#›</a:t>
            </a:fld>
            <a:endParaRPr lang="en-US" altLang="en-US"/>
          </a:p>
        </p:txBody>
      </p:sp>
    </p:spTree>
    <p:extLst>
      <p:ext uri="{BB962C8B-B14F-4D97-AF65-F5344CB8AC3E}">
        <p14:creationId xmlns:p14="http://schemas.microsoft.com/office/powerpoint/2010/main" val="2107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rgbClr val="3366FF"/>
            </a:gs>
            <a:gs pos="58000">
              <a:schemeClr val="bg1"/>
            </a:gs>
            <a:gs pos="89000">
              <a:schemeClr val="bg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5B60FFB1-A422-414F-9586-A553F63BA6E6}" type="slidenum">
              <a:rPr lang="en-US" altLang="en-US" smtClean="0"/>
              <a:pPr>
                <a:defRPr/>
              </a:pPr>
              <a:t>‹#›</a:t>
            </a:fld>
            <a:endParaRPr lang="en-US" altLang="en-US"/>
          </a:p>
        </p:txBody>
      </p:sp>
    </p:spTree>
    <p:extLst>
      <p:ext uri="{BB962C8B-B14F-4D97-AF65-F5344CB8AC3E}">
        <p14:creationId xmlns:p14="http://schemas.microsoft.com/office/powerpoint/2010/main" val="218038387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rgbClr val="C0C0C0"/>
            </a:gs>
            <a:gs pos="5000">
              <a:srgbClr val="C0C0C0">
                <a:gamma/>
                <a:shade val="46275"/>
                <a:invGamma/>
              </a:srgbClr>
            </a:gs>
            <a:gs pos="100000">
              <a:srgbClr val="C0C0C0"/>
            </a:gs>
          </a:gsLst>
          <a:lin ang="5400000" scaled="1"/>
          <a:tileRect/>
        </a:gra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0"/>
            <a:ext cx="7242175" cy="1981200"/>
            <a:chOff x="0" y="0"/>
            <a:chExt cx="4562" cy="1248"/>
          </a:xfrm>
        </p:grpSpPr>
        <p:sp>
          <p:nvSpPr>
            <p:cNvPr id="4403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endParaRPr lang="en-US" dirty="0">
                <a:solidFill>
                  <a:srgbClr val="FFFFFF"/>
                </a:solidFill>
                <a:latin typeface="Tahoma" pitchFamily="34" charset="0"/>
              </a:endParaRPr>
            </a:p>
          </p:txBody>
        </p:sp>
        <p:sp>
          <p:nvSpPr>
            <p:cNvPr id="44036"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endParaRPr lang="en-US" dirty="0">
                <a:solidFill>
                  <a:srgbClr val="FFFFFF"/>
                </a:solidFill>
                <a:latin typeface="Tahoma" pitchFamily="34" charset="0"/>
              </a:endParaRPr>
            </a:p>
          </p:txBody>
        </p:sp>
      </p:grpSp>
      <p:sp>
        <p:nvSpPr>
          <p:cNvPr id="4403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03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dirty="0">
              <a:solidFill>
                <a:srgbClr val="FFFFFF"/>
              </a:solidFill>
              <a:latin typeface="Tahoma" pitchFamily="34" charset="0"/>
            </a:endParaRPr>
          </a:p>
        </p:txBody>
      </p:sp>
      <p:sp>
        <p:nvSpPr>
          <p:cNvPr id="4404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dirty="0">
              <a:solidFill>
                <a:srgbClr val="FFFFFF"/>
              </a:solidFill>
              <a:latin typeface="Tahoma" pitchFamily="34" charset="0"/>
            </a:endParaRPr>
          </a:p>
        </p:txBody>
      </p:sp>
      <p:sp>
        <p:nvSpPr>
          <p:cNvPr id="4404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C109F3EE-7DCB-4CEF-9C0F-F3E82AB59188}" type="slidenum">
              <a:rPr lang="en-US">
                <a:solidFill>
                  <a:srgbClr val="FFFFFF"/>
                </a:solidFill>
                <a:latin typeface="Tahoma" pitchFamily="34" charset="0"/>
              </a:rPr>
              <a:pPr/>
              <a:t>‹#›</a:t>
            </a:fld>
            <a:endParaRPr lang="en-US" dirty="0">
              <a:solidFill>
                <a:srgbClr val="FFFFFF"/>
              </a:solidFill>
              <a:latin typeface="Tahoma" pitchFamily="34" charset="0"/>
            </a:endParaRPr>
          </a:p>
        </p:txBody>
      </p:sp>
    </p:spTree>
    <p:extLst>
      <p:ext uri="{BB962C8B-B14F-4D97-AF65-F5344CB8AC3E}">
        <p14:creationId xmlns:p14="http://schemas.microsoft.com/office/powerpoint/2010/main" val="1239720626"/>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build="p">
        <p:tmplLst>
          <p:tmpl lvl="1">
            <p:tnLst>
              <p:par>
                <p:cTn presetID="1" presetClass="entr" presetSubtype="0" fill="hold" nodeType="clickEffect">
                  <p:stCondLst>
                    <p:cond delay="0"/>
                  </p:stCondLst>
                  <p:childTnLst>
                    <p:set>
                      <p:cBhvr>
                        <p:cTn dur="1" fill="hold">
                          <p:stCondLst>
                            <p:cond delay="0"/>
                          </p:stCondLst>
                        </p:cTn>
                        <p:tgtEl>
                          <p:spTgt spid="44038"/>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44038"/>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44038"/>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44038"/>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44038"/>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9.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google.com/url?sa=i&amp;rct=j&amp;q=&amp;esrc=s&amp;source=images&amp;cd=&amp;cad=rja&amp;uact=8&amp;ved=0CAcQjRxqFQoTCIKxmr3wzMcCFVM0iAodTUALhQ&amp;url=http://taylormadeyoga.ca/&amp;ei=tufgVYL-FtPooATNgK2oCA&amp;psig=AFQjCNGrvlz5h84sw8Tx-zMsIxYnTOlVzA&amp;ust=1440889135816920" TargetMode="External"/><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23900" y="1066800"/>
            <a:ext cx="7772400" cy="2895601"/>
          </a:xfrm>
        </p:spPr>
        <p:txBody>
          <a:bodyPr anchor="ctr"/>
          <a:lstStyle/>
          <a:p>
            <a:pPr algn="ctr" eaLnBrk="1" hangingPunct="1"/>
            <a:r>
              <a:rPr lang="en-US" altLang="en-US" sz="4400" dirty="0" smtClean="0">
                <a:latin typeface="Times New Roman"/>
                <a:cs typeface="Times New Roman"/>
              </a:rPr>
              <a:t>Mental Health Services in</a:t>
            </a:r>
            <a:br>
              <a:rPr lang="en-US" altLang="en-US" sz="4400" dirty="0" smtClean="0">
                <a:latin typeface="Times New Roman"/>
                <a:cs typeface="Times New Roman"/>
              </a:rPr>
            </a:br>
            <a:r>
              <a:rPr lang="en-US" altLang="en-US" sz="4400" dirty="0" smtClean="0">
                <a:latin typeface="Times New Roman"/>
                <a:cs typeface="Times New Roman"/>
              </a:rPr>
              <a:t>Washington DOC</a:t>
            </a:r>
            <a:br>
              <a:rPr lang="en-US" altLang="en-US" sz="4400" dirty="0" smtClean="0">
                <a:latin typeface="Times New Roman"/>
                <a:cs typeface="Times New Roman"/>
              </a:rPr>
            </a:br>
            <a:r>
              <a:rPr lang="en-US" altLang="en-US" sz="4400" dirty="0" smtClean="0">
                <a:latin typeface="Times New Roman"/>
                <a:cs typeface="Times New Roman"/>
              </a:rPr>
              <a:t>2019</a:t>
            </a:r>
          </a:p>
        </p:txBody>
      </p:sp>
      <p:sp>
        <p:nvSpPr>
          <p:cNvPr id="2051" name="Rectangle 3"/>
          <p:cNvSpPr>
            <a:spLocks noGrp="1" noChangeArrowheads="1"/>
          </p:cNvSpPr>
          <p:nvPr>
            <p:ph type="subTitle" idx="1"/>
          </p:nvPr>
        </p:nvSpPr>
        <p:spPr>
          <a:xfrm>
            <a:off x="1066800" y="4114800"/>
            <a:ext cx="7086600" cy="1524000"/>
          </a:xfrm>
        </p:spPr>
        <p:txBody>
          <a:bodyPr>
            <a:normAutofit/>
          </a:bodyPr>
          <a:lstStyle/>
          <a:p>
            <a:pPr algn="ctr" eaLnBrk="1" hangingPunct="1">
              <a:lnSpc>
                <a:spcPct val="100000"/>
              </a:lnSpc>
              <a:spcBef>
                <a:spcPts val="0"/>
              </a:spcBef>
            </a:pPr>
            <a:r>
              <a:rPr lang="en-US" altLang="en-US" sz="2800" dirty="0" smtClean="0">
                <a:latin typeface="Times New Roman"/>
                <a:cs typeface="Times New Roman"/>
              </a:rPr>
              <a:t>Bart Abplanalp, Ph.D.</a:t>
            </a:r>
          </a:p>
          <a:p>
            <a:pPr algn="ctr" eaLnBrk="1" hangingPunct="1">
              <a:lnSpc>
                <a:spcPct val="100000"/>
              </a:lnSpc>
              <a:spcBef>
                <a:spcPts val="0"/>
              </a:spcBef>
            </a:pPr>
            <a:r>
              <a:rPr lang="en-US" altLang="en-US" sz="2800" dirty="0" smtClean="0">
                <a:latin typeface="Times New Roman"/>
                <a:cs typeface="Times New Roman"/>
              </a:rPr>
              <a:t>Chief Psychologist – West</a:t>
            </a:r>
          </a:p>
          <a:p>
            <a:pPr algn="ctr" eaLnBrk="1" hangingPunct="1">
              <a:lnSpc>
                <a:spcPct val="100000"/>
              </a:lnSpc>
              <a:spcBef>
                <a:spcPts val="0"/>
              </a:spcBef>
            </a:pPr>
            <a:r>
              <a:rPr lang="en-US" altLang="en-US" sz="2800" dirty="0" smtClean="0">
                <a:latin typeface="Times New Roman"/>
                <a:cs typeface="Times New Roman"/>
              </a:rPr>
              <a:t>Washington State Department of Corrections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609600"/>
            <a:ext cx="8229600" cy="868362"/>
          </a:xfrm>
        </p:spPr>
        <p:txBody>
          <a:bodyPr>
            <a:normAutofit/>
          </a:bodyPr>
          <a:lstStyle/>
          <a:p>
            <a:pPr algn="ctr" eaLnBrk="1" hangingPunct="1"/>
            <a:r>
              <a:rPr lang="en-US" altLang="en-US" sz="4000" dirty="0" smtClean="0">
                <a:solidFill>
                  <a:srgbClr val="FFFF00"/>
                </a:solidFill>
                <a:latin typeface="Times New Roman"/>
                <a:cs typeface="Times New Roman"/>
              </a:rPr>
              <a:t>Mental Illness in Prison</a:t>
            </a:r>
          </a:p>
        </p:txBody>
      </p:sp>
      <p:sp>
        <p:nvSpPr>
          <p:cNvPr id="4099" name="Rectangle 3"/>
          <p:cNvSpPr>
            <a:spLocks noGrp="1" noChangeArrowheads="1"/>
          </p:cNvSpPr>
          <p:nvPr>
            <p:ph idx="1"/>
          </p:nvPr>
        </p:nvSpPr>
        <p:spPr>
          <a:xfrm>
            <a:off x="723900" y="1905000"/>
            <a:ext cx="7543800" cy="3886200"/>
          </a:xfrm>
        </p:spPr>
        <p:txBody>
          <a:bodyPr>
            <a:noAutofit/>
          </a:bodyPr>
          <a:lstStyle/>
          <a:p>
            <a:pPr marL="233363" indent="-233363">
              <a:lnSpc>
                <a:spcPct val="80000"/>
              </a:lnSpc>
            </a:pPr>
            <a:r>
              <a:rPr lang="en-US" altLang="en-US" dirty="0" smtClean="0">
                <a:latin typeface="Times New Roman"/>
                <a:cs typeface="Times New Roman"/>
              </a:rPr>
              <a:t>1/3 with any potentially qualifying </a:t>
            </a:r>
            <a:r>
              <a:rPr lang="en-US" altLang="en-US" dirty="0">
                <a:latin typeface="Times New Roman"/>
                <a:cs typeface="Times New Roman"/>
              </a:rPr>
              <a:t>diagnosis</a:t>
            </a:r>
            <a:r>
              <a:rPr lang="en-US" altLang="en-US" dirty="0" smtClean="0">
                <a:latin typeface="Times New Roman"/>
                <a:cs typeface="Times New Roman"/>
              </a:rPr>
              <a:t> (about 50% of women)</a:t>
            </a:r>
          </a:p>
          <a:p>
            <a:pPr>
              <a:lnSpc>
                <a:spcPct val="80000"/>
              </a:lnSpc>
            </a:pPr>
            <a:endParaRPr lang="en-US" altLang="en-US" dirty="0" smtClean="0">
              <a:latin typeface="Times New Roman"/>
              <a:cs typeface="Times New Roman"/>
            </a:endParaRPr>
          </a:p>
          <a:p>
            <a:pPr marL="292100" indent="-292100">
              <a:lnSpc>
                <a:spcPct val="80000"/>
              </a:lnSpc>
            </a:pPr>
            <a:r>
              <a:rPr lang="en-US" altLang="en-US" dirty="0" smtClean="0">
                <a:latin typeface="Times New Roman"/>
                <a:cs typeface="Times New Roman"/>
              </a:rPr>
              <a:t>22% seriously mentally ill (16% severe mood disorders, 6% psychosis)</a:t>
            </a:r>
          </a:p>
          <a:p>
            <a:pPr marL="635000" lvl="1" indent="-292100">
              <a:lnSpc>
                <a:spcPct val="80000"/>
              </a:lnSpc>
            </a:pPr>
            <a:r>
              <a:rPr lang="en-US" altLang="en-US" dirty="0" smtClean="0">
                <a:latin typeface="Times New Roman"/>
                <a:cs typeface="Times New Roman"/>
              </a:rPr>
              <a:t>About 5% with debilitating symptoms</a:t>
            </a:r>
          </a:p>
          <a:p>
            <a:pPr marL="292100" indent="-292100">
              <a:lnSpc>
                <a:spcPct val="80000"/>
              </a:lnSpc>
            </a:pPr>
            <a:endParaRPr lang="en-US" altLang="en-US" dirty="0" smtClean="0">
              <a:latin typeface="Times New Roman"/>
              <a:cs typeface="Times New Roman"/>
            </a:endParaRPr>
          </a:p>
          <a:p>
            <a:pPr marL="292100" indent="-292100">
              <a:lnSpc>
                <a:spcPct val="80000"/>
              </a:lnSpc>
            </a:pPr>
            <a:r>
              <a:rPr lang="en-US" altLang="en-US" dirty="0" smtClean="0">
                <a:latin typeface="Times New Roman"/>
                <a:cs typeface="Times New Roman"/>
              </a:rPr>
              <a:t>20% in active </a:t>
            </a:r>
            <a:r>
              <a:rPr lang="en-US" altLang="en-US" dirty="0" err="1" smtClean="0">
                <a:latin typeface="Times New Roman"/>
                <a:cs typeface="Times New Roman"/>
              </a:rPr>
              <a:t>Tx</a:t>
            </a:r>
            <a:r>
              <a:rPr lang="en-US" altLang="en-US" dirty="0" smtClean="0">
                <a:latin typeface="Times New Roman"/>
                <a:cs typeface="Times New Roman"/>
              </a:rPr>
              <a:t> (close to 40% of women) – treatment refusal a problem in substantial minority of SMI</a:t>
            </a:r>
          </a:p>
          <a:p>
            <a:pPr marL="342900" lvl="1" indent="0" eaLnBrk="1" hangingPunct="1">
              <a:lnSpc>
                <a:spcPct val="80000"/>
              </a:lnSpc>
              <a:buNone/>
            </a:pPr>
            <a:endParaRPr lang="en-US" altLang="en-US" sz="2400" dirty="0" smtClean="0">
              <a:latin typeface="Times New Roman"/>
              <a:cs typeface="Times New Roman"/>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 y="1752600"/>
            <a:ext cx="8229600" cy="4114800"/>
          </a:xfrm>
        </p:spPr>
        <p:txBody>
          <a:bodyPr>
            <a:noAutofit/>
          </a:bodyPr>
          <a:lstStyle/>
          <a:p>
            <a:pPr marL="334963" indent="-334963" eaLnBrk="1" hangingPunct="1">
              <a:lnSpc>
                <a:spcPct val="80000"/>
              </a:lnSpc>
            </a:pPr>
            <a:r>
              <a:rPr lang="en-US" altLang="en-US" sz="2800" dirty="0">
                <a:latin typeface="Times New Roman"/>
                <a:cs typeface="Times New Roman"/>
              </a:rPr>
              <a:t>S</a:t>
            </a:r>
            <a:r>
              <a:rPr lang="en-US" altLang="en-US" sz="2800" dirty="0" smtClean="0">
                <a:latin typeface="Times New Roman"/>
                <a:cs typeface="Times New Roman"/>
              </a:rPr>
              <a:t>ubstance abuse/dependence problems </a:t>
            </a:r>
          </a:p>
          <a:p>
            <a:pPr marL="677863" lvl="1" indent="-334963">
              <a:lnSpc>
                <a:spcPct val="80000"/>
              </a:lnSpc>
            </a:pPr>
            <a:r>
              <a:rPr lang="en-US" altLang="en-US" dirty="0" smtClean="0">
                <a:latin typeface="Times New Roman"/>
                <a:cs typeface="Times New Roman"/>
              </a:rPr>
              <a:t>At least 75% of WA DOC population</a:t>
            </a:r>
          </a:p>
          <a:p>
            <a:pPr marL="334963" lvl="1" indent="-334963">
              <a:lnSpc>
                <a:spcPct val="80000"/>
              </a:lnSpc>
            </a:pPr>
            <a:endParaRPr lang="en-US" altLang="en-US" sz="2800" dirty="0" smtClean="0">
              <a:latin typeface="Times New Roman"/>
              <a:cs typeface="Times New Roman"/>
            </a:endParaRPr>
          </a:p>
          <a:p>
            <a:pPr marL="334963" indent="-334963" eaLnBrk="1" hangingPunct="1">
              <a:lnSpc>
                <a:spcPct val="80000"/>
              </a:lnSpc>
            </a:pPr>
            <a:r>
              <a:rPr lang="en-US" altLang="en-US" sz="2800" dirty="0" smtClean="0">
                <a:latin typeface="Times New Roman"/>
                <a:cs typeface="Times New Roman"/>
              </a:rPr>
              <a:t>Much higher percentage with history of physical and/  or sexual abuse as children</a:t>
            </a:r>
          </a:p>
          <a:p>
            <a:pPr marL="677863" lvl="1" indent="-334963">
              <a:lnSpc>
                <a:spcPct val="80000"/>
              </a:lnSpc>
            </a:pPr>
            <a:r>
              <a:rPr lang="en-US" altLang="en-US" dirty="0" smtClean="0">
                <a:latin typeface="Times New Roman"/>
                <a:cs typeface="Times New Roman"/>
              </a:rPr>
              <a:t>PTSD is overrepresented –high chance of witnessing or being a victim of violence </a:t>
            </a:r>
          </a:p>
          <a:p>
            <a:pPr marL="334963" indent="-334963" eaLnBrk="1" hangingPunct="1">
              <a:lnSpc>
                <a:spcPct val="80000"/>
              </a:lnSpc>
            </a:pPr>
            <a:endParaRPr lang="en-US" altLang="en-US" sz="2800" dirty="0" smtClean="0">
              <a:latin typeface="Times New Roman"/>
              <a:cs typeface="Times New Roman"/>
            </a:endParaRPr>
          </a:p>
          <a:p>
            <a:pPr marL="334963" indent="-334963" eaLnBrk="1" hangingPunct="1">
              <a:lnSpc>
                <a:spcPct val="80000"/>
              </a:lnSpc>
            </a:pPr>
            <a:r>
              <a:rPr lang="en-US" altLang="en-US" sz="2800" dirty="0" smtClean="0">
                <a:latin typeface="Times New Roman"/>
                <a:cs typeface="Times New Roman"/>
              </a:rPr>
              <a:t>Underdiagnosed TBI, FAS/FAE, and other cognitive disorders</a:t>
            </a:r>
          </a:p>
        </p:txBody>
      </p:sp>
      <p:sp>
        <p:nvSpPr>
          <p:cNvPr id="4" name="Rectangle 2"/>
          <p:cNvSpPr txBox="1">
            <a:spLocks noChangeArrowheads="1"/>
          </p:cNvSpPr>
          <p:nvPr/>
        </p:nvSpPr>
        <p:spPr>
          <a:xfrm>
            <a:off x="381000" y="609600"/>
            <a:ext cx="8229600" cy="8683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pPr>
            <a:r>
              <a:rPr lang="en-US" altLang="en-US" sz="4000" smtClean="0">
                <a:solidFill>
                  <a:srgbClr val="FFFF00"/>
                </a:solidFill>
                <a:latin typeface="Times New Roman"/>
                <a:cs typeface="Times New Roman"/>
              </a:rPr>
              <a:t>Mental Illness in Prison</a:t>
            </a:r>
            <a:endParaRPr lang="en-US" altLang="en-US" sz="4000" dirty="0" smtClean="0">
              <a:solidFill>
                <a:srgbClr val="FFFF00"/>
              </a:solidFill>
              <a:latin typeface="Times New Roman"/>
              <a:cs typeface="Times New Roman"/>
            </a:endParaRPr>
          </a:p>
        </p:txBody>
      </p:sp>
    </p:spTree>
    <p:extLst>
      <p:ext uri="{BB962C8B-B14F-4D97-AF65-F5344CB8AC3E}">
        <p14:creationId xmlns:p14="http://schemas.microsoft.com/office/powerpoint/2010/main" val="3861365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00" y="157797"/>
            <a:ext cx="8210550" cy="1325563"/>
          </a:xfrm>
        </p:spPr>
        <p:txBody>
          <a:bodyPr/>
          <a:lstStyle/>
          <a:p>
            <a:r>
              <a:rPr lang="en-US" dirty="0" smtClean="0">
                <a:solidFill>
                  <a:srgbClr val="FFFF00"/>
                </a:solidFill>
                <a:latin typeface="Times New Roman" panose="02020603050405020304" pitchFamily="18" charset="0"/>
                <a:cs typeface="Times New Roman" panose="02020603050405020304" pitchFamily="18" charset="0"/>
              </a:rPr>
              <a:t>Mental Health Treatment</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0000" y="1447800"/>
            <a:ext cx="7675350" cy="4953000"/>
          </a:xfrm>
        </p:spPr>
        <p:txBody>
          <a:bodyPr>
            <a:normAutofit fontScale="92500" lnSpcReduction="10000"/>
          </a:bodyPr>
          <a:lstStyle/>
          <a:p>
            <a:r>
              <a:rPr lang="en-US" sz="2600" dirty="0" smtClean="0">
                <a:latin typeface="Times New Roman" panose="02020603050405020304" pitchFamily="18" charset="0"/>
                <a:cs typeface="Times New Roman" panose="02020603050405020304" pitchFamily="18" charset="0"/>
              </a:rPr>
              <a:t>Referral process</a:t>
            </a:r>
          </a:p>
          <a:p>
            <a:pPr lvl="1"/>
            <a:r>
              <a:rPr lang="en-US" sz="2200" dirty="0" smtClean="0">
                <a:latin typeface="Times New Roman" panose="02020603050405020304" pitchFamily="18" charset="0"/>
                <a:cs typeface="Times New Roman" panose="02020603050405020304" pitchFamily="18" charset="0"/>
              </a:rPr>
              <a:t>Screening triage</a:t>
            </a:r>
          </a:p>
          <a:p>
            <a:pPr lvl="1"/>
            <a:r>
              <a:rPr lang="en-US" sz="2200" dirty="0" smtClean="0">
                <a:latin typeface="Times New Roman" panose="02020603050405020304" pitchFamily="18" charset="0"/>
                <a:cs typeface="Times New Roman" panose="02020603050405020304" pitchFamily="18" charset="0"/>
              </a:rPr>
              <a:t>Inmate self-referred (“Kite”)</a:t>
            </a:r>
            <a:endParaRPr lang="en-US" sz="2200" dirty="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Staff referral</a:t>
            </a:r>
          </a:p>
          <a:p>
            <a:pPr lvl="1"/>
            <a:r>
              <a:rPr lang="en-US" sz="2200" dirty="0" smtClean="0">
                <a:latin typeface="Times New Roman" panose="02020603050405020304" pitchFamily="18" charset="0"/>
                <a:cs typeface="Times New Roman" panose="02020603050405020304" pitchFamily="18" charset="0"/>
              </a:rPr>
              <a:t>Emergency</a:t>
            </a:r>
          </a:p>
          <a:p>
            <a:pPr marL="342900" lvl="1" indent="0">
              <a:buNone/>
            </a:pPr>
            <a:endParaRPr lang="en-US" sz="2200" dirty="0">
              <a:latin typeface="Times New Roman" panose="02020603050405020304" pitchFamily="18" charset="0"/>
              <a:cs typeface="Times New Roman" panose="02020603050405020304" pitchFamily="18" charset="0"/>
            </a:endParaRPr>
          </a:p>
          <a:p>
            <a:r>
              <a:rPr lang="en-US" sz="2600" dirty="0" smtClean="0">
                <a:latin typeface="Times New Roman" panose="02020603050405020304" pitchFamily="18" charset="0"/>
                <a:cs typeface="Times New Roman" panose="02020603050405020304" pitchFamily="18" charset="0"/>
              </a:rPr>
              <a:t>Eligibility based on Offender Health Plan (OHP)</a:t>
            </a:r>
            <a:endParaRPr lang="en-US" sz="26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Medical necessity</a:t>
            </a:r>
          </a:p>
          <a:p>
            <a:pPr lvl="1"/>
            <a:r>
              <a:rPr lang="en-US" sz="2200" dirty="0" smtClean="0">
                <a:latin typeface="Times New Roman" panose="02020603050405020304" pitchFamily="18" charset="0"/>
                <a:cs typeface="Times New Roman" panose="02020603050405020304" pitchFamily="18" charset="0"/>
              </a:rPr>
              <a:t>Symptom severity </a:t>
            </a:r>
          </a:p>
          <a:p>
            <a:pPr lvl="1"/>
            <a:r>
              <a:rPr lang="en-US" sz="2200" dirty="0" smtClean="0">
                <a:latin typeface="Times New Roman" panose="02020603050405020304" pitchFamily="18" charset="0"/>
                <a:cs typeface="Times New Roman" panose="02020603050405020304" pitchFamily="18" charset="0"/>
              </a:rPr>
              <a:t>Functional impairment</a:t>
            </a:r>
          </a:p>
          <a:p>
            <a:pPr lvl="1"/>
            <a:r>
              <a:rPr lang="en-US" sz="2200" dirty="0" smtClean="0">
                <a:latin typeface="Times New Roman" panose="02020603050405020304" pitchFamily="18" charset="0"/>
                <a:cs typeface="Times New Roman" panose="02020603050405020304" pitchFamily="18" charset="0"/>
              </a:rPr>
              <a:t>CRC and “3 for Free”</a:t>
            </a:r>
          </a:p>
          <a:p>
            <a:endParaRPr lang="en-US" sz="2600" dirty="0" smtClean="0">
              <a:latin typeface="Times New Roman" panose="02020603050405020304" pitchFamily="18" charset="0"/>
              <a:cs typeface="Times New Roman" panose="02020603050405020304" pitchFamily="18" charset="0"/>
            </a:endParaRPr>
          </a:p>
          <a:p>
            <a:r>
              <a:rPr lang="en-US" sz="2600" dirty="0" smtClean="0">
                <a:latin typeface="Times New Roman" panose="02020603050405020304" pitchFamily="18" charset="0"/>
                <a:cs typeface="Times New Roman" panose="02020603050405020304" pitchFamily="18" charset="0"/>
              </a:rPr>
              <a:t>Primary Therapist assignment </a:t>
            </a:r>
          </a:p>
          <a:p>
            <a:pPr lvl="1"/>
            <a:r>
              <a:rPr lang="en-US" sz="2200" dirty="0" smtClean="0">
                <a:latin typeface="Times New Roman" panose="02020603050405020304" pitchFamily="18" charset="0"/>
                <a:cs typeface="Times New Roman" panose="02020603050405020304" pitchFamily="18" charset="0"/>
              </a:rPr>
              <a:t>All inmates in active treatment (typical caseload = 80-100)</a:t>
            </a:r>
          </a:p>
          <a:p>
            <a:pPr lvl="1"/>
            <a:r>
              <a:rPr lang="en-US" sz="2200" dirty="0" smtClean="0">
                <a:latin typeface="Times New Roman" panose="02020603050405020304" pitchFamily="18" charset="0"/>
                <a:cs typeface="Times New Roman" panose="02020603050405020304" pitchFamily="18" charset="0"/>
              </a:rPr>
              <a:t>MHA, MHU, Treatment Plan</a:t>
            </a: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76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00" y="228600"/>
            <a:ext cx="8210550" cy="1325563"/>
          </a:xfrm>
        </p:spPr>
        <p:txBody>
          <a:bodyPr/>
          <a:lstStyle/>
          <a:p>
            <a:r>
              <a:rPr lang="en-US" dirty="0" smtClean="0">
                <a:solidFill>
                  <a:srgbClr val="FFFF00"/>
                </a:solidFill>
                <a:latin typeface="Times New Roman" panose="02020603050405020304" pitchFamily="18" charset="0"/>
                <a:cs typeface="Times New Roman" panose="02020603050405020304" pitchFamily="18" charset="0"/>
              </a:rPr>
              <a:t>Mental Health Treatment</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0000" y="1600200"/>
            <a:ext cx="7675350" cy="4800600"/>
          </a:xfrm>
        </p:spPr>
        <p:txBody>
          <a:bodyPr>
            <a:normAutofit/>
          </a:bodyPr>
          <a:lstStyle/>
          <a:p>
            <a:r>
              <a:rPr lang="en-US" dirty="0" smtClean="0">
                <a:latin typeface="Times New Roman" panose="02020603050405020304" pitchFamily="18" charset="0"/>
                <a:cs typeface="Times New Roman" panose="02020603050405020304" pitchFamily="18" charset="0"/>
              </a:rPr>
              <a:t>Case management</a:t>
            </a:r>
          </a:p>
          <a:p>
            <a:r>
              <a:rPr lang="en-US" dirty="0" smtClean="0">
                <a:latin typeface="Times New Roman" panose="02020603050405020304" pitchFamily="18" charset="0"/>
                <a:cs typeface="Times New Roman" panose="02020603050405020304" pitchFamily="18" charset="0"/>
              </a:rPr>
              <a:t>Individual therapy</a:t>
            </a:r>
          </a:p>
          <a:p>
            <a:pPr lvl="1"/>
            <a:r>
              <a:rPr lang="en-US" dirty="0" smtClean="0">
                <a:latin typeface="Times New Roman" panose="02020603050405020304" pitchFamily="18" charset="0"/>
                <a:cs typeface="Times New Roman" panose="02020603050405020304" pitchFamily="18" charset="0"/>
              </a:rPr>
              <a:t>Various orientations </a:t>
            </a:r>
          </a:p>
          <a:p>
            <a:pPr lvl="1"/>
            <a:r>
              <a:rPr lang="en-US" dirty="0" smtClean="0">
                <a:latin typeface="Times New Roman" panose="02020603050405020304" pitchFamily="18" charset="0"/>
                <a:cs typeface="Times New Roman" panose="02020603050405020304" pitchFamily="18" charset="0"/>
              </a:rPr>
              <a:t>Limited (CBT, CPT, EMDR)</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Group treatment </a:t>
            </a:r>
          </a:p>
          <a:p>
            <a:pPr lvl="1"/>
            <a:r>
              <a:rPr lang="en-US" dirty="0" smtClean="0">
                <a:latin typeface="Times New Roman" panose="02020603050405020304" pitchFamily="18" charset="0"/>
                <a:cs typeface="Times New Roman" panose="02020603050405020304" pitchFamily="18" charset="0"/>
              </a:rPr>
              <a:t>Psychoeducational and process-oriented</a:t>
            </a:r>
          </a:p>
          <a:p>
            <a:pPr lvl="1"/>
            <a:r>
              <a:rPr lang="en-US" dirty="0" smtClean="0">
                <a:latin typeface="Times New Roman" panose="02020603050405020304" pitchFamily="18" charset="0"/>
                <a:cs typeface="Times New Roman" panose="02020603050405020304" pitchFamily="18" charset="0"/>
              </a:rPr>
              <a:t>Closed and open ended </a:t>
            </a:r>
          </a:p>
          <a:p>
            <a:pPr lvl="1"/>
            <a:r>
              <a:rPr lang="en-US" i="1" dirty="0" smtClean="0">
                <a:latin typeface="Times New Roman" panose="02020603050405020304" pitchFamily="18" charset="0"/>
                <a:cs typeface="Times New Roman" panose="02020603050405020304" pitchFamily="18" charset="0"/>
              </a:rPr>
              <a:t>Examples</a:t>
            </a:r>
            <a:r>
              <a:rPr lang="en-US" dirty="0" smtClean="0">
                <a:latin typeface="Times New Roman" panose="02020603050405020304" pitchFamily="18" charset="0"/>
                <a:cs typeface="Times New Roman" panose="02020603050405020304" pitchFamily="18" charset="0"/>
              </a:rPr>
              <a:t>: anxiety, depression, trauma-focused, DBT</a:t>
            </a:r>
          </a:p>
          <a:p>
            <a:r>
              <a:rPr lang="en-US" dirty="0" smtClean="0">
                <a:latin typeface="Times New Roman" panose="02020603050405020304" pitchFamily="18" charset="0"/>
                <a:cs typeface="Times New Roman" panose="02020603050405020304" pitchFamily="18" charset="0"/>
              </a:rPr>
              <a:t>Crisis responding</a:t>
            </a:r>
          </a:p>
          <a:p>
            <a:r>
              <a:rPr lang="en-US" dirty="0" smtClean="0">
                <a:latin typeface="Times New Roman" panose="02020603050405020304" pitchFamily="18" charset="0"/>
                <a:cs typeface="Times New Roman" panose="02020603050405020304" pitchFamily="18" charset="0"/>
              </a:rPr>
              <a:t>Psychiatric services</a:t>
            </a:r>
          </a:p>
          <a:p>
            <a:pPr lvl="1"/>
            <a:r>
              <a:rPr lang="en-US" dirty="0" smtClean="0">
                <a:latin typeface="Times New Roman" panose="02020603050405020304" pitchFamily="18" charset="0"/>
                <a:cs typeface="Times New Roman" panose="02020603050405020304" pitchFamily="18" charset="0"/>
              </a:rPr>
              <a:t>MH is the gatekeeper</a:t>
            </a:r>
          </a:p>
          <a:p>
            <a:pPr lvl="1"/>
            <a:r>
              <a:rPr lang="en-US" dirty="0" smtClean="0">
                <a:latin typeface="Times New Roman" panose="02020603050405020304" pitchFamily="18" charset="0"/>
                <a:cs typeface="Times New Roman" panose="02020603050405020304" pitchFamily="18" charset="0"/>
              </a:rPr>
              <a:t>Pts seen every 90 days</a:t>
            </a: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latin typeface="Times New Roman" panose="02020603050405020304" pitchFamily="18" charset="0"/>
                <a:cs typeface="Times New Roman" panose="02020603050405020304" pitchFamily="18" charset="0"/>
              </a:rPr>
              <a:t>Challenges for Mental Health in DOC</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34325" y="1700849"/>
            <a:ext cx="7675350" cy="4351338"/>
          </a:xfrm>
        </p:spPr>
        <p:txBody>
          <a:bodyPr/>
          <a:lstStyle/>
          <a:p>
            <a:r>
              <a:rPr lang="en-US" dirty="0" smtClean="0">
                <a:latin typeface="Times New Roman" panose="02020603050405020304" pitchFamily="18" charset="0"/>
                <a:cs typeface="Times New Roman" panose="02020603050405020304" pitchFamily="18" charset="0"/>
              </a:rPr>
              <a:t>High caseloads due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concentration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MI in prison</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MI is considered a stigma/weakness</a:t>
            </a:r>
          </a:p>
          <a:p>
            <a:r>
              <a:rPr lang="en-US" dirty="0" smtClean="0">
                <a:latin typeface="Times New Roman" panose="02020603050405020304" pitchFamily="18" charset="0"/>
                <a:cs typeface="Times New Roman" panose="02020603050405020304" pitchFamily="18" charset="0"/>
              </a:rPr>
              <a:t>MI are much more likely to be the victims of violence and exploitation</a:t>
            </a:r>
          </a:p>
          <a:p>
            <a:r>
              <a:rPr lang="en-US" dirty="0" smtClean="0">
                <a:latin typeface="Times New Roman" panose="02020603050405020304" pitchFamily="18" charset="0"/>
                <a:cs typeface="Times New Roman" panose="02020603050405020304" pitchFamily="18" charset="0"/>
              </a:rPr>
              <a:t>Common release problems</a:t>
            </a:r>
            <a:endParaRPr lang="en-US" dirty="0">
              <a:latin typeface="Times New Roman" panose="02020603050405020304" pitchFamily="18" charset="0"/>
            </a:endParaRPr>
          </a:p>
          <a:p>
            <a:pPr lvl="1"/>
            <a:r>
              <a:rPr lang="en-US" dirty="0" smtClean="0">
                <a:latin typeface="Times New Roman" panose="02020603050405020304" pitchFamily="18" charset="0"/>
                <a:cs typeface="Times New Roman" panose="02020603050405020304" pitchFamily="18" charset="0"/>
              </a:rPr>
              <a:t>$40 gate money </a:t>
            </a:r>
          </a:p>
          <a:p>
            <a:pPr lvl="1"/>
            <a:r>
              <a:rPr lang="en-US" dirty="0" smtClean="0">
                <a:latin typeface="Times New Roman" panose="02020603050405020304" pitchFamily="18" charset="0"/>
                <a:cs typeface="Times New Roman" panose="02020603050405020304" pitchFamily="18" charset="0"/>
              </a:rPr>
              <a:t>Greyhound bus ticket</a:t>
            </a:r>
          </a:p>
          <a:p>
            <a:pPr lvl="1"/>
            <a:r>
              <a:rPr lang="en-US" dirty="0" smtClean="0">
                <a:latin typeface="Times New Roman" panose="02020603050405020304" pitchFamily="18" charset="0"/>
                <a:cs typeface="Times New Roman" panose="02020603050405020304" pitchFamily="18" charset="0"/>
              </a:rPr>
              <a:t>30 day supply of meds </a:t>
            </a:r>
          </a:p>
          <a:p>
            <a:pPr lvl="1"/>
            <a:r>
              <a:rPr lang="en-US" dirty="0" smtClean="0">
                <a:latin typeface="Times New Roman" panose="02020603050405020304" pitchFamily="18" charset="0"/>
                <a:cs typeface="Times New Roman" panose="02020603050405020304" pitchFamily="18" charset="0"/>
              </a:rPr>
              <a:t>Releasing homeless</a:t>
            </a:r>
          </a:p>
          <a:p>
            <a:r>
              <a:rPr lang="en-US" dirty="0" smtClean="0">
                <a:latin typeface="Times New Roman" panose="02020603050405020304" pitchFamily="18" charset="0"/>
                <a:cs typeface="Times New Roman" panose="02020603050405020304" pitchFamily="18" charset="0"/>
              </a:rPr>
              <a:t>Felony conviction makes employment and housing difficult</a:t>
            </a:r>
          </a:p>
        </p:txBody>
      </p:sp>
    </p:spTree>
    <p:extLst>
      <p:ext uri="{BB962C8B-B14F-4D97-AF65-F5344CB8AC3E}">
        <p14:creationId xmlns:p14="http://schemas.microsoft.com/office/powerpoint/2010/main" val="17562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FF00"/>
                </a:solidFill>
                <a:latin typeface="Times New Roman" panose="02020603050405020304" pitchFamily="18" charset="0"/>
                <a:cs typeface="Times New Roman" panose="02020603050405020304" pitchFamily="18" charset="0"/>
              </a:rPr>
              <a:t>Challenges for Mental Health in DOC</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34325" y="1700849"/>
            <a:ext cx="6657075" cy="4351338"/>
          </a:xfrm>
        </p:spPr>
        <p:txBody>
          <a:bodyPr/>
          <a:lstStyle/>
          <a:p>
            <a:r>
              <a:rPr lang="en-US" dirty="0" smtClean="0">
                <a:latin typeface="Times New Roman" panose="02020603050405020304" pitchFamily="18" charset="0"/>
                <a:cs typeface="Times New Roman" panose="02020603050405020304" pitchFamily="18" charset="0"/>
              </a:rPr>
              <a:t>Creating </a:t>
            </a:r>
            <a:r>
              <a:rPr lang="en-US" dirty="0">
                <a:latin typeface="Times New Roman" panose="02020603050405020304" pitchFamily="18" charset="0"/>
                <a:cs typeface="Times New Roman" panose="02020603050405020304" pitchFamily="18" charset="0"/>
              </a:rPr>
              <a:t>true community-based transition program</a:t>
            </a:r>
          </a:p>
          <a:p>
            <a:pPr lvl="1"/>
            <a:r>
              <a:rPr lang="en-US" dirty="0">
                <a:latin typeface="Times New Roman" panose="02020603050405020304" pitchFamily="18" charset="0"/>
                <a:cs typeface="Times New Roman" panose="02020603050405020304" pitchFamily="18" charset="0"/>
              </a:rPr>
              <a:t>Work Release requirements can make it difficult for SMI to succeed</a:t>
            </a:r>
          </a:p>
          <a:p>
            <a:r>
              <a:rPr lang="en-US" dirty="0">
                <a:latin typeface="Times New Roman" panose="02020603050405020304" pitchFamily="18" charset="0"/>
                <a:cs typeface="Times New Roman" panose="02020603050405020304" pitchFamily="18" charset="0"/>
              </a:rPr>
              <a:t>Availability and timeliness of community MH follow-up</a:t>
            </a:r>
          </a:p>
          <a:p>
            <a:r>
              <a:rPr lang="en-US" dirty="0" smtClean="0">
                <a:latin typeface="Times New Roman" panose="02020603050405020304" pitchFamily="18" charset="0"/>
                <a:cs typeface="Times New Roman" panose="02020603050405020304" pitchFamily="18" charset="0"/>
              </a:rPr>
              <a:t>Placement </a:t>
            </a:r>
            <a:r>
              <a:rPr lang="en-US" dirty="0">
                <a:latin typeface="Times New Roman" panose="02020603050405020304" pitchFamily="18" charset="0"/>
                <a:cs typeface="Times New Roman" panose="02020603050405020304" pitchFamily="18" charset="0"/>
              </a:rPr>
              <a:t>into supported living</a:t>
            </a:r>
          </a:p>
          <a:p>
            <a:r>
              <a:rPr lang="en-US" dirty="0" smtClean="0">
                <a:latin typeface="Times New Roman" panose="02020603050405020304" pitchFamily="18" charset="0"/>
                <a:cs typeface="Times New Roman" panose="02020603050405020304" pitchFamily="18" charset="0"/>
              </a:rPr>
              <a:t>ORCS is a great example of what can go right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8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381000"/>
            <a:ext cx="8229600" cy="944562"/>
          </a:xfrm>
        </p:spPr>
        <p:txBody>
          <a:bodyPr/>
          <a:lstStyle/>
          <a:p>
            <a:pPr eaLnBrk="1" hangingPunct="1"/>
            <a:r>
              <a:rPr lang="en-US" altLang="en-US" dirty="0" smtClean="0">
                <a:solidFill>
                  <a:srgbClr val="FFFF00"/>
                </a:solidFill>
                <a:latin typeface="Times New Roman" panose="02020603050405020304" pitchFamily="18" charset="0"/>
                <a:cs typeface="Times New Roman" panose="02020603050405020304" pitchFamily="18" charset="0"/>
              </a:rPr>
              <a:t>Future Directions</a:t>
            </a:r>
          </a:p>
        </p:txBody>
      </p:sp>
      <p:sp>
        <p:nvSpPr>
          <p:cNvPr id="22531" name="Content Placeholder 2"/>
          <p:cNvSpPr>
            <a:spLocks noGrp="1"/>
          </p:cNvSpPr>
          <p:nvPr>
            <p:ph idx="1"/>
          </p:nvPr>
        </p:nvSpPr>
        <p:spPr>
          <a:xfrm>
            <a:off x="762000" y="1600200"/>
            <a:ext cx="7086600" cy="4648200"/>
          </a:xfrm>
        </p:spPr>
        <p:txBody>
          <a:bodyPr/>
          <a:lstStyle/>
          <a:p>
            <a:pPr eaLnBrk="1" hangingPunct="1"/>
            <a:r>
              <a:rPr lang="en-US" altLang="en-US" dirty="0" smtClean="0">
                <a:latin typeface="Times New Roman" panose="02020603050405020304" pitchFamily="18" charset="0"/>
                <a:cs typeface="Times New Roman" panose="02020603050405020304" pitchFamily="18" charset="0"/>
              </a:rPr>
              <a:t>Improved coordination of care – medical/CD</a:t>
            </a:r>
          </a:p>
          <a:p>
            <a:pPr eaLnBrk="1" hangingPunct="1"/>
            <a:r>
              <a:rPr lang="en-US" altLang="en-US" dirty="0" smtClean="0">
                <a:latin typeface="Times New Roman" panose="02020603050405020304" pitchFamily="18" charset="0"/>
                <a:cs typeface="Times New Roman" panose="02020603050405020304" pitchFamily="18" charset="0"/>
              </a:rPr>
              <a:t>Develop structured psychological </a:t>
            </a:r>
            <a:r>
              <a:rPr lang="en-US" altLang="en-US" dirty="0" err="1" smtClean="0">
                <a:latin typeface="Times New Roman" panose="02020603050405020304" pitchFamily="18" charset="0"/>
                <a:cs typeface="Times New Roman" panose="02020603050405020304" pitchFamily="18" charset="0"/>
              </a:rPr>
              <a:t>Tx</a:t>
            </a:r>
            <a:endParaRPr lang="en-US" altLang="en-US" dirty="0" smtClean="0">
              <a:latin typeface="Times New Roman" panose="02020603050405020304" pitchFamily="18" charset="0"/>
              <a:cs typeface="Times New Roman" panose="02020603050405020304" pitchFamily="18" charset="0"/>
            </a:endParaRPr>
          </a:p>
          <a:p>
            <a:pPr lvl="1" eaLnBrk="1" hangingPunct="1"/>
            <a:r>
              <a:rPr lang="en-US" altLang="en-US" dirty="0" smtClean="0">
                <a:latin typeface="Times New Roman" panose="02020603050405020304" pitchFamily="18" charset="0"/>
                <a:cs typeface="Times New Roman" panose="02020603050405020304" pitchFamily="18" charset="0"/>
              </a:rPr>
              <a:t>More effective than meds for many conditions</a:t>
            </a:r>
          </a:p>
          <a:p>
            <a:pPr lvl="1" eaLnBrk="1" hangingPunct="1"/>
            <a:r>
              <a:rPr lang="en-US" altLang="en-US" dirty="0" smtClean="0">
                <a:latin typeface="Times New Roman" panose="02020603050405020304" pitchFamily="18" charset="0"/>
                <a:cs typeface="Times New Roman" panose="02020603050405020304" pitchFamily="18" charset="0"/>
              </a:rPr>
              <a:t>Stronger psychosocial rehab focus in residential</a:t>
            </a:r>
          </a:p>
          <a:p>
            <a:pPr lvl="1" eaLnBrk="1" hangingPunct="1"/>
            <a:r>
              <a:rPr lang="en-US" altLang="en-US" dirty="0" smtClean="0">
                <a:latin typeface="Times New Roman" panose="02020603050405020304" pitchFamily="18" charset="0"/>
                <a:cs typeface="Times New Roman" panose="02020603050405020304" pitchFamily="18" charset="0"/>
              </a:rPr>
              <a:t>Continue to develop trauma-related services</a:t>
            </a:r>
          </a:p>
          <a:p>
            <a:r>
              <a:rPr lang="en-US" altLang="en-US" dirty="0">
                <a:latin typeface="Times New Roman" panose="02020603050405020304" pitchFamily="18" charset="0"/>
                <a:cs typeface="Times New Roman" panose="02020603050405020304" pitchFamily="18" charset="0"/>
              </a:rPr>
              <a:t>Stronger training and services directed at suicide prevention</a:t>
            </a:r>
          </a:p>
          <a:p>
            <a:pPr lvl="1"/>
            <a:r>
              <a:rPr lang="en-US" altLang="en-US" dirty="0" smtClean="0">
                <a:latin typeface="Times New Roman" panose="02020603050405020304" pitchFamily="18" charset="0"/>
                <a:cs typeface="Times New Roman" panose="02020603050405020304" pitchFamily="18" charset="0"/>
              </a:rPr>
              <a:t>More </a:t>
            </a:r>
            <a:r>
              <a:rPr lang="en-US" altLang="en-US" dirty="0">
                <a:latin typeface="Times New Roman" panose="02020603050405020304" pitchFamily="18" charset="0"/>
                <a:cs typeface="Times New Roman" panose="02020603050405020304" pitchFamily="18" charset="0"/>
              </a:rPr>
              <a:t>robust training to be done by MH staff</a:t>
            </a:r>
          </a:p>
          <a:p>
            <a:pPr lvl="1"/>
            <a:r>
              <a:rPr lang="en-US" altLang="en-US" dirty="0">
                <a:latin typeface="Times New Roman" panose="02020603050405020304" pitchFamily="18" charset="0"/>
                <a:cs typeface="Times New Roman" panose="02020603050405020304" pitchFamily="18" charset="0"/>
              </a:rPr>
              <a:t>Improved assessment</a:t>
            </a:r>
          </a:p>
          <a:p>
            <a:r>
              <a:rPr lang="en-US" altLang="en-US" dirty="0">
                <a:latin typeface="Times New Roman" panose="02020603050405020304" pitchFamily="18" charset="0"/>
                <a:cs typeface="Times New Roman" panose="02020603050405020304" pitchFamily="18" charset="0"/>
              </a:rPr>
              <a:t>Strengthen transitional programming and services</a:t>
            </a:r>
          </a:p>
          <a:p>
            <a:pPr lvl="1"/>
            <a:r>
              <a:rPr lang="en-US" altLang="en-US" dirty="0">
                <a:latin typeface="Times New Roman" panose="02020603050405020304" pitchFamily="18" charset="0"/>
                <a:cs typeface="Times New Roman" panose="02020603050405020304" pitchFamily="18" charset="0"/>
              </a:rPr>
              <a:t>Better community liaison, placement</a:t>
            </a:r>
          </a:p>
          <a:p>
            <a:pPr lvl="1"/>
            <a:r>
              <a:rPr lang="en-US" altLang="en-US" dirty="0">
                <a:latin typeface="Times New Roman" panose="02020603050405020304" pitchFamily="18" charset="0"/>
                <a:cs typeface="Times New Roman" panose="02020603050405020304" pitchFamily="18" charset="0"/>
              </a:rPr>
              <a:t>Expand DOC outpatient services?</a:t>
            </a:r>
          </a:p>
          <a:p>
            <a:pPr lvl="1" eaLnBrk="1" hangingPunct="1"/>
            <a:endParaRPr lang="en-US" alt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04429" cy="1935162"/>
          </a:xfrm>
        </p:spPr>
        <p:txBody>
          <a:bodyPr/>
          <a:lstStyle/>
          <a:p>
            <a:r>
              <a:rPr lang="en-US" dirty="0"/>
              <a:t/>
            </a:r>
            <a:br>
              <a:rPr lang="en-US" dirty="0"/>
            </a:br>
            <a:r>
              <a:rPr lang="en-US" dirty="0" smtClean="0"/>
              <a:t>SCCC VETERANS UNIT</a:t>
            </a:r>
            <a:br>
              <a:rPr lang="en-US" dirty="0" smtClean="0"/>
            </a:br>
            <a:r>
              <a:rPr lang="en-US" sz="7200" i="1" dirty="0" smtClean="0">
                <a:solidFill>
                  <a:srgbClr val="002060"/>
                </a:solidFill>
                <a:latin typeface="Bell MT" pitchFamily="18" charset="0"/>
              </a:rPr>
              <a:t>Together </a:t>
            </a:r>
            <a:r>
              <a:rPr lang="en-US" sz="7200" i="1" dirty="0">
                <a:solidFill>
                  <a:srgbClr val="002060"/>
                </a:solidFill>
                <a:latin typeface="Bell MT" pitchFamily="18" charset="0"/>
              </a:rPr>
              <a:t>we </a:t>
            </a:r>
            <a:r>
              <a:rPr lang="en-US" sz="7200" i="1" dirty="0" smtClean="0">
                <a:solidFill>
                  <a:srgbClr val="002060"/>
                </a:solidFill>
                <a:latin typeface="Bell MT" pitchFamily="18" charset="0"/>
              </a:rPr>
              <a:t>serve.</a:t>
            </a:r>
            <a:endParaRPr lang="en-US" sz="7200" i="1" dirty="0">
              <a:solidFill>
                <a:srgbClr val="002060"/>
              </a:solidFill>
              <a:latin typeface="Bell MT" pitchFamily="18" charset="0"/>
            </a:endParaRPr>
          </a:p>
        </p:txBody>
      </p:sp>
      <p:sp>
        <p:nvSpPr>
          <p:cNvPr id="8" name="Title 1"/>
          <p:cNvSpPr txBox="1">
            <a:spLocks/>
          </p:cNvSpPr>
          <p:nvPr/>
        </p:nvSpPr>
        <p:spPr bwMode="auto">
          <a:xfrm>
            <a:off x="0" y="5151438"/>
            <a:ext cx="8915400" cy="1706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eaLnBrk="1" hangingPunct="1">
              <a:defRPr/>
            </a:pPr>
            <a:endParaRPr lang="en-US" sz="2000" kern="0" dirty="0">
              <a:solidFill>
                <a:srgbClr val="FFFFCC"/>
              </a:solidFill>
              <a:effectLst>
                <a:outerShdw blurRad="38100" dist="38100" dir="2700000" algn="tl">
                  <a:srgbClr val="000000"/>
                </a:outerShdw>
              </a:effectLst>
              <a:latin typeface="Tahoma"/>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230" y="2514600"/>
            <a:ext cx="5258940" cy="3944205"/>
          </a:xfrm>
          <a:prstGeom prst="rect">
            <a:avLst/>
          </a:prstGeom>
        </p:spPr>
      </p:pic>
    </p:spTree>
    <p:extLst>
      <p:ext uri="{BB962C8B-B14F-4D97-AF65-F5344CB8AC3E}">
        <p14:creationId xmlns:p14="http://schemas.microsoft.com/office/powerpoint/2010/main" val="2429004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dirty="0" smtClean="0"/>
              <a:t/>
            </a:r>
            <a:br>
              <a:rPr lang="en-US" dirty="0" smtClean="0"/>
            </a:br>
            <a:r>
              <a:rPr lang="en-US" dirty="0" smtClean="0"/>
              <a:t>What </a:t>
            </a:r>
            <a:r>
              <a:rPr lang="en-US" dirty="0"/>
              <a:t>the program </a:t>
            </a:r>
            <a:br>
              <a:rPr lang="en-US" dirty="0"/>
            </a:br>
            <a:r>
              <a:rPr lang="en-US" dirty="0"/>
              <a:t>is about…</a:t>
            </a:r>
            <a:br>
              <a:rPr lang="en-US" dirty="0"/>
            </a:br>
            <a:endParaRPr lang="en-US" dirty="0"/>
          </a:p>
        </p:txBody>
      </p:sp>
      <p:sp>
        <p:nvSpPr>
          <p:cNvPr id="3" name="Content Placeholder 2"/>
          <p:cNvSpPr>
            <a:spLocks noGrp="1"/>
          </p:cNvSpPr>
          <p:nvPr>
            <p:ph idx="1"/>
          </p:nvPr>
        </p:nvSpPr>
        <p:spPr>
          <a:xfrm>
            <a:off x="304800" y="1981200"/>
            <a:ext cx="8229600" cy="4495800"/>
          </a:xfrm>
        </p:spPr>
        <p:txBody>
          <a:bodyPr/>
          <a:lstStyle/>
          <a:p>
            <a:pPr marL="285750" indent="-285750">
              <a:buFont typeface="Wingdings" pitchFamily="2" charset="2"/>
              <a:buChar char="q"/>
            </a:pPr>
            <a:r>
              <a:rPr lang="en-US" dirty="0">
                <a:solidFill>
                  <a:srgbClr val="000000"/>
                </a:solidFill>
              </a:rPr>
              <a:t>Veterans helping Veterans.</a:t>
            </a:r>
          </a:p>
          <a:p>
            <a:pPr marL="285750" indent="-285750">
              <a:buFont typeface="Wingdings" pitchFamily="2" charset="2"/>
              <a:buChar char="q"/>
            </a:pPr>
            <a:r>
              <a:rPr lang="en-US" dirty="0">
                <a:solidFill>
                  <a:srgbClr val="000000"/>
                </a:solidFill>
              </a:rPr>
              <a:t>Quiet, clean living environment.</a:t>
            </a:r>
          </a:p>
          <a:p>
            <a:pPr marL="285750" indent="-285750">
              <a:buFont typeface="Wingdings" pitchFamily="2" charset="2"/>
              <a:buChar char="q"/>
            </a:pPr>
            <a:r>
              <a:rPr lang="en-US" dirty="0">
                <a:solidFill>
                  <a:srgbClr val="000000"/>
                </a:solidFill>
              </a:rPr>
              <a:t>Access to Veterans programs.</a:t>
            </a:r>
          </a:p>
          <a:p>
            <a:pPr marL="285750" indent="-285750">
              <a:buFont typeface="Wingdings" pitchFamily="2" charset="2"/>
              <a:buChar char="q"/>
            </a:pPr>
            <a:r>
              <a:rPr lang="en-US" dirty="0">
                <a:solidFill>
                  <a:srgbClr val="000000"/>
                </a:solidFill>
              </a:rPr>
              <a:t>Links to Veteran resources.</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424083"/>
            <a:ext cx="2852725" cy="230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Housing Units\H5\H5 VETERANS POD\Misc. Pictures\dog ta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
            <a:ext cx="275177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8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l"/>
            <a:r>
              <a:rPr lang="en-US" sz="4000" dirty="0" smtClean="0"/>
              <a:t>Where did the idea </a:t>
            </a:r>
            <a:br>
              <a:rPr lang="en-US" sz="4000" dirty="0" smtClean="0"/>
            </a:br>
            <a:r>
              <a:rPr lang="en-US" sz="4000" dirty="0" smtClean="0"/>
              <a:t>come from? </a:t>
            </a:r>
            <a:endParaRPr lang="en-US" sz="4000" dirty="0"/>
          </a:p>
        </p:txBody>
      </p:sp>
      <p:sp>
        <p:nvSpPr>
          <p:cNvPr id="47107" name="Rectangle 3"/>
          <p:cNvSpPr>
            <a:spLocks noGrp="1" noChangeArrowheads="1"/>
          </p:cNvSpPr>
          <p:nvPr>
            <p:ph idx="1"/>
          </p:nvPr>
        </p:nvSpPr>
        <p:spPr>
          <a:xfrm>
            <a:off x="152400" y="1371600"/>
            <a:ext cx="8839200" cy="5257800"/>
          </a:xfrm>
        </p:spPr>
        <p:txBody>
          <a:bodyPr/>
          <a:lstStyle/>
          <a:p>
            <a:pPr>
              <a:buNone/>
            </a:pPr>
            <a:endParaRPr lang="en-US" sz="1600" b="1" dirty="0" smtClean="0">
              <a:solidFill>
                <a:srgbClr val="FF0000"/>
              </a:solidFill>
            </a:endParaRPr>
          </a:p>
          <a:p>
            <a:pPr marL="0" indent="0">
              <a:buNone/>
            </a:pPr>
            <a:endParaRPr lang="en-US" sz="2000" dirty="0">
              <a:solidFill>
                <a:srgbClr val="000000"/>
              </a:solidFill>
              <a:effectLst/>
            </a:endParaRPr>
          </a:p>
          <a:p>
            <a:pPr marL="0" indent="0">
              <a:buNone/>
            </a:pPr>
            <a:endParaRPr lang="en-US" sz="2000" dirty="0" smtClean="0">
              <a:solidFill>
                <a:srgbClr val="000000"/>
              </a:solidFill>
              <a:effectLst/>
            </a:endParaRPr>
          </a:p>
          <a:p>
            <a:pPr>
              <a:buFont typeface="Wingdings" pitchFamily="2" charset="2"/>
              <a:buChar char="§"/>
            </a:pPr>
            <a:r>
              <a:rPr lang="en-US" sz="2000" dirty="0" smtClean="0">
                <a:solidFill>
                  <a:srgbClr val="000000"/>
                </a:solidFill>
                <a:effectLst/>
              </a:rPr>
              <a:t>The idea of SCCC Veteran offenders planted the seed…</a:t>
            </a:r>
          </a:p>
          <a:p>
            <a:pPr marL="0" indent="0">
              <a:buNone/>
            </a:pPr>
            <a:endParaRPr lang="en-US" sz="2000" dirty="0" smtClean="0">
              <a:solidFill>
                <a:srgbClr val="000000"/>
              </a:solidFill>
              <a:effectLst/>
            </a:endParaRPr>
          </a:p>
          <a:p>
            <a:pPr>
              <a:buFont typeface="Wingdings" pitchFamily="2" charset="2"/>
              <a:buChar char="§"/>
            </a:pPr>
            <a:r>
              <a:rPr lang="en-US" sz="2000" dirty="0" smtClean="0">
                <a:solidFill>
                  <a:srgbClr val="000000"/>
                </a:solidFill>
                <a:effectLst/>
              </a:rPr>
              <a:t>Belief that military veterans have special needs and should be taken care of.</a:t>
            </a:r>
          </a:p>
          <a:p>
            <a:pPr marL="0" indent="0">
              <a:buNone/>
            </a:pPr>
            <a:endParaRPr lang="en-US" sz="2000" dirty="0" smtClean="0">
              <a:solidFill>
                <a:srgbClr val="000000"/>
              </a:solidFill>
              <a:effectLst/>
            </a:endParaRPr>
          </a:p>
          <a:p>
            <a:r>
              <a:rPr lang="en-US" sz="2000" dirty="0" smtClean="0">
                <a:solidFill>
                  <a:srgbClr val="000000"/>
                </a:solidFill>
                <a:effectLst/>
              </a:rPr>
              <a:t>Florida DOC: SCCC H5 Veterans Unit is molded after the very successful Veteran’s </a:t>
            </a:r>
            <a:r>
              <a:rPr lang="en-US" sz="2000" dirty="0">
                <a:solidFill>
                  <a:srgbClr val="000000"/>
                </a:solidFill>
                <a:effectLst/>
              </a:rPr>
              <a:t>Dormitory </a:t>
            </a:r>
            <a:r>
              <a:rPr lang="en-US" sz="2000" dirty="0" smtClean="0">
                <a:solidFill>
                  <a:srgbClr val="000000"/>
                </a:solidFill>
                <a:effectLst/>
              </a:rPr>
              <a:t>Program at the Gulf Correctional Institution in Florida. This veterans program </a:t>
            </a:r>
            <a:r>
              <a:rPr lang="en-US" sz="2000" dirty="0">
                <a:solidFill>
                  <a:srgbClr val="000000"/>
                </a:solidFill>
                <a:effectLst/>
              </a:rPr>
              <a:t>is </a:t>
            </a:r>
            <a:r>
              <a:rPr lang="en-US" sz="2000" dirty="0" smtClean="0">
                <a:solidFill>
                  <a:srgbClr val="000000"/>
                </a:solidFill>
                <a:effectLst/>
              </a:rPr>
              <a:t>a Re-Entry Initiative designed </a:t>
            </a:r>
            <a:r>
              <a:rPr lang="en-US" sz="2000" dirty="0">
                <a:solidFill>
                  <a:srgbClr val="000000"/>
                </a:solidFill>
                <a:effectLst/>
              </a:rPr>
              <a:t>to assist former military Veterans who will be returning to </a:t>
            </a:r>
            <a:r>
              <a:rPr lang="en-US" sz="2000" dirty="0" smtClean="0">
                <a:solidFill>
                  <a:srgbClr val="000000"/>
                </a:solidFill>
                <a:effectLst/>
              </a:rPr>
              <a:t>society in the near future. The </a:t>
            </a:r>
            <a:r>
              <a:rPr lang="en-US" sz="2000" dirty="0">
                <a:solidFill>
                  <a:srgbClr val="000000"/>
                </a:solidFill>
                <a:effectLst/>
              </a:rPr>
              <a:t>Veterans’ Dormitory Program also provides a stable and structured environment designed to facilitate the learning process that our courses offer as well as providing for positive social interaction between veterans. </a:t>
            </a:r>
          </a:p>
          <a:p>
            <a:pPr marL="0" indent="0">
              <a:buNone/>
            </a:pPr>
            <a:endParaRPr lang="en-US" sz="2000" dirty="0">
              <a:solidFill>
                <a:srgbClr val="000000"/>
              </a:solidFill>
              <a:effectLst/>
            </a:endParaRPr>
          </a:p>
          <a:p>
            <a:pPr marL="0" indent="0">
              <a:buNone/>
            </a:pPr>
            <a:endParaRPr lang="en-US" sz="2000" dirty="0" smtClean="0">
              <a:solidFill>
                <a:srgbClr val="000000"/>
              </a:solidFill>
              <a:effectLst/>
            </a:endParaRPr>
          </a:p>
          <a:p>
            <a:pPr>
              <a:buNone/>
            </a:pPr>
            <a:endParaRPr lang="en-US" sz="2000" b="1" dirty="0" smtClean="0">
              <a:solidFill>
                <a:srgbClr val="FF0000"/>
              </a:solidFill>
            </a:endParaRPr>
          </a:p>
          <a:p>
            <a:pPr>
              <a:buNone/>
            </a:pPr>
            <a:endParaRPr lang="en-US" sz="1600" b="1" dirty="0" smtClean="0">
              <a:solidFill>
                <a:srgbClr val="FF0000"/>
              </a:solidFill>
            </a:endParaRPr>
          </a:p>
          <a:p>
            <a:pPr>
              <a:buNone/>
            </a:pPr>
            <a:endParaRPr lang="en-US" sz="1600" b="1" dirty="0" smtClean="0">
              <a:solidFill>
                <a:srgbClr val="FF0000"/>
              </a:solidFill>
            </a:endParaRPr>
          </a:p>
          <a:p>
            <a:pPr>
              <a:buNone/>
            </a:pPr>
            <a:endParaRPr lang="en-US" sz="1600" b="1" dirty="0" smtClean="0">
              <a:solidFill>
                <a:srgbClr val="FF0000"/>
              </a:solidFill>
            </a:endParaRPr>
          </a:p>
          <a:p>
            <a:pPr>
              <a:lnSpc>
                <a:spcPct val="90000"/>
              </a:lnSpc>
            </a:pPr>
            <a:endParaRPr lang="en-US" sz="2400"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52400"/>
            <a:ext cx="2982690" cy="223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049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33400"/>
            <a:ext cx="8229600" cy="792162"/>
          </a:xfrm>
        </p:spPr>
        <p:txBody>
          <a:bodyPr/>
          <a:lstStyle/>
          <a:p>
            <a:pPr eaLnBrk="1" hangingPunct="1"/>
            <a:r>
              <a:rPr lang="en-US" altLang="en-US" dirty="0" smtClean="0">
                <a:solidFill>
                  <a:srgbClr val="FFFF00"/>
                </a:solidFill>
                <a:latin typeface="Times New Roman"/>
                <a:cs typeface="Times New Roman"/>
              </a:rPr>
              <a:t>Mental Health in Prisons</a:t>
            </a:r>
          </a:p>
        </p:txBody>
      </p:sp>
      <p:sp>
        <p:nvSpPr>
          <p:cNvPr id="3075" name="Rectangle 3"/>
          <p:cNvSpPr>
            <a:spLocks noGrp="1" noChangeArrowheads="1"/>
          </p:cNvSpPr>
          <p:nvPr>
            <p:ph idx="1"/>
          </p:nvPr>
        </p:nvSpPr>
        <p:spPr>
          <a:xfrm>
            <a:off x="457200" y="1600200"/>
            <a:ext cx="8382000" cy="3962400"/>
          </a:xfrm>
        </p:spPr>
        <p:txBody>
          <a:bodyPr>
            <a:normAutofit/>
          </a:bodyPr>
          <a:lstStyle/>
          <a:p>
            <a:pPr eaLnBrk="1" hangingPunct="1">
              <a:lnSpc>
                <a:spcPct val="110000"/>
              </a:lnSpc>
            </a:pPr>
            <a:r>
              <a:rPr lang="en-US" altLang="en-US" sz="2800" dirty="0" smtClean="0">
                <a:latin typeface="Times New Roman"/>
                <a:cs typeface="Times New Roman"/>
              </a:rPr>
              <a:t> Pathways through the prison</a:t>
            </a:r>
            <a:endParaRPr lang="en-US" altLang="en-US" sz="2800" dirty="0">
              <a:latin typeface="Times New Roman"/>
              <a:cs typeface="Times New Roman"/>
            </a:endParaRPr>
          </a:p>
          <a:p>
            <a:pPr eaLnBrk="1" hangingPunct="1">
              <a:lnSpc>
                <a:spcPct val="110000"/>
              </a:lnSpc>
            </a:pPr>
            <a:r>
              <a:rPr lang="en-US" altLang="en-US" sz="2800" dirty="0" smtClean="0">
                <a:latin typeface="Times New Roman"/>
                <a:cs typeface="Times New Roman"/>
              </a:rPr>
              <a:t> Assessment of mental health needs</a:t>
            </a:r>
          </a:p>
          <a:p>
            <a:pPr eaLnBrk="1" hangingPunct="1">
              <a:lnSpc>
                <a:spcPct val="110000"/>
              </a:lnSpc>
            </a:pPr>
            <a:r>
              <a:rPr lang="en-US" altLang="en-US" sz="2800" dirty="0" smtClean="0">
                <a:latin typeface="Times New Roman"/>
                <a:cs typeface="Times New Roman"/>
              </a:rPr>
              <a:t> Mental health providers in DOC</a:t>
            </a:r>
          </a:p>
          <a:p>
            <a:pPr>
              <a:lnSpc>
                <a:spcPct val="110000"/>
              </a:lnSpc>
            </a:pPr>
            <a:r>
              <a:rPr lang="en-US" altLang="en-US" sz="2800" dirty="0">
                <a:latin typeface="Times New Roman"/>
                <a:cs typeface="Times New Roman"/>
              </a:rPr>
              <a:t> </a:t>
            </a:r>
            <a:r>
              <a:rPr lang="en-US" altLang="en-US" sz="2800" dirty="0" smtClean="0">
                <a:latin typeface="Times New Roman"/>
                <a:cs typeface="Times New Roman"/>
              </a:rPr>
              <a:t>Veteran population in prison</a:t>
            </a:r>
          </a:p>
          <a:p>
            <a:pPr>
              <a:lnSpc>
                <a:spcPct val="110000"/>
              </a:lnSpc>
            </a:pPr>
            <a:r>
              <a:rPr lang="en-US" altLang="en-US" sz="2800" dirty="0" smtClean="0">
                <a:latin typeface="Times New Roman"/>
                <a:cs typeface="Times New Roman"/>
              </a:rPr>
              <a:t> Mental health services available  (general vs. veterans)</a:t>
            </a:r>
          </a:p>
          <a:p>
            <a:pPr eaLnBrk="1" hangingPunct="1">
              <a:lnSpc>
                <a:spcPct val="110000"/>
              </a:lnSpc>
            </a:pPr>
            <a:r>
              <a:rPr lang="en-US" altLang="en-US" sz="2800" dirty="0" smtClean="0">
                <a:latin typeface="Times New Roman"/>
                <a:cs typeface="Times New Roman"/>
              </a:rPr>
              <a:t> Challenges in Re-Entry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554162"/>
          </a:xfrm>
        </p:spPr>
        <p:txBody>
          <a:bodyPr/>
          <a:lstStyle/>
          <a:p>
            <a:pPr algn="l"/>
            <a:r>
              <a:rPr lang="en-US" dirty="0" smtClean="0"/>
              <a:t>WA DOC</a:t>
            </a:r>
            <a:br>
              <a:rPr lang="en-US" dirty="0" smtClean="0"/>
            </a:br>
            <a:r>
              <a:rPr lang="en-US" dirty="0" smtClean="0"/>
              <a:t>Established </a:t>
            </a:r>
            <a:br>
              <a:rPr lang="en-US" dirty="0" smtClean="0"/>
            </a:br>
            <a:r>
              <a:rPr lang="en-US" dirty="0" smtClean="0"/>
              <a:t>Veteran Units</a:t>
            </a:r>
            <a:endParaRPr lang="en-US" dirty="0"/>
          </a:p>
        </p:txBody>
      </p:sp>
      <p:sp>
        <p:nvSpPr>
          <p:cNvPr id="3" name="Content Placeholder 2"/>
          <p:cNvSpPr>
            <a:spLocks noGrp="1"/>
          </p:cNvSpPr>
          <p:nvPr>
            <p:ph idx="1"/>
          </p:nvPr>
        </p:nvSpPr>
        <p:spPr>
          <a:xfrm>
            <a:off x="304800" y="1447800"/>
            <a:ext cx="8229600" cy="5410200"/>
          </a:xfrm>
        </p:spPr>
        <p:txBody>
          <a:bodyPr/>
          <a:lstStyle/>
          <a:p>
            <a:pPr marL="0" indent="0" algn="ctr">
              <a:buNone/>
            </a:pPr>
            <a:endParaRPr lang="en-US" sz="1800" dirty="0">
              <a:solidFill>
                <a:srgbClr val="000000"/>
              </a:solidFill>
            </a:endParaRPr>
          </a:p>
          <a:p>
            <a:pPr marL="0" indent="0" algn="ctr">
              <a:buNone/>
            </a:pPr>
            <a:endParaRPr lang="en-US" sz="1800" u="sng" dirty="0" smtClean="0">
              <a:solidFill>
                <a:srgbClr val="000000"/>
              </a:solidFill>
            </a:endParaRPr>
          </a:p>
          <a:p>
            <a:pPr marL="0" indent="0" algn="ctr">
              <a:buNone/>
            </a:pPr>
            <a:endParaRPr lang="en-US" sz="1800" u="sng" dirty="0" smtClean="0">
              <a:solidFill>
                <a:srgbClr val="000000"/>
              </a:solidFill>
            </a:endParaRPr>
          </a:p>
          <a:p>
            <a:pPr marL="0" indent="0" algn="ctr">
              <a:buNone/>
            </a:pPr>
            <a:endParaRPr lang="en-US" sz="1800" u="sng" dirty="0">
              <a:solidFill>
                <a:srgbClr val="000000"/>
              </a:solidFill>
            </a:endParaRPr>
          </a:p>
          <a:p>
            <a:r>
              <a:rPr lang="en-US" sz="1800" dirty="0" smtClean="0">
                <a:solidFill>
                  <a:srgbClr val="000000"/>
                </a:solidFill>
                <a:effectLst/>
              </a:rPr>
              <a:t>Stafford Creek Corrections Center – Aberdeen, WA (Minimum Custody) </a:t>
            </a:r>
          </a:p>
          <a:p>
            <a:r>
              <a:rPr lang="en-US" sz="1800" dirty="0" smtClean="0">
                <a:solidFill>
                  <a:srgbClr val="000000"/>
                </a:solidFill>
                <a:effectLst/>
              </a:rPr>
              <a:t>Coyote Ridge Corrections Center – Connell, </a:t>
            </a:r>
            <a:r>
              <a:rPr lang="en-US" sz="1800" dirty="0">
                <a:solidFill>
                  <a:srgbClr val="000000"/>
                </a:solidFill>
                <a:effectLst/>
              </a:rPr>
              <a:t>WA </a:t>
            </a:r>
            <a:r>
              <a:rPr lang="en-US" sz="1800" dirty="0" smtClean="0">
                <a:solidFill>
                  <a:srgbClr val="000000"/>
                </a:solidFill>
                <a:effectLst/>
              </a:rPr>
              <a:t>(Minimum &amp; Medium custody</a:t>
            </a:r>
            <a:endParaRPr lang="en-US" sz="1800" dirty="0">
              <a:solidFill>
                <a:srgbClr val="000000"/>
              </a:solidFill>
            </a:endParaRPr>
          </a:p>
        </p:txBody>
      </p:sp>
      <p:pic>
        <p:nvPicPr>
          <p:cNvPr id="4" name="Picture 2" descr="http://www.dedham-ma.gov/dedham/image/Veterans/Banner%20With%20Seals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52400"/>
            <a:ext cx="3732679" cy="114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22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lstStyle/>
          <a:p>
            <a:pPr algn="l"/>
            <a:r>
              <a:rPr lang="en-US" sz="3600" dirty="0" smtClean="0"/>
              <a:t>Program’s Moto &amp; Mission…</a:t>
            </a:r>
            <a:endParaRPr lang="en-US" sz="3600" dirty="0"/>
          </a:p>
        </p:txBody>
      </p:sp>
      <p:sp>
        <p:nvSpPr>
          <p:cNvPr id="3" name="Content Placeholder 2"/>
          <p:cNvSpPr>
            <a:spLocks noGrp="1"/>
          </p:cNvSpPr>
          <p:nvPr>
            <p:ph idx="1"/>
          </p:nvPr>
        </p:nvSpPr>
        <p:spPr>
          <a:xfrm>
            <a:off x="457200" y="1905000"/>
            <a:ext cx="8229600" cy="4343400"/>
          </a:xfrm>
        </p:spPr>
        <p:txBody>
          <a:bodyPr/>
          <a:lstStyle/>
          <a:p>
            <a:pPr lvl="0"/>
            <a:r>
              <a:rPr lang="en-US" sz="2800" b="1" u="sng" dirty="0" smtClean="0">
                <a:solidFill>
                  <a:srgbClr val="FFFF00"/>
                </a:solidFill>
                <a:effectLst/>
                <a:latin typeface="+mj-lt"/>
              </a:rPr>
              <a:t>MOTO</a:t>
            </a:r>
            <a:r>
              <a:rPr lang="en-US" sz="2800" b="1" u="sng" dirty="0">
                <a:solidFill>
                  <a:srgbClr val="FFFF00"/>
                </a:solidFill>
                <a:effectLst/>
                <a:latin typeface="+mj-lt"/>
              </a:rPr>
              <a:t>:</a:t>
            </a:r>
            <a:r>
              <a:rPr lang="en-US" sz="2800" b="1" dirty="0">
                <a:solidFill>
                  <a:srgbClr val="FFFF00"/>
                </a:solidFill>
                <a:effectLst/>
                <a:latin typeface="+mj-lt"/>
              </a:rPr>
              <a:t>  </a:t>
            </a:r>
            <a:r>
              <a:rPr lang="en-US" sz="2800" i="1" dirty="0">
                <a:solidFill>
                  <a:srgbClr val="000000"/>
                </a:solidFill>
                <a:effectLst/>
                <a:latin typeface="+mj-lt"/>
              </a:rPr>
              <a:t>Together We Serve.</a:t>
            </a:r>
            <a:endParaRPr lang="en-US" sz="2800" dirty="0">
              <a:solidFill>
                <a:srgbClr val="000000"/>
              </a:solidFill>
              <a:effectLst/>
              <a:latin typeface="+mj-lt"/>
            </a:endParaRPr>
          </a:p>
          <a:p>
            <a:pPr marL="0" indent="0">
              <a:buNone/>
            </a:pPr>
            <a:endParaRPr lang="en-US" sz="2800" dirty="0">
              <a:effectLst/>
              <a:latin typeface="+mj-lt"/>
            </a:endParaRPr>
          </a:p>
          <a:p>
            <a:pPr lvl="0"/>
            <a:r>
              <a:rPr lang="en-US" sz="2800" b="1" u="sng" dirty="0">
                <a:solidFill>
                  <a:srgbClr val="FFFF00"/>
                </a:solidFill>
                <a:effectLst/>
                <a:latin typeface="+mj-lt"/>
              </a:rPr>
              <a:t>MISSION STATEMENT:  </a:t>
            </a:r>
            <a:r>
              <a:rPr lang="en-US" sz="2800" i="1" dirty="0">
                <a:solidFill>
                  <a:srgbClr val="000000"/>
                </a:solidFill>
                <a:effectLst/>
                <a:latin typeface="+mj-lt"/>
              </a:rPr>
              <a:t>The SCCC Veterans </a:t>
            </a:r>
            <a:r>
              <a:rPr lang="en-US" sz="2800" i="1" dirty="0" smtClean="0">
                <a:solidFill>
                  <a:srgbClr val="000000"/>
                </a:solidFill>
                <a:effectLst/>
                <a:latin typeface="+mj-lt"/>
              </a:rPr>
              <a:t>Unit strives </a:t>
            </a:r>
            <a:r>
              <a:rPr lang="en-US" sz="2800" i="1" dirty="0">
                <a:solidFill>
                  <a:srgbClr val="000000"/>
                </a:solidFill>
                <a:effectLst/>
                <a:latin typeface="+mj-lt"/>
              </a:rPr>
              <a:t>to enhance the wellbeing of incarcerated Veterans and increase their chance at successful community reentry by providing an opportunity to closely associate with like-experienced individuals, making resources available to address their special needs, and helping them to establish a dedication to positive living.</a:t>
            </a:r>
            <a:endParaRPr lang="en-US" sz="2800" dirty="0">
              <a:solidFill>
                <a:srgbClr val="000000"/>
              </a:solidFill>
              <a:effectLst/>
              <a:latin typeface="+mj-lt"/>
            </a:endParaRPr>
          </a:p>
          <a:p>
            <a:endParaRPr lang="en-US" dirty="0"/>
          </a:p>
        </p:txBody>
      </p:sp>
    </p:spTree>
    <p:extLst>
      <p:ext uri="{BB962C8B-B14F-4D97-AF65-F5344CB8AC3E}">
        <p14:creationId xmlns:p14="http://schemas.microsoft.com/office/powerpoint/2010/main" val="37935658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dirty="0" smtClean="0"/>
              <a:t>Program Goals:</a:t>
            </a:r>
            <a:endParaRPr lang="en-US" dirty="0"/>
          </a:p>
        </p:txBody>
      </p:sp>
      <p:sp>
        <p:nvSpPr>
          <p:cNvPr id="3" name="Content Placeholder 2"/>
          <p:cNvSpPr>
            <a:spLocks noGrp="1"/>
          </p:cNvSpPr>
          <p:nvPr>
            <p:ph idx="1"/>
          </p:nvPr>
        </p:nvSpPr>
        <p:spPr>
          <a:xfrm>
            <a:off x="457200" y="1371600"/>
            <a:ext cx="8229600" cy="5257800"/>
          </a:xfrm>
        </p:spPr>
        <p:txBody>
          <a:bodyPr/>
          <a:lstStyle/>
          <a:p>
            <a:pPr marL="0" indent="0">
              <a:buNone/>
            </a:pPr>
            <a:endParaRPr lang="en-US" sz="2000" dirty="0"/>
          </a:p>
          <a:p>
            <a:r>
              <a:rPr lang="en-US" sz="2000" dirty="0" smtClean="0">
                <a:solidFill>
                  <a:srgbClr val="000000"/>
                </a:solidFill>
              </a:rPr>
              <a:t>Enhance </a:t>
            </a:r>
            <a:r>
              <a:rPr lang="en-US" sz="2000" dirty="0">
                <a:solidFill>
                  <a:srgbClr val="000000"/>
                </a:solidFill>
              </a:rPr>
              <a:t>Veteran offenders’ overall prison behavior and personal wellbeing by giving them an opportunity to closely associate with </a:t>
            </a:r>
            <a:r>
              <a:rPr lang="en-US" sz="2000" dirty="0" smtClean="0">
                <a:solidFill>
                  <a:srgbClr val="000000"/>
                </a:solidFill>
              </a:rPr>
              <a:t>like-experienced </a:t>
            </a:r>
            <a:r>
              <a:rPr lang="en-US" sz="2000" dirty="0">
                <a:solidFill>
                  <a:srgbClr val="000000"/>
                </a:solidFill>
              </a:rPr>
              <a:t>individuals</a:t>
            </a:r>
            <a:r>
              <a:rPr lang="en-US" sz="2000" dirty="0" smtClean="0">
                <a:solidFill>
                  <a:srgbClr val="000000"/>
                </a:solidFill>
              </a:rPr>
              <a:t>.</a:t>
            </a:r>
          </a:p>
          <a:p>
            <a:endParaRPr lang="en-US" sz="2000" dirty="0">
              <a:solidFill>
                <a:srgbClr val="000000"/>
              </a:solidFill>
            </a:endParaRPr>
          </a:p>
          <a:p>
            <a:r>
              <a:rPr lang="en-US" sz="2000" dirty="0" smtClean="0">
                <a:solidFill>
                  <a:srgbClr val="000000"/>
                </a:solidFill>
              </a:rPr>
              <a:t>Establish </a:t>
            </a:r>
            <a:r>
              <a:rPr lang="en-US" sz="2000" dirty="0">
                <a:solidFill>
                  <a:srgbClr val="000000"/>
                </a:solidFill>
              </a:rPr>
              <a:t>a group of staff that are familiar </a:t>
            </a:r>
            <a:r>
              <a:rPr lang="en-US" sz="2000" dirty="0" smtClean="0">
                <a:solidFill>
                  <a:srgbClr val="000000"/>
                </a:solidFill>
              </a:rPr>
              <a:t>working </a:t>
            </a:r>
            <a:r>
              <a:rPr lang="en-US" sz="2000" dirty="0">
                <a:solidFill>
                  <a:srgbClr val="000000"/>
                </a:solidFill>
              </a:rPr>
              <a:t>with </a:t>
            </a:r>
            <a:r>
              <a:rPr lang="en-US" sz="2000" dirty="0" smtClean="0">
                <a:solidFill>
                  <a:srgbClr val="000000"/>
                </a:solidFill>
              </a:rPr>
              <a:t>the complex Veterans services systems </a:t>
            </a:r>
            <a:r>
              <a:rPr lang="en-US" sz="2000" dirty="0">
                <a:solidFill>
                  <a:srgbClr val="000000"/>
                </a:solidFill>
              </a:rPr>
              <a:t>and the special nature of Veterans</a:t>
            </a:r>
            <a:r>
              <a:rPr lang="en-US" sz="2000" dirty="0" smtClean="0">
                <a:solidFill>
                  <a:srgbClr val="000000"/>
                </a:solidFill>
              </a:rPr>
              <a:t>.</a:t>
            </a:r>
          </a:p>
          <a:p>
            <a:pPr marL="0" indent="0">
              <a:buNone/>
            </a:pPr>
            <a:endParaRPr lang="en-US" sz="2000" dirty="0">
              <a:solidFill>
                <a:srgbClr val="000000"/>
              </a:solidFill>
            </a:endParaRPr>
          </a:p>
          <a:p>
            <a:r>
              <a:rPr lang="en-US" sz="2000" dirty="0" smtClean="0">
                <a:solidFill>
                  <a:srgbClr val="000000"/>
                </a:solidFill>
              </a:rPr>
              <a:t>Make </a:t>
            </a:r>
            <a:r>
              <a:rPr lang="en-US" sz="2000" dirty="0">
                <a:solidFill>
                  <a:srgbClr val="000000"/>
                </a:solidFill>
              </a:rPr>
              <a:t>available support resources and programs to cater to the special needs of Veterans</a:t>
            </a:r>
            <a:r>
              <a:rPr lang="en-US" sz="2000" dirty="0" smtClean="0">
                <a:solidFill>
                  <a:srgbClr val="000000"/>
                </a:solidFill>
              </a:rPr>
              <a:t>.</a:t>
            </a:r>
          </a:p>
          <a:p>
            <a:endParaRPr lang="en-US" sz="2000" dirty="0">
              <a:solidFill>
                <a:srgbClr val="000000"/>
              </a:solidFill>
            </a:endParaRPr>
          </a:p>
          <a:p>
            <a:r>
              <a:rPr lang="en-US" sz="2000" dirty="0" smtClean="0">
                <a:solidFill>
                  <a:srgbClr val="000000"/>
                </a:solidFill>
              </a:rPr>
              <a:t>Reduce </a:t>
            </a:r>
            <a:r>
              <a:rPr lang="en-US" sz="2000" dirty="0">
                <a:solidFill>
                  <a:srgbClr val="000000"/>
                </a:solidFill>
              </a:rPr>
              <a:t>the financial burden on DOC and Washington State by assisting incarcerated Veterans in accessing their Federal resources and benefits; specifically in areas of transition/release, health/wellbeing, establishing healthy community ties, and job readiness.</a:t>
            </a:r>
          </a:p>
          <a:p>
            <a:endParaRPr lang="en-US" dirty="0"/>
          </a:p>
        </p:txBody>
      </p:sp>
    </p:spTree>
    <p:extLst>
      <p:ext uri="{BB962C8B-B14F-4D97-AF65-F5344CB8AC3E}">
        <p14:creationId xmlns:p14="http://schemas.microsoft.com/office/powerpoint/2010/main" val="1989817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dirty="0" smtClean="0"/>
              <a:t>H5 is dedicated </a:t>
            </a:r>
            <a:br>
              <a:rPr lang="en-US" dirty="0" smtClean="0"/>
            </a:br>
            <a:r>
              <a:rPr lang="en-US" dirty="0" smtClean="0"/>
              <a:t>to </a:t>
            </a:r>
            <a:r>
              <a:rPr lang="en-US" dirty="0"/>
              <a:t>house military Veterans.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6876" y="1600200"/>
            <a:ext cx="5990248" cy="4495800"/>
          </a:xfrm>
        </p:spPr>
      </p:pic>
    </p:spTree>
    <p:extLst>
      <p:ext uri="{BB962C8B-B14F-4D97-AF65-F5344CB8AC3E}">
        <p14:creationId xmlns:p14="http://schemas.microsoft.com/office/powerpoint/2010/main" val="2082919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SCCC Veterans Pod</a:t>
            </a:r>
            <a:endParaRPr lang="en-US" dirty="0"/>
          </a:p>
        </p:txBody>
      </p:sp>
      <p:pic>
        <p:nvPicPr>
          <p:cNvPr id="2050" name="Picture 2" descr="S:\Housing Units\H5\H5 VETERANS POD\ART\Veterans Pod 2013 Murals\Veterans Pod 2013 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771176"/>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Housing Units\H5\H5 VETERANS POD\ART\Veterans Pod 2013 Murals\Veterans Pod 2013 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3456864" cy="460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38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pPr algn="l"/>
            <a:r>
              <a:rPr lang="en-US" dirty="0" smtClean="0"/>
              <a:t>Eligibility Requirements</a:t>
            </a:r>
            <a:endParaRPr lang="en-US" dirty="0"/>
          </a:p>
        </p:txBody>
      </p:sp>
      <p:sp>
        <p:nvSpPr>
          <p:cNvPr id="3" name="Content Placeholder 2"/>
          <p:cNvSpPr>
            <a:spLocks noGrp="1"/>
          </p:cNvSpPr>
          <p:nvPr>
            <p:ph idx="1"/>
          </p:nvPr>
        </p:nvSpPr>
        <p:spPr>
          <a:xfrm>
            <a:off x="457200" y="1905000"/>
            <a:ext cx="8229600" cy="4495800"/>
          </a:xfrm>
        </p:spPr>
        <p:txBody>
          <a:bodyPr/>
          <a:lstStyle/>
          <a:p>
            <a:pPr marL="0" indent="0">
              <a:buNone/>
            </a:pPr>
            <a:r>
              <a:rPr lang="en-US" sz="2800" dirty="0" smtClean="0">
                <a:solidFill>
                  <a:srgbClr val="000000"/>
                </a:solidFill>
              </a:rPr>
              <a:t>All </a:t>
            </a:r>
            <a:r>
              <a:rPr lang="en-US" sz="2800" dirty="0">
                <a:solidFill>
                  <a:srgbClr val="000000"/>
                </a:solidFill>
              </a:rPr>
              <a:t>incarcerated Veterans are eligible to be housed in the Veterans </a:t>
            </a:r>
            <a:r>
              <a:rPr lang="en-US" sz="2800" dirty="0" smtClean="0">
                <a:solidFill>
                  <a:srgbClr val="000000"/>
                </a:solidFill>
              </a:rPr>
              <a:t>Unit </a:t>
            </a:r>
            <a:r>
              <a:rPr lang="en-US" sz="2800" dirty="0">
                <a:solidFill>
                  <a:srgbClr val="000000"/>
                </a:solidFill>
              </a:rPr>
              <a:t>that meet the below requirements- </a:t>
            </a:r>
            <a:endParaRPr lang="en-US" sz="2800" dirty="0" smtClean="0">
              <a:solidFill>
                <a:srgbClr val="000000"/>
              </a:solidFill>
            </a:endParaRPr>
          </a:p>
          <a:p>
            <a:pPr marL="514350" indent="-514350">
              <a:buAutoNum type="arabicParenR"/>
            </a:pPr>
            <a:r>
              <a:rPr lang="en-US" sz="2800" dirty="0" smtClean="0">
                <a:solidFill>
                  <a:srgbClr val="000000"/>
                </a:solidFill>
              </a:rPr>
              <a:t>MI3 (minimum) custody </a:t>
            </a:r>
            <a:r>
              <a:rPr lang="en-US" sz="2800" dirty="0">
                <a:solidFill>
                  <a:srgbClr val="000000"/>
                </a:solidFill>
              </a:rPr>
              <a:t>or lower, </a:t>
            </a:r>
            <a:endParaRPr lang="en-US" sz="2800" dirty="0" smtClean="0">
              <a:solidFill>
                <a:srgbClr val="000000"/>
              </a:solidFill>
            </a:endParaRPr>
          </a:p>
          <a:p>
            <a:pPr marL="514350" indent="-514350">
              <a:buAutoNum type="arabicParenR"/>
            </a:pPr>
            <a:r>
              <a:rPr lang="en-US" sz="2800" dirty="0" smtClean="0">
                <a:solidFill>
                  <a:srgbClr val="000000"/>
                </a:solidFill>
              </a:rPr>
              <a:t>Volunteer </a:t>
            </a:r>
            <a:r>
              <a:rPr lang="en-US" sz="2800" dirty="0">
                <a:solidFill>
                  <a:srgbClr val="000000"/>
                </a:solidFill>
              </a:rPr>
              <a:t>to participate in the program, </a:t>
            </a:r>
            <a:endParaRPr lang="en-US" sz="2800" dirty="0" smtClean="0">
              <a:solidFill>
                <a:srgbClr val="000000"/>
              </a:solidFill>
            </a:endParaRPr>
          </a:p>
          <a:p>
            <a:pPr marL="514350" indent="-514350">
              <a:buAutoNum type="arabicParenR"/>
            </a:pPr>
            <a:r>
              <a:rPr lang="en-US" sz="2800" dirty="0" smtClean="0">
                <a:solidFill>
                  <a:srgbClr val="000000"/>
                </a:solidFill>
              </a:rPr>
              <a:t>6 </a:t>
            </a:r>
            <a:r>
              <a:rPr lang="en-US" sz="2800" dirty="0">
                <a:solidFill>
                  <a:srgbClr val="000000"/>
                </a:solidFill>
              </a:rPr>
              <a:t>months infraction free and remain infraction free, </a:t>
            </a:r>
            <a:endParaRPr lang="en-US" sz="2800" dirty="0" smtClean="0">
              <a:solidFill>
                <a:srgbClr val="000000"/>
              </a:solidFill>
            </a:endParaRPr>
          </a:p>
          <a:p>
            <a:pPr marL="514350" indent="-514350">
              <a:buAutoNum type="arabicParenR"/>
            </a:pPr>
            <a:r>
              <a:rPr lang="en-US" sz="2800" dirty="0" smtClean="0">
                <a:solidFill>
                  <a:srgbClr val="000000"/>
                </a:solidFill>
              </a:rPr>
              <a:t>Agree </a:t>
            </a:r>
            <a:r>
              <a:rPr lang="en-US" sz="2800" dirty="0">
                <a:solidFill>
                  <a:srgbClr val="000000"/>
                </a:solidFill>
              </a:rPr>
              <a:t>to abide by unit rules and conduct expectations, </a:t>
            </a:r>
            <a:endParaRPr lang="en-US" sz="2800" dirty="0" smtClean="0">
              <a:solidFill>
                <a:srgbClr val="000000"/>
              </a:solidFill>
            </a:endParaRPr>
          </a:p>
          <a:p>
            <a:pPr marL="514350" indent="-514350">
              <a:buAutoNum type="arabicParenR"/>
            </a:pPr>
            <a:r>
              <a:rPr lang="en-US" sz="2800" dirty="0" smtClean="0">
                <a:solidFill>
                  <a:srgbClr val="000000"/>
                </a:solidFill>
              </a:rPr>
              <a:t>Not </a:t>
            </a:r>
            <a:r>
              <a:rPr lang="en-US" sz="2800" dirty="0">
                <a:solidFill>
                  <a:srgbClr val="000000"/>
                </a:solidFill>
              </a:rPr>
              <a:t>be dishonorably discharged. </a:t>
            </a:r>
          </a:p>
        </p:txBody>
      </p:sp>
    </p:spTree>
    <p:extLst>
      <p:ext uri="{BB962C8B-B14F-4D97-AF65-F5344CB8AC3E}">
        <p14:creationId xmlns:p14="http://schemas.microsoft.com/office/powerpoint/2010/main" val="1302882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 POD</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p:txBody>
      </p:sp>
      <p:pic>
        <p:nvPicPr>
          <p:cNvPr id="1027" name="Picture 3" descr="S:\Housing Units\H5\H5 VETERANS POD\ART\Veterans Pod 2013 Murals\Veterans Pod 2013 34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42900"/>
            <a:ext cx="4343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using Units\H5\H5 VETERANS POD\ART\Veterans Pod 2013 Murals\Veterans Pod 2013 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3810000"/>
            <a:ext cx="41148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57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143000"/>
          </a:xfrm>
        </p:spPr>
        <p:txBody>
          <a:bodyPr/>
          <a:lstStyle/>
          <a:p>
            <a:pPr algn="l"/>
            <a:r>
              <a:rPr lang="en-US" sz="3600" dirty="0" smtClean="0"/>
              <a:t>CORE Values…</a:t>
            </a:r>
            <a:endParaRPr lang="en-US" sz="3600" dirty="0"/>
          </a:p>
        </p:txBody>
      </p:sp>
      <p:sp>
        <p:nvSpPr>
          <p:cNvPr id="3" name="Content Placeholder 2"/>
          <p:cNvSpPr>
            <a:spLocks noGrp="1"/>
          </p:cNvSpPr>
          <p:nvPr>
            <p:ph idx="1"/>
          </p:nvPr>
        </p:nvSpPr>
        <p:spPr>
          <a:xfrm>
            <a:off x="0" y="685800"/>
            <a:ext cx="8839200" cy="5943600"/>
          </a:xfrm>
        </p:spPr>
        <p:txBody>
          <a:bodyPr/>
          <a:lstStyle/>
          <a:p>
            <a:r>
              <a:rPr lang="en-US" sz="1700" b="1" dirty="0" smtClean="0">
                <a:solidFill>
                  <a:srgbClr val="FFFF00"/>
                </a:solidFill>
                <a:effectLst/>
              </a:rPr>
              <a:t>HONOR:  </a:t>
            </a:r>
            <a:r>
              <a:rPr lang="en-US" sz="1700" dirty="0">
                <a:solidFill>
                  <a:srgbClr val="000000"/>
                </a:solidFill>
                <a:effectLst/>
              </a:rPr>
              <a:t>A code of personal integrity, honor guides those who do the right thing when no one is looking. It is not only a duty, but also a distinction, as those who possess honor are held in honor. It's found in one's beliefs, but exhibited through one's actions. </a:t>
            </a:r>
          </a:p>
          <a:p>
            <a:r>
              <a:rPr lang="en-US" sz="1700" b="1" dirty="0" smtClean="0">
                <a:solidFill>
                  <a:srgbClr val="FFFF00"/>
                </a:solidFill>
                <a:effectLst/>
              </a:rPr>
              <a:t>INTEGRITY: </a:t>
            </a:r>
            <a:r>
              <a:rPr lang="en-US" sz="1700" dirty="0">
                <a:solidFill>
                  <a:srgbClr val="000000"/>
                </a:solidFill>
                <a:effectLst/>
              </a:rPr>
              <a:t>Do what’s right, legally and morally. Integrity is a quality you develop by adhering to moral principles. It requires that you do and say nothing that deceives others. As your integrity grows, so does the trust others place in you. The more choices you make based on integrity, the more this highly prized value will affect your relationships with family and friends, and, finally, the fundamental acceptance of yourself.</a:t>
            </a:r>
          </a:p>
          <a:p>
            <a:r>
              <a:rPr lang="en-US" sz="1700" b="1" dirty="0" smtClean="0">
                <a:solidFill>
                  <a:srgbClr val="FFFF00"/>
                </a:solidFill>
                <a:effectLst/>
              </a:rPr>
              <a:t>SERVICE: </a:t>
            </a:r>
            <a:r>
              <a:rPr lang="en-US" sz="1700" dirty="0">
                <a:solidFill>
                  <a:srgbClr val="000000"/>
                </a:solidFill>
                <a:effectLst/>
              </a:rPr>
              <a:t>Put the welfare of others before your own.  Service is larger than just one person. In serving others you are doing your duty loyally without thought of recognition or gain. The basic building block of service is the commitment of each person to go a little further, endure a little longer, and look a little closer to see how he can add to the effort his community. </a:t>
            </a:r>
          </a:p>
          <a:p>
            <a:r>
              <a:rPr lang="en-US" sz="1700" b="1" dirty="0" smtClean="0">
                <a:solidFill>
                  <a:srgbClr val="FFFF00"/>
                </a:solidFill>
                <a:effectLst/>
              </a:rPr>
              <a:t>RESPECT: </a:t>
            </a:r>
            <a:r>
              <a:rPr lang="en-US" sz="1700" dirty="0" smtClean="0">
                <a:solidFill>
                  <a:srgbClr val="000000"/>
                </a:solidFill>
                <a:effectLst/>
              </a:rPr>
              <a:t>Treat </a:t>
            </a:r>
            <a:r>
              <a:rPr lang="en-US" sz="1700" dirty="0">
                <a:solidFill>
                  <a:srgbClr val="000000"/>
                </a:solidFill>
                <a:effectLst/>
              </a:rPr>
              <a:t>others with dignity, while expecting others to do the same. Respect is what allows us to appreciate the best in other people. Allow others to be themselves without judgment or influence. Self-respect is a vital ingredient with in the value of respect, which results from keeping oneself healthy, constantly striving for personal betterment, and knowing you have put forth your best effort. </a:t>
            </a:r>
          </a:p>
          <a:p>
            <a:r>
              <a:rPr lang="en-US" sz="1700" b="1" dirty="0" smtClean="0">
                <a:solidFill>
                  <a:srgbClr val="FFFF00"/>
                </a:solidFill>
                <a:effectLst/>
              </a:rPr>
              <a:t>PERSONAL INIITATIVE: </a:t>
            </a:r>
            <a:r>
              <a:rPr lang="en-US" sz="1700" dirty="0" smtClean="0">
                <a:solidFill>
                  <a:srgbClr val="000000"/>
                </a:solidFill>
                <a:effectLst/>
              </a:rPr>
              <a:t>Accomplish </a:t>
            </a:r>
            <a:r>
              <a:rPr lang="en-US" sz="1700" dirty="0">
                <a:solidFill>
                  <a:srgbClr val="000000"/>
                </a:solidFill>
                <a:effectLst/>
              </a:rPr>
              <a:t>goals through problem ownership, a thrilling response to challenge, and acceptance of responsibility. </a:t>
            </a:r>
          </a:p>
          <a:p>
            <a:endParaRPr lang="en-US" dirty="0"/>
          </a:p>
        </p:txBody>
      </p:sp>
    </p:spTree>
    <p:extLst>
      <p:ext uri="{BB962C8B-B14F-4D97-AF65-F5344CB8AC3E}">
        <p14:creationId xmlns:p14="http://schemas.microsoft.com/office/powerpoint/2010/main" val="2535987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S:\Housing Units\H5\H5 VETERANS POD\ART\Veterans Pod 2013 Murals\Veterans Pod 2013 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
            <a:ext cx="4165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Housing Units\H5\H5 VETERANS POD\ART\Veterans Pod 2013 Murals\Veterans Pod 2013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10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oc1flabr102\Shared\Field Instructions\Veteran's Flag\Vet. Flags 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649756"/>
            <a:ext cx="3972859" cy="297964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oc1flabr102\Shared\Field Instructions\Veteran's Flag\Vet. Flags 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647" y="3124200"/>
            <a:ext cx="2716306" cy="3621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17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S:\Housing Units\H5\H5 VETERANS POD\ART\Veterans Pod 2013 Murals\Veterans Pod 2013 37.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67" t="-2487" r="19675" b="2487"/>
          <a:stretch/>
        </p:blipFill>
        <p:spPr bwMode="auto">
          <a:xfrm>
            <a:off x="4672852" y="228600"/>
            <a:ext cx="3937748" cy="30639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Housing Units\H5\H5 VETERANS POD\ART\Veterans Pod 2013 Murals\Veterans Pod 2013 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18" y="3657599"/>
            <a:ext cx="3965388" cy="29740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72852" y="3657599"/>
            <a:ext cx="3811495" cy="28586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Housing Units\H5\H5 VETERANS POD\ART\Flag celebration\100_08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12" y="228600"/>
            <a:ext cx="40894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Times New Roman" panose="02020603050405020304" pitchFamily="18" charset="0"/>
                <a:cs typeface="Times New Roman" panose="02020603050405020304" pitchFamily="18" charset="0"/>
              </a:rPr>
              <a:t>DOC Facility Locations</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219" y="1828800"/>
            <a:ext cx="7675562" cy="4308767"/>
          </a:xfrm>
        </p:spPr>
      </p:pic>
    </p:spTree>
    <p:extLst>
      <p:ext uri="{BB962C8B-B14F-4D97-AF65-F5344CB8AC3E}">
        <p14:creationId xmlns:p14="http://schemas.microsoft.com/office/powerpoint/2010/main" val="1016312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c1flabr102\Shared\Field Instructions\Veteran's Flag\Vet. Flags 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81000"/>
            <a:ext cx="5588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685800"/>
            <a:ext cx="9879169" cy="2209800"/>
          </a:xfrm>
        </p:spPr>
        <p:txBody>
          <a:bodyPr/>
          <a:lstStyle/>
          <a:p>
            <a:pPr algn="l"/>
            <a:r>
              <a:rPr lang="en-US" sz="6600" dirty="0" smtClean="0">
                <a:solidFill>
                  <a:srgbClr val="00B0F0"/>
                </a:solidFill>
                <a:latin typeface="Bodoni MT Black" panose="02070A03080606020203" pitchFamily="18" charset="0"/>
              </a:rPr>
              <a:t>STAFFORD CREEK       VETERAN PROGRAMS</a:t>
            </a:r>
            <a:endParaRPr lang="en-US" sz="6600" dirty="0">
              <a:solidFill>
                <a:srgbClr val="00B0F0"/>
              </a:solidFill>
              <a:latin typeface="Bodoni MT Black" panose="02070A03080606020203"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200" y="4393474"/>
            <a:ext cx="2736891" cy="170252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445" y="1776748"/>
            <a:ext cx="2438400" cy="1828800"/>
          </a:xfrm>
          <a:prstGeom prst="rect">
            <a:avLst/>
          </a:prstGeom>
        </p:spPr>
      </p:pic>
    </p:spTree>
    <p:extLst>
      <p:ext uri="{BB962C8B-B14F-4D97-AF65-F5344CB8AC3E}">
        <p14:creationId xmlns:p14="http://schemas.microsoft.com/office/powerpoint/2010/main" val="740675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7696200" cy="6309420"/>
          </a:xfrm>
          <a:prstGeom prst="rect">
            <a:avLst/>
          </a:prstGeom>
        </p:spPr>
        <p:txBody>
          <a:bodyPr wrap="square">
            <a:spAutoFit/>
          </a:bodyPr>
          <a:lstStyle/>
          <a:p>
            <a:pPr>
              <a:spcBef>
                <a:spcPts val="0"/>
              </a:spcBef>
              <a:spcAft>
                <a:spcPts val="0"/>
              </a:spcAft>
            </a:pPr>
            <a:r>
              <a:rPr lang="en-US" sz="4400" b="1" dirty="0">
                <a:solidFill>
                  <a:srgbClr val="00B0F0"/>
                </a:solidFill>
                <a:latin typeface="Times New Roman" panose="02020603050405020304" pitchFamily="18" charset="0"/>
                <a:ea typeface="Times New Roman" panose="02020603050405020304" pitchFamily="18" charset="0"/>
              </a:rPr>
              <a:t>Veteran Programs…</a:t>
            </a:r>
            <a:endParaRPr lang="en-US" sz="4400" dirty="0">
              <a:solidFill>
                <a:srgbClr val="00B0F0"/>
              </a:solidFill>
              <a:latin typeface="Times New Roman" panose="02020603050405020304" pitchFamily="18" charset="0"/>
              <a:ea typeface="Times New Roman" panose="02020603050405020304" pitchFamily="18" charset="0"/>
            </a:endParaRPr>
          </a:p>
          <a:p>
            <a:pPr>
              <a:spcBef>
                <a:spcPts val="0"/>
              </a:spcBef>
              <a:spcAft>
                <a:spcPts val="0"/>
              </a:spcAft>
            </a:pPr>
            <a:r>
              <a:rPr lang="en-US" sz="2400" dirty="0">
                <a:solidFill>
                  <a:srgbClr val="FFFFFF"/>
                </a:solidFill>
                <a:latin typeface="Times New Roman" panose="02020603050405020304" pitchFamily="18" charset="0"/>
                <a:ea typeface="Times New Roman" panose="02020603050405020304" pitchFamily="18" charset="0"/>
              </a:rPr>
              <a:t> </a:t>
            </a:r>
            <a:endParaRPr lang="en-US" sz="2400" dirty="0">
              <a:solidFill>
                <a:srgbClr val="0000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sz="2400" b="1" dirty="0">
                <a:solidFill>
                  <a:srgbClr val="000000"/>
                </a:solidFill>
                <a:latin typeface="Cambria" panose="02040503050406030204" pitchFamily="18" charset="0"/>
                <a:ea typeface="Times New Roman" panose="02020603050405020304" pitchFamily="18" charset="0"/>
              </a:rPr>
              <a:t>PT exercise class for all ages and abilities</a:t>
            </a:r>
            <a:endParaRPr lang="en-US" sz="2400" b="1" dirty="0">
              <a:solidFill>
                <a:srgbClr val="0000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sz="2400" b="1" dirty="0">
                <a:solidFill>
                  <a:srgbClr val="000000"/>
                </a:solidFill>
                <a:latin typeface="Cambria" panose="02040503050406030204" pitchFamily="18" charset="0"/>
                <a:ea typeface="Times New Roman" panose="02020603050405020304" pitchFamily="18" charset="0"/>
              </a:rPr>
              <a:t>Yoga for Veterans</a:t>
            </a:r>
            <a:endParaRPr lang="en-US" sz="2400" b="1" dirty="0">
              <a:solidFill>
                <a:srgbClr val="0000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PTSD Monthly Workshops </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Claims &amp; Benefits Triage Clinics</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Redemption - Self Awareness Classes for Veterans</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Honor Guard, </a:t>
            </a:r>
            <a:r>
              <a:rPr lang="en-US" sz="2400" b="1" dirty="0">
                <a:solidFill>
                  <a:srgbClr val="000000"/>
                </a:solidFill>
                <a:latin typeface="Cambria" panose="02040503050406030204" pitchFamily="18" charset="0"/>
                <a:ea typeface="Times New Roman" panose="02020603050405020304" pitchFamily="18" charset="0"/>
              </a:rPr>
              <a:t>Color Guard &amp; Flag Raisings</a:t>
            </a:r>
            <a:endParaRPr lang="en-US" sz="2400" b="1" dirty="0">
              <a:solidFill>
                <a:srgbClr val="000000"/>
              </a:solidFill>
              <a:latin typeface="Times New Roman" panose="02020603050405020304" pitchFamily="18" charset="0"/>
              <a:ea typeface="Times New Roman" panose="02020603050405020304" pitchFamily="18" charset="0"/>
            </a:endParaRP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Vocal Ensemble Group</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Band Ensemble Group</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Yarn Group</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Brigadoon Service Dog Training</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Service Garden</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Branch Birthday Parties</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American Legion Post</a:t>
            </a:r>
          </a:p>
          <a:p>
            <a:pPr marL="342900" indent="-342900">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rPr>
              <a:t>Yearly Stand Down</a:t>
            </a:r>
          </a:p>
        </p:txBody>
      </p:sp>
    </p:spTree>
    <p:extLst>
      <p:ext uri="{BB962C8B-B14F-4D97-AF65-F5344CB8AC3E}">
        <p14:creationId xmlns:p14="http://schemas.microsoft.com/office/powerpoint/2010/main" val="1756525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94" y="35859"/>
            <a:ext cx="8001000" cy="3508653"/>
          </a:xfrm>
          <a:prstGeom prst="rect">
            <a:avLst/>
          </a:prstGeom>
          <a:noFill/>
        </p:spPr>
        <p:txBody>
          <a:bodyPr wrap="square" rtlCol="0">
            <a:spAutoFit/>
          </a:bodyPr>
          <a:lstStyle/>
          <a:p>
            <a:r>
              <a:rPr lang="en-US" sz="6600" dirty="0" smtClean="0">
                <a:solidFill>
                  <a:srgbClr val="FFFFCC"/>
                </a:solidFill>
                <a:latin typeface="Tahoma" pitchFamily="34" charset="0"/>
              </a:rPr>
              <a:t>PT Program </a:t>
            </a:r>
          </a:p>
          <a:p>
            <a:endParaRPr lang="en-US" sz="2800" dirty="0">
              <a:solidFill>
                <a:srgbClr val="FFFFCC"/>
              </a:solidFill>
              <a:latin typeface="Tahoma" pitchFamily="34" charset="0"/>
            </a:endParaRPr>
          </a:p>
          <a:p>
            <a:endParaRPr lang="en-US" sz="2800" dirty="0">
              <a:solidFill>
                <a:srgbClr val="FFFFCC"/>
              </a:solidFill>
              <a:latin typeface="Tahoma" pitchFamily="34" charset="0"/>
            </a:endParaRPr>
          </a:p>
          <a:p>
            <a:pPr marL="457200" indent="-457200">
              <a:buFont typeface="Wingdings" pitchFamily="2" charset="2"/>
              <a:buChar char="q"/>
            </a:pPr>
            <a:r>
              <a:rPr lang="en-US" sz="2000" dirty="0" smtClean="0">
                <a:solidFill>
                  <a:srgbClr val="000000"/>
                </a:solidFill>
                <a:latin typeface="Tahoma" pitchFamily="34" charset="0"/>
              </a:rPr>
              <a:t>3 times a week.</a:t>
            </a:r>
          </a:p>
          <a:p>
            <a:pPr marL="457200" indent="-457200">
              <a:buFont typeface="Wingdings" pitchFamily="2" charset="2"/>
              <a:buChar char="q"/>
            </a:pPr>
            <a:r>
              <a:rPr lang="en-US" sz="2000" dirty="0" smtClean="0">
                <a:solidFill>
                  <a:srgbClr val="000000"/>
                </a:solidFill>
                <a:latin typeface="Tahoma" pitchFamily="34" charset="0"/>
              </a:rPr>
              <a:t>Calisthenics program designed for all levels of ability. </a:t>
            </a:r>
          </a:p>
          <a:p>
            <a:pPr marL="457200" indent="-457200">
              <a:buFont typeface="Wingdings" pitchFamily="2" charset="2"/>
              <a:buChar char="q"/>
            </a:pPr>
            <a:r>
              <a:rPr lang="en-US" sz="2000" dirty="0" smtClean="0">
                <a:solidFill>
                  <a:srgbClr val="000000"/>
                </a:solidFill>
                <a:latin typeface="Tahoma" pitchFamily="34" charset="0"/>
              </a:rPr>
              <a:t>Exercises based on the Army PT Field Manual.</a:t>
            </a:r>
          </a:p>
          <a:p>
            <a:pPr marL="457200" indent="-457200">
              <a:buFont typeface="Wingdings" pitchFamily="2" charset="2"/>
              <a:buChar char="q"/>
            </a:pPr>
            <a:r>
              <a:rPr lang="en-US" sz="2000" dirty="0" smtClean="0">
                <a:solidFill>
                  <a:srgbClr val="000000"/>
                </a:solidFill>
                <a:latin typeface="Tahoma" pitchFamily="34" charset="0"/>
              </a:rPr>
              <a:t>Designed to improve awareness of healthy living and improve physical fitness. </a:t>
            </a:r>
          </a:p>
        </p:txBody>
      </p:sp>
      <p:pic>
        <p:nvPicPr>
          <p:cNvPr id="14340" name="Picture 4" descr="S:\Housing Units\H5\H5 VETERANS POD\PT on 7-5-13\PT on 7-5-13 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657600"/>
            <a:ext cx="375941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Housing Units\H5\H5 VETERANS POD\PT on 7-5-13\PT on 7-5-13 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3392112"/>
            <a:ext cx="3695614" cy="308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90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Vet Yoga</a:t>
            </a:r>
            <a:endParaRPr lang="en-US" dirty="0"/>
          </a:p>
        </p:txBody>
      </p:sp>
      <p:pic>
        <p:nvPicPr>
          <p:cNvPr id="4" name="irc_mi" descr="http://taylormadeyoga.ca/wp-content/uploads/2012/07/soldiers-yoga.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15000" y="206462"/>
            <a:ext cx="3105552" cy="2370138"/>
          </a:xfrm>
          <a:prstGeom prst="rect">
            <a:avLst/>
          </a:prstGeom>
          <a:noFill/>
          <a:ln>
            <a:noFill/>
          </a:ln>
        </p:spPr>
      </p:pic>
      <p:sp>
        <p:nvSpPr>
          <p:cNvPr id="5" name="Rectangle 4"/>
          <p:cNvSpPr/>
          <p:nvPr/>
        </p:nvSpPr>
        <p:spPr>
          <a:xfrm>
            <a:off x="1143000" y="1206865"/>
            <a:ext cx="2621230" cy="369332"/>
          </a:xfrm>
          <a:prstGeom prst="rect">
            <a:avLst/>
          </a:prstGeom>
        </p:spPr>
        <p:txBody>
          <a:bodyPr wrap="none">
            <a:spAutoFit/>
          </a:bodyPr>
          <a:lstStyle/>
          <a:p>
            <a:r>
              <a:rPr lang="en-US" dirty="0">
                <a:solidFill>
                  <a:srgbClr val="FFFFFF"/>
                </a:solidFill>
                <a:latin typeface="Tahoma" pitchFamily="34" charset="0"/>
              </a:rPr>
              <a:t>Healthy body and mind.</a:t>
            </a:r>
          </a:p>
        </p:txBody>
      </p:sp>
      <p:sp>
        <p:nvSpPr>
          <p:cNvPr id="6" name="TextBox 5"/>
          <p:cNvSpPr txBox="1"/>
          <p:nvPr/>
        </p:nvSpPr>
        <p:spPr>
          <a:xfrm>
            <a:off x="5029200" y="2819400"/>
            <a:ext cx="2971800" cy="3046988"/>
          </a:xfrm>
          <a:prstGeom prst="rect">
            <a:avLst/>
          </a:prstGeom>
          <a:noFill/>
        </p:spPr>
        <p:txBody>
          <a:bodyPr wrap="square" rtlCol="0">
            <a:spAutoFit/>
          </a:bodyPr>
          <a:lstStyle/>
          <a:p>
            <a:r>
              <a:rPr lang="en-US" sz="3200" dirty="0" smtClean="0">
                <a:solidFill>
                  <a:srgbClr val="000000"/>
                </a:solidFill>
                <a:latin typeface="Tahoma" pitchFamily="34" charset="0"/>
              </a:rPr>
              <a:t>Therapeutic Yoga</a:t>
            </a:r>
          </a:p>
          <a:p>
            <a:endParaRPr lang="en-US" sz="3200" dirty="0">
              <a:solidFill>
                <a:srgbClr val="000000"/>
              </a:solidFill>
              <a:latin typeface="Tahoma" pitchFamily="34" charset="0"/>
            </a:endParaRPr>
          </a:p>
          <a:p>
            <a:r>
              <a:rPr lang="en-US" sz="3200" dirty="0" smtClean="0">
                <a:solidFill>
                  <a:srgbClr val="000000"/>
                </a:solidFill>
                <a:latin typeface="Tahoma" pitchFamily="34" charset="0"/>
              </a:rPr>
              <a:t>Intro to Yoga</a:t>
            </a:r>
          </a:p>
          <a:p>
            <a:endParaRPr lang="en-US" sz="3200" dirty="0">
              <a:solidFill>
                <a:srgbClr val="000000"/>
              </a:solidFill>
              <a:latin typeface="Tahoma" pitchFamily="34" charset="0"/>
            </a:endParaRPr>
          </a:p>
          <a:p>
            <a:r>
              <a:rPr lang="en-US" sz="3200" dirty="0" smtClean="0">
                <a:solidFill>
                  <a:srgbClr val="000000"/>
                </a:solidFill>
                <a:latin typeface="Tahoma" pitchFamily="34" charset="0"/>
              </a:rPr>
              <a:t>Ashtanga Yoga</a:t>
            </a:r>
            <a:endParaRPr lang="en-US" sz="3200" dirty="0">
              <a:solidFill>
                <a:srgbClr val="000000"/>
              </a:solidFill>
              <a:latin typeface="Tahoma"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062378"/>
            <a:ext cx="3581400" cy="4349576"/>
          </a:xfrm>
          <a:prstGeom prst="rect">
            <a:avLst/>
          </a:prstGeom>
        </p:spPr>
      </p:pic>
    </p:spTree>
    <p:extLst>
      <p:ext uri="{BB962C8B-B14F-4D97-AF65-F5344CB8AC3E}">
        <p14:creationId xmlns:p14="http://schemas.microsoft.com/office/powerpoint/2010/main" val="3933243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dirty="0" smtClean="0"/>
              <a:t>Veteran Counseling</a:t>
            </a:r>
            <a:br>
              <a:rPr lang="en-US" dirty="0" smtClean="0"/>
            </a:br>
            <a:endParaRPr lang="en-US" dirty="0"/>
          </a:p>
        </p:txBody>
      </p:sp>
      <p:sp>
        <p:nvSpPr>
          <p:cNvPr id="3" name="Content Placeholder 2"/>
          <p:cNvSpPr>
            <a:spLocks noGrp="1"/>
          </p:cNvSpPr>
          <p:nvPr>
            <p:ph idx="1"/>
          </p:nvPr>
        </p:nvSpPr>
        <p:spPr>
          <a:xfrm>
            <a:off x="152400" y="1295400"/>
            <a:ext cx="8229600" cy="4267200"/>
          </a:xfrm>
        </p:spPr>
        <p:txBody>
          <a:bodyPr/>
          <a:lstStyle/>
          <a:p>
            <a:pPr marL="0" indent="0">
              <a:buNone/>
            </a:pPr>
            <a:endParaRPr lang="en-US" dirty="0" smtClean="0"/>
          </a:p>
          <a:p>
            <a:pPr marL="0" indent="0" algn="ctr">
              <a:buNone/>
            </a:pPr>
            <a:r>
              <a:rPr lang="en-US" sz="2400" dirty="0" smtClean="0">
                <a:solidFill>
                  <a:srgbClr val="000000"/>
                </a:solidFill>
                <a:effectLst/>
              </a:rPr>
              <a:t>An affective approach to addressing military and wartime related trauma is group and individual counseling. The WDVA has been working with the SCCC Vets to provide support groups.</a:t>
            </a:r>
            <a:endParaRPr lang="en-US" sz="2400" dirty="0">
              <a:solidFill>
                <a:srgbClr val="000000"/>
              </a:solidFill>
              <a:effectLst/>
            </a:endParaRPr>
          </a:p>
        </p:txBody>
      </p:sp>
      <p:pic>
        <p:nvPicPr>
          <p:cNvPr id="4100" name="Picture 4" descr="http://www.returningveterans.org/sites/default/files/analytic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34925"/>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Housing Units\H5\H5 VETERANS POD\ART\Veterans Pod 2013 Murals\Veterans Pod 2013 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788148"/>
            <a:ext cx="3987800" cy="29908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09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sz="4800" dirty="0" smtClean="0"/>
              <a:t>Color Guard &amp; Honor Guard</a:t>
            </a:r>
            <a:r>
              <a:rPr lang="en-US" dirty="0" smtClean="0"/>
              <a:t/>
            </a:r>
            <a:br>
              <a:rPr lang="en-US" dirty="0" smtClean="0"/>
            </a:br>
            <a:endParaRPr lang="en-US" sz="3600" dirty="0"/>
          </a:p>
        </p:txBody>
      </p:sp>
      <p:sp>
        <p:nvSpPr>
          <p:cNvPr id="3" name="Content Placeholder 2"/>
          <p:cNvSpPr>
            <a:spLocks noGrp="1"/>
          </p:cNvSpPr>
          <p:nvPr>
            <p:ph idx="1"/>
          </p:nvPr>
        </p:nvSpPr>
        <p:spPr>
          <a:xfrm>
            <a:off x="381000" y="1752600"/>
            <a:ext cx="8229600" cy="5105400"/>
          </a:xfrm>
        </p:spPr>
        <p:txBody>
          <a:bodyPr/>
          <a:lstStyle/>
          <a:p>
            <a:pPr marL="0" lvl="0" indent="0">
              <a:buNone/>
            </a:pPr>
            <a:r>
              <a:rPr lang="en-US" sz="2800" dirty="0" smtClean="0">
                <a:solidFill>
                  <a:srgbClr val="000000"/>
                </a:solidFill>
                <a:effectLst/>
              </a:rPr>
              <a:t>A </a:t>
            </a:r>
            <a:r>
              <a:rPr lang="en-US" sz="2800" dirty="0">
                <a:solidFill>
                  <a:srgbClr val="000000"/>
                </a:solidFill>
                <a:effectLst/>
              </a:rPr>
              <a:t>select group of </a:t>
            </a:r>
            <a:r>
              <a:rPr lang="en-US" sz="2800" dirty="0" smtClean="0">
                <a:solidFill>
                  <a:srgbClr val="000000"/>
                </a:solidFill>
                <a:effectLst/>
              </a:rPr>
              <a:t>Veteran offenders are charged with raising and lowering the colors daily and presenting the flags </a:t>
            </a:r>
            <a:r>
              <a:rPr lang="en-US" sz="2800" dirty="0">
                <a:solidFill>
                  <a:srgbClr val="000000"/>
                </a:solidFill>
                <a:effectLst/>
              </a:rPr>
              <a:t>at important facility events. </a:t>
            </a:r>
            <a:endParaRPr lang="en-US" sz="2800" dirty="0" smtClean="0">
              <a:solidFill>
                <a:srgbClr val="000000"/>
              </a:solidFill>
              <a:effectLst/>
            </a:endParaRPr>
          </a:p>
          <a:p>
            <a:pPr marL="0" indent="0">
              <a:buNone/>
            </a:pPr>
            <a:endParaRPr lang="en-US" dirty="0"/>
          </a:p>
        </p:txBody>
      </p:sp>
      <p:pic>
        <p:nvPicPr>
          <p:cNvPr id="1026" name="Picture 2" descr="\\doc1flabr102\Shared\Field Instructions\Veteran's Flag\Vet. Flags 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42900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761" y="3429000"/>
            <a:ext cx="4386146" cy="3143250"/>
          </a:xfrm>
          <a:prstGeom prst="rect">
            <a:avLst/>
          </a:prstGeom>
        </p:spPr>
      </p:pic>
    </p:spTree>
    <p:extLst>
      <p:ext uri="{BB962C8B-B14F-4D97-AF65-F5344CB8AC3E}">
        <p14:creationId xmlns:p14="http://schemas.microsoft.com/office/powerpoint/2010/main" val="2470799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Flag Detail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600200"/>
            <a:ext cx="6502400" cy="4876800"/>
          </a:xfrm>
        </p:spPr>
      </p:pic>
    </p:spTree>
    <p:extLst>
      <p:ext uri="{BB962C8B-B14F-4D97-AF65-F5344CB8AC3E}">
        <p14:creationId xmlns:p14="http://schemas.microsoft.com/office/powerpoint/2010/main" val="392311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dirty="0" smtClean="0"/>
              <a:t>Peer and Resource Guides</a:t>
            </a:r>
            <a:endParaRPr lang="en-US" dirty="0"/>
          </a:p>
        </p:txBody>
      </p:sp>
      <p:sp>
        <p:nvSpPr>
          <p:cNvPr id="3" name="Content Placeholder 2"/>
          <p:cNvSpPr>
            <a:spLocks noGrp="1"/>
          </p:cNvSpPr>
          <p:nvPr>
            <p:ph idx="1"/>
          </p:nvPr>
        </p:nvSpPr>
        <p:spPr/>
        <p:txBody>
          <a:bodyPr/>
          <a:lstStyle/>
          <a:p>
            <a:pPr marL="0" indent="0" algn="ctr">
              <a:buNone/>
            </a:pPr>
            <a:r>
              <a:rPr lang="en-US" dirty="0" smtClean="0"/>
              <a:t>Incarcerated Veterans helping each other get through the struggles of daily life and guides to help Veterans familiarize themselves with their military resources and benefits. </a:t>
            </a:r>
            <a:endParaRPr lang="en-US" dirty="0"/>
          </a:p>
        </p:txBody>
      </p:sp>
      <p:pic>
        <p:nvPicPr>
          <p:cNvPr id="2050" name="Picture 2" descr="S:\Housing Units\H5\H5 VETERANS POD\ART &amp; photos\already printed\band of broth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191000"/>
            <a:ext cx="390144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82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lstStyle/>
          <a:p>
            <a:pPr algn="l"/>
            <a:r>
              <a:rPr lang="en-US" sz="6600" dirty="0" smtClean="0"/>
              <a:t>Service Garden</a:t>
            </a:r>
            <a:endParaRPr lang="en-US" sz="6600" dirty="0"/>
          </a:p>
        </p:txBody>
      </p:sp>
      <p:sp>
        <p:nvSpPr>
          <p:cNvPr id="4" name="TextBox 3"/>
          <p:cNvSpPr txBox="1"/>
          <p:nvPr/>
        </p:nvSpPr>
        <p:spPr>
          <a:xfrm>
            <a:off x="152400" y="1905000"/>
            <a:ext cx="8382000" cy="1384995"/>
          </a:xfrm>
          <a:prstGeom prst="rect">
            <a:avLst/>
          </a:prstGeom>
          <a:noFill/>
        </p:spPr>
        <p:txBody>
          <a:bodyPr wrap="square" rtlCol="0">
            <a:spAutoFit/>
          </a:bodyPr>
          <a:lstStyle/>
          <a:p>
            <a:r>
              <a:rPr lang="en-US" sz="2800" dirty="0" smtClean="0">
                <a:solidFill>
                  <a:srgbClr val="000000"/>
                </a:solidFill>
                <a:latin typeface="Tahoma" pitchFamily="34" charset="0"/>
              </a:rPr>
              <a:t>Gardens around the flag pole are kept by Veteran Pod gardeners with the assistance of Veteran Pod volunteers. </a:t>
            </a:r>
            <a:endParaRPr lang="en-US" sz="2800" dirty="0">
              <a:solidFill>
                <a:srgbClr val="000000"/>
              </a:solidFill>
              <a:latin typeface="Tahoma" pitchFamily="34" charset="0"/>
            </a:endParaRPr>
          </a:p>
        </p:txBody>
      </p:sp>
      <p:pic>
        <p:nvPicPr>
          <p:cNvPr id="3076" name="Picture 4" descr="S:\Housing Units\H5\H5 VETERANS POD\ART\Flag celebration\100_0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400932"/>
            <a:ext cx="4191000" cy="3152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c1flabr102\Shared\Field Instructions\Veteran's Flag\Vet. Flags 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409898"/>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9617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247" y="228600"/>
            <a:ext cx="8229600" cy="1143000"/>
          </a:xfrm>
        </p:spPr>
        <p:txBody>
          <a:bodyPr/>
          <a:lstStyle/>
          <a:p>
            <a:r>
              <a:rPr lang="en-US" sz="4000" dirty="0" smtClean="0"/>
              <a:t>Brigadoon Service Dog Program</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5238" y="2237509"/>
            <a:ext cx="4293524" cy="322118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15247"/>
            <a:ext cx="3257550" cy="43434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84" t="8510" r="-1984" b="12766"/>
          <a:stretch/>
        </p:blipFill>
        <p:spPr>
          <a:xfrm>
            <a:off x="6248400" y="1295400"/>
            <a:ext cx="2754784" cy="2891547"/>
          </a:xfrm>
          <a:prstGeom prst="rect">
            <a:avLst/>
          </a:prstGeom>
        </p:spPr>
      </p:pic>
    </p:spTree>
    <p:extLst>
      <p:ext uri="{BB962C8B-B14F-4D97-AF65-F5344CB8AC3E}">
        <p14:creationId xmlns:p14="http://schemas.microsoft.com/office/powerpoint/2010/main" val="138317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848541906"/>
              </p:ext>
            </p:extLst>
          </p:nvPr>
        </p:nvGraphicFramePr>
        <p:xfrm>
          <a:off x="3981420" y="314980"/>
          <a:ext cx="54864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1646285432"/>
              </p:ext>
            </p:extLst>
          </p:nvPr>
        </p:nvGraphicFramePr>
        <p:xfrm>
          <a:off x="533400" y="2057401"/>
          <a:ext cx="7848600" cy="48005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971800" y="533400"/>
            <a:ext cx="1340432" cy="523220"/>
          </a:xfrm>
          <a:prstGeom prst="rect">
            <a:avLst/>
          </a:prstGeom>
          <a:noFill/>
        </p:spPr>
        <p:txBody>
          <a:bodyPr wrap="none" rtlCol="0">
            <a:spAutoFit/>
          </a:bodyPr>
          <a:lstStyle/>
          <a:p>
            <a:r>
              <a:rPr lang="en-US" sz="2800" b="1" u="sng" dirty="0" smtClean="0">
                <a:solidFill>
                  <a:srgbClr val="FFFF00"/>
                </a:solidFill>
                <a:latin typeface="Times New Roman" panose="02020603050405020304" pitchFamily="18" charset="0"/>
                <a:cs typeface="Times New Roman" panose="02020603050405020304" pitchFamily="18" charset="0"/>
              </a:rPr>
              <a:t>Gender</a:t>
            </a:r>
            <a:endParaRPr lang="en-US" sz="2800" b="1" u="sng" dirty="0">
              <a:solidFill>
                <a:srgbClr val="FFFF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81000" y="4572000"/>
            <a:ext cx="941283" cy="523220"/>
          </a:xfrm>
          <a:prstGeom prst="rect">
            <a:avLst/>
          </a:prstGeom>
          <a:noFill/>
        </p:spPr>
        <p:txBody>
          <a:bodyPr wrap="none" rtlCol="0">
            <a:spAutoFit/>
          </a:bodyPr>
          <a:lstStyle/>
          <a:p>
            <a:r>
              <a:rPr lang="en-US" sz="2800" b="1" u="sng" dirty="0" smtClean="0">
                <a:solidFill>
                  <a:srgbClr val="FFFF00"/>
                </a:solidFill>
                <a:latin typeface="Times New Roman" panose="02020603050405020304" pitchFamily="18" charset="0"/>
                <a:cs typeface="Times New Roman" panose="02020603050405020304" pitchFamily="18" charset="0"/>
              </a:rPr>
              <a:t>Race</a:t>
            </a:r>
            <a:endParaRPr lang="en-US" sz="2800" b="1" u="sng" dirty="0">
              <a:solidFill>
                <a:srgbClr val="FFFF00"/>
              </a:solidFill>
              <a:latin typeface="Times New Roman" panose="02020603050405020304" pitchFamily="18" charset="0"/>
              <a:cs typeface="Times New Roman" panose="02020603050405020304" pitchFamily="18" charset="0"/>
            </a:endParaRPr>
          </a:p>
        </p:txBody>
      </p:sp>
      <p:graphicFrame>
        <p:nvGraphicFramePr>
          <p:cNvPr id="9" name="Chart 8"/>
          <p:cNvGraphicFramePr/>
          <p:nvPr>
            <p:extLst>
              <p:ext uri="{D42A27DB-BD31-4B8C-83A1-F6EECF244321}">
                <p14:modId xmlns:p14="http://schemas.microsoft.com/office/powerpoint/2010/main" val="38661268"/>
              </p:ext>
            </p:extLst>
          </p:nvPr>
        </p:nvGraphicFramePr>
        <p:xfrm>
          <a:off x="4648201" y="381000"/>
          <a:ext cx="4495800"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5287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lstStyle/>
          <a:p>
            <a:pPr algn="l"/>
            <a:r>
              <a:rPr lang="en-US" sz="3200" dirty="0" smtClean="0"/>
              <a:t>American Gold Star Mothers Outreach</a:t>
            </a:r>
            <a:endParaRPr lang="en-US" sz="32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208" y="1417638"/>
            <a:ext cx="3962400" cy="5283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441752"/>
            <a:ext cx="3486150" cy="4648200"/>
          </a:xfrm>
          <a:prstGeom prst="rect">
            <a:avLst/>
          </a:prstGeom>
        </p:spPr>
      </p:pic>
    </p:spTree>
    <p:extLst>
      <p:ext uri="{BB962C8B-B14F-4D97-AF65-F5344CB8AC3E}">
        <p14:creationId xmlns:p14="http://schemas.microsoft.com/office/powerpoint/2010/main" val="399911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Veteran Ensembles</a:t>
            </a:r>
            <a:endParaRPr lang="en-US" dirty="0"/>
          </a:p>
        </p:txBody>
      </p:sp>
      <p:sp>
        <p:nvSpPr>
          <p:cNvPr id="3" name="Content Placeholder 2"/>
          <p:cNvSpPr>
            <a:spLocks noGrp="1"/>
          </p:cNvSpPr>
          <p:nvPr>
            <p:ph idx="1"/>
          </p:nvPr>
        </p:nvSpPr>
        <p:spPr>
          <a:xfrm>
            <a:off x="304800" y="1981200"/>
            <a:ext cx="8229600" cy="4495800"/>
          </a:xfrm>
        </p:spPr>
        <p:txBody>
          <a:bodyPr/>
          <a:lstStyle/>
          <a:p>
            <a:pPr marL="0" indent="0">
              <a:buNone/>
            </a:pPr>
            <a:endParaRPr lang="en-US" dirty="0" smtClean="0"/>
          </a:p>
          <a:p>
            <a:pPr marL="0" indent="0">
              <a:buNone/>
            </a:pPr>
            <a:r>
              <a:rPr lang="en-US" dirty="0" smtClean="0"/>
              <a:t>Choir &amp; Band that performs patriotic songs at facility events.</a:t>
            </a:r>
            <a:endParaRPr lang="en-US" dirty="0"/>
          </a:p>
        </p:txBody>
      </p:sp>
      <p:pic>
        <p:nvPicPr>
          <p:cNvPr id="3074" name="Picture 2" descr="http://sharing.abcactionnews.com/shareknxv/photo/2010/11/30/7_20101130133426_640_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04800"/>
            <a:ext cx="2985247" cy="22389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Housing Units\H5\H5 VETERANS POD\ART\Flag celebration\100_08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3581400"/>
            <a:ext cx="4078941" cy="305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257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3505200" y="2057400"/>
            <a:ext cx="5486400" cy="4114800"/>
          </a:xfrm>
        </p:spPr>
      </p:pic>
      <p:sp>
        <p:nvSpPr>
          <p:cNvPr id="13" name="Title 1"/>
          <p:cNvSpPr txBox="1">
            <a:spLocks/>
          </p:cNvSpPr>
          <p:nvPr/>
        </p:nvSpPr>
        <p:spPr bwMode="auto">
          <a:xfrm>
            <a:off x="304800" y="-60258"/>
            <a:ext cx="5486400" cy="131279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20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eaLnBrk="1" hangingPunct="1"/>
            <a:r>
              <a:rPr lang="en-US" sz="3600" kern="0" dirty="0" smtClean="0">
                <a:solidFill>
                  <a:srgbClr val="FFFFCC"/>
                </a:solidFill>
              </a:rPr>
              <a:t>AMERICAN LEGION 		POST 23</a:t>
            </a:r>
            <a:endParaRPr lang="en-US" sz="3600" kern="0" dirty="0">
              <a:solidFill>
                <a:srgbClr val="FFFFCC"/>
              </a:solidFill>
            </a:endParaRPr>
          </a:p>
        </p:txBody>
      </p:sp>
    </p:spTree>
    <p:extLst>
      <p:ext uri="{BB962C8B-B14F-4D97-AF65-F5344CB8AC3E}">
        <p14:creationId xmlns:p14="http://schemas.microsoft.com/office/powerpoint/2010/main" val="3718676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1905000" y="1219200"/>
            <a:ext cx="7006166" cy="5254625"/>
          </a:xfrm>
        </p:spPr>
      </p:pic>
      <p:sp>
        <p:nvSpPr>
          <p:cNvPr id="4" name="Text Placeholder 3"/>
          <p:cNvSpPr>
            <a:spLocks noGrp="1"/>
          </p:cNvSpPr>
          <p:nvPr>
            <p:ph type="body" sz="half" idx="2"/>
          </p:nvPr>
        </p:nvSpPr>
        <p:spPr>
          <a:xfrm>
            <a:off x="381000" y="304800"/>
            <a:ext cx="5486400" cy="804862"/>
          </a:xfrm>
        </p:spPr>
        <p:txBody>
          <a:bodyPr/>
          <a:lstStyle/>
          <a:p>
            <a:r>
              <a:rPr lang="en-US" sz="3600" dirty="0" smtClean="0">
                <a:solidFill>
                  <a:srgbClr val="00B0F0"/>
                </a:solidFill>
              </a:rPr>
              <a:t>YEARLY STAND DOWN</a:t>
            </a:r>
            <a:endParaRPr lang="en-US" sz="3600" dirty="0">
              <a:solidFill>
                <a:srgbClr val="00B0F0"/>
              </a:solidFill>
            </a:endParaRPr>
          </a:p>
        </p:txBody>
      </p:sp>
    </p:spTree>
    <p:extLst>
      <p:ext uri="{BB962C8B-B14F-4D97-AF65-F5344CB8AC3E}">
        <p14:creationId xmlns:p14="http://schemas.microsoft.com/office/powerpoint/2010/main" val="352486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2743201"/>
            <a:ext cx="1447800" cy="304799"/>
          </a:xfrm>
        </p:spPr>
        <p:txBody>
          <a:bodyPr/>
          <a:lstStyle/>
          <a:p>
            <a:r>
              <a:rPr lang="en-US" sz="1600" dirty="0" smtClean="0">
                <a:latin typeface="Stencil" panose="040409050D0802020404" pitchFamily="82" charset="0"/>
              </a:rPr>
              <a:t>Flag Detail</a:t>
            </a:r>
            <a:endParaRPr lang="en-US" sz="1600" dirty="0">
              <a:latin typeface="Stencil" panose="040409050D0802020404" pitchFamily="82" charset="0"/>
            </a:endParaRPr>
          </a:p>
        </p:txBody>
      </p:sp>
      <p:sp>
        <p:nvSpPr>
          <p:cNvPr id="3" name="Text Placeholder 2"/>
          <p:cNvSpPr>
            <a:spLocks noGrp="1"/>
          </p:cNvSpPr>
          <p:nvPr>
            <p:ph type="body" idx="1"/>
          </p:nvPr>
        </p:nvSpPr>
        <p:spPr>
          <a:xfrm>
            <a:off x="722313" y="152401"/>
            <a:ext cx="7772400" cy="914399"/>
          </a:xfrm>
        </p:spPr>
        <p:txBody>
          <a:bodyPr/>
          <a:lstStyle/>
          <a:p>
            <a:r>
              <a:rPr lang="en-US" sz="2400" dirty="0" smtClean="0">
                <a:latin typeface="Stencil" panose="040409050D0802020404" pitchFamily="82" charset="0"/>
              </a:rPr>
              <a:t>SCCC VETERANS UNIT PROGRAM DOOR IDENTIFIERS </a:t>
            </a:r>
            <a:endParaRPr lang="en-US" sz="2400" dirty="0">
              <a:latin typeface="Stencil" panose="040409050D0802020404" pitchFamily="82" charset="0"/>
            </a:endParaRPr>
          </a:p>
        </p:txBody>
      </p:sp>
      <p:pic>
        <p:nvPicPr>
          <p:cNvPr id="4" name="Picture 3" descr="C:\Users\rtdenzer\Pictures\Tank American Version.jpg"/>
          <p:cNvPicPr/>
          <p:nvPr/>
        </p:nvPicPr>
        <p:blipFill>
          <a:blip r:embed="rId2">
            <a:extLst>
              <a:ext uri="{28A0092B-C50C-407E-A947-70E740481C1C}">
                <a14:useLocalDpi xmlns:a14="http://schemas.microsoft.com/office/drawing/2010/main" val="0"/>
              </a:ext>
            </a:extLst>
          </a:blip>
          <a:srcRect/>
          <a:stretch>
            <a:fillRect/>
          </a:stretch>
        </p:blipFill>
        <p:spPr bwMode="auto">
          <a:xfrm>
            <a:off x="746965" y="3124759"/>
            <a:ext cx="2682035" cy="1675841"/>
          </a:xfrm>
          <a:prstGeom prst="rect">
            <a:avLst/>
          </a:prstGeom>
          <a:noFill/>
          <a:ln>
            <a:noFill/>
          </a:ln>
        </p:spPr>
      </p:pic>
      <p:pic>
        <p:nvPicPr>
          <p:cNvPr id="5" name="Picture 4" descr="C:\Users\rtdenzer\Pictures\Wood Working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802" y="3124759"/>
            <a:ext cx="2903911" cy="1790737"/>
          </a:xfrm>
          <a:prstGeom prst="rect">
            <a:avLst/>
          </a:prstGeom>
          <a:noFill/>
          <a:ln>
            <a:noFill/>
          </a:ln>
        </p:spPr>
      </p:pic>
      <p:pic>
        <p:nvPicPr>
          <p:cNvPr id="6" name="Picture 5" descr="H:\Veterans Helping Veterans Families Final Draft.jpg"/>
          <p:cNvPicPr/>
          <p:nvPr/>
        </p:nvPicPr>
        <p:blipFill>
          <a:blip r:embed="rId4">
            <a:extLst>
              <a:ext uri="{28A0092B-C50C-407E-A947-70E740481C1C}">
                <a14:useLocalDpi xmlns:a14="http://schemas.microsoft.com/office/drawing/2010/main" val="0"/>
              </a:ext>
            </a:extLst>
          </a:blip>
          <a:srcRect/>
          <a:stretch>
            <a:fillRect/>
          </a:stretch>
        </p:blipFill>
        <p:spPr bwMode="auto">
          <a:xfrm>
            <a:off x="5590803" y="1077963"/>
            <a:ext cx="2714998" cy="1587541"/>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722313" y="1061644"/>
            <a:ext cx="2706687" cy="1603860"/>
          </a:xfrm>
          <a:prstGeom prst="rect">
            <a:avLst/>
          </a:prstGeom>
          <a:noFill/>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697660" y="5100281"/>
            <a:ext cx="2731340" cy="1572186"/>
          </a:xfrm>
          <a:prstGeom prst="rect">
            <a:avLst/>
          </a:prstGeom>
        </p:spPr>
      </p:pic>
      <p:pic>
        <p:nvPicPr>
          <p:cNvPr id="9" name="Picture 8" descr="C:\Users\rtdenzer\Pictures\I want you at choir.jpg"/>
          <p:cNvPicPr/>
          <p:nvPr/>
        </p:nvPicPr>
        <p:blipFill>
          <a:blip r:embed="rId7">
            <a:extLst>
              <a:ext uri="{28A0092B-C50C-407E-A947-70E740481C1C}">
                <a14:useLocalDpi xmlns:a14="http://schemas.microsoft.com/office/drawing/2010/main" val="0"/>
              </a:ext>
            </a:extLst>
          </a:blip>
          <a:srcRect/>
          <a:stretch>
            <a:fillRect/>
          </a:stretch>
        </p:blipFill>
        <p:spPr bwMode="auto">
          <a:xfrm>
            <a:off x="5638800" y="5100281"/>
            <a:ext cx="2935287" cy="1572186"/>
          </a:xfrm>
          <a:prstGeom prst="rect">
            <a:avLst/>
          </a:prstGeom>
          <a:noFill/>
          <a:ln>
            <a:noFill/>
          </a:ln>
        </p:spPr>
      </p:pic>
    </p:spTree>
    <p:extLst>
      <p:ext uri="{BB962C8B-B14F-4D97-AF65-F5344CB8AC3E}">
        <p14:creationId xmlns:p14="http://schemas.microsoft.com/office/powerpoint/2010/main" val="1064816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lstStyle/>
          <a:p>
            <a:pPr algn="l"/>
            <a:r>
              <a:rPr lang="en-US" sz="3600" dirty="0" smtClean="0"/>
              <a:t/>
            </a:r>
            <a:br>
              <a:rPr lang="en-US" sz="3600" dirty="0" smtClean="0"/>
            </a:br>
            <a:r>
              <a:rPr lang="en-US" sz="3600" dirty="0" smtClean="0"/>
              <a:t>Inferences </a:t>
            </a:r>
            <a:r>
              <a:rPr lang="en-US" sz="3600" dirty="0"/>
              <a:t>from the </a:t>
            </a:r>
            <a:r>
              <a:rPr lang="en-US" sz="3600" dirty="0" smtClean="0"/>
              <a:t/>
            </a:r>
            <a:br>
              <a:rPr lang="en-US" sz="3600" dirty="0" smtClean="0"/>
            </a:br>
            <a:r>
              <a:rPr lang="en-US" sz="3600" dirty="0" smtClean="0"/>
              <a:t>statistics </a:t>
            </a:r>
            <a:r>
              <a:rPr lang="en-US" sz="3600" dirty="0"/>
              <a:t>shown…</a:t>
            </a:r>
            <a:r>
              <a:rPr lang="en-US" dirty="0"/>
              <a:t/>
            </a:r>
            <a:br>
              <a:rPr lang="en-US" dirty="0"/>
            </a:br>
            <a:endParaRPr lang="en-US" dirty="0"/>
          </a:p>
        </p:txBody>
      </p:sp>
      <p:sp>
        <p:nvSpPr>
          <p:cNvPr id="3" name="Content Placeholder 2"/>
          <p:cNvSpPr>
            <a:spLocks noGrp="1"/>
          </p:cNvSpPr>
          <p:nvPr>
            <p:ph idx="1"/>
          </p:nvPr>
        </p:nvSpPr>
        <p:spPr>
          <a:xfrm>
            <a:off x="152400" y="1981200"/>
            <a:ext cx="8534400" cy="4495800"/>
          </a:xfrm>
        </p:spPr>
        <p:txBody>
          <a:bodyPr/>
          <a:lstStyle/>
          <a:p>
            <a:r>
              <a:rPr lang="en-US" sz="1800" dirty="0" smtClean="0">
                <a:solidFill>
                  <a:srgbClr val="000000"/>
                </a:solidFill>
                <a:effectLst/>
              </a:rPr>
              <a:t>Higher </a:t>
            </a:r>
            <a:r>
              <a:rPr lang="en-US" sz="1800" dirty="0">
                <a:solidFill>
                  <a:srgbClr val="000000"/>
                </a:solidFill>
                <a:effectLst/>
              </a:rPr>
              <a:t>number of middle aged Vets in prison (45-54yrs)- 22% higher than average prison population are middle aged, 24% lower than the prison average are 25-34, 16% lower than prison average is 24 or younger</a:t>
            </a:r>
            <a:r>
              <a:rPr lang="en-US" sz="1800" dirty="0" smtClean="0">
                <a:solidFill>
                  <a:srgbClr val="000000"/>
                </a:solidFill>
                <a:effectLst/>
              </a:rPr>
              <a:t>.</a:t>
            </a:r>
            <a:endParaRPr lang="en-US" sz="1000" dirty="0">
              <a:solidFill>
                <a:srgbClr val="000000"/>
              </a:solidFill>
              <a:effectLst/>
            </a:endParaRPr>
          </a:p>
          <a:p>
            <a:r>
              <a:rPr lang="en-US" sz="1800" dirty="0" smtClean="0">
                <a:solidFill>
                  <a:srgbClr val="000000"/>
                </a:solidFill>
                <a:effectLst/>
              </a:rPr>
              <a:t>IVO </a:t>
            </a:r>
            <a:r>
              <a:rPr lang="en-US" sz="1800" dirty="0">
                <a:solidFill>
                  <a:srgbClr val="000000"/>
                </a:solidFill>
                <a:effectLst/>
              </a:rPr>
              <a:t>commit more violent crimes- 10% higher than prison </a:t>
            </a:r>
            <a:r>
              <a:rPr lang="en-US" sz="1800" dirty="0" smtClean="0">
                <a:solidFill>
                  <a:srgbClr val="000000"/>
                </a:solidFill>
                <a:effectLst/>
              </a:rPr>
              <a:t>average</a:t>
            </a:r>
            <a:endParaRPr lang="en-US" sz="1000" dirty="0">
              <a:solidFill>
                <a:srgbClr val="000000"/>
              </a:solidFill>
              <a:effectLst/>
            </a:endParaRPr>
          </a:p>
          <a:p>
            <a:r>
              <a:rPr lang="en-US" sz="1800" dirty="0" smtClean="0">
                <a:solidFill>
                  <a:srgbClr val="000000"/>
                </a:solidFill>
                <a:effectLst/>
              </a:rPr>
              <a:t>IVO </a:t>
            </a:r>
            <a:r>
              <a:rPr lang="en-US" sz="1800" dirty="0">
                <a:solidFill>
                  <a:srgbClr val="000000"/>
                </a:solidFill>
                <a:effectLst/>
              </a:rPr>
              <a:t>commit less drug crimes- 7% lower than prison </a:t>
            </a:r>
            <a:r>
              <a:rPr lang="en-US" sz="1800" dirty="0" smtClean="0">
                <a:solidFill>
                  <a:srgbClr val="000000"/>
                </a:solidFill>
                <a:effectLst/>
              </a:rPr>
              <a:t>average</a:t>
            </a:r>
            <a:endParaRPr lang="en-US" sz="1000" dirty="0">
              <a:solidFill>
                <a:srgbClr val="000000"/>
              </a:solidFill>
              <a:effectLst/>
            </a:endParaRPr>
          </a:p>
          <a:p>
            <a:r>
              <a:rPr lang="en-US" sz="1800" dirty="0" smtClean="0">
                <a:solidFill>
                  <a:srgbClr val="000000"/>
                </a:solidFill>
                <a:effectLst/>
              </a:rPr>
              <a:t>Veterans </a:t>
            </a:r>
            <a:r>
              <a:rPr lang="en-US" sz="1800" dirty="0">
                <a:solidFill>
                  <a:srgbClr val="000000"/>
                </a:solidFill>
                <a:effectLst/>
              </a:rPr>
              <a:t>serve longer sentences (20+ yrs)- 12.5% higher than average prison population</a:t>
            </a:r>
            <a:r>
              <a:rPr lang="en-US" sz="1800" dirty="0" smtClean="0">
                <a:solidFill>
                  <a:srgbClr val="000000"/>
                </a:solidFill>
                <a:effectLst/>
              </a:rPr>
              <a:t>.</a:t>
            </a:r>
            <a:endParaRPr lang="en-US" sz="1000" dirty="0">
              <a:solidFill>
                <a:srgbClr val="000000"/>
              </a:solidFill>
              <a:effectLst/>
            </a:endParaRPr>
          </a:p>
          <a:p>
            <a:r>
              <a:rPr lang="en-US" sz="1800" dirty="0" smtClean="0">
                <a:solidFill>
                  <a:srgbClr val="000000"/>
                </a:solidFill>
                <a:effectLst/>
              </a:rPr>
              <a:t>Higher </a:t>
            </a:r>
            <a:r>
              <a:rPr lang="en-US" sz="1800" dirty="0">
                <a:solidFill>
                  <a:srgbClr val="000000"/>
                </a:solidFill>
                <a:effectLst/>
              </a:rPr>
              <a:t>number of Caucasians in IVO population- 21% higher average than non-Vet population</a:t>
            </a:r>
            <a:r>
              <a:rPr lang="en-US" sz="1800" dirty="0" smtClean="0">
                <a:solidFill>
                  <a:srgbClr val="000000"/>
                </a:solidFill>
                <a:effectLst/>
              </a:rPr>
              <a:t>.</a:t>
            </a:r>
          </a:p>
          <a:p>
            <a:r>
              <a:rPr lang="en-US" sz="1800" dirty="0" smtClean="0">
                <a:solidFill>
                  <a:srgbClr val="000000"/>
                </a:solidFill>
                <a:effectLst/>
              </a:rPr>
              <a:t>Incarcerated </a:t>
            </a:r>
            <a:r>
              <a:rPr lang="en-US" sz="1800" dirty="0">
                <a:solidFill>
                  <a:srgbClr val="000000"/>
                </a:solidFill>
                <a:effectLst/>
              </a:rPr>
              <a:t>Vets are more educated than non-Vets- 31% above prison average have above a high school grade level, 23% above prison average have some college or more).</a:t>
            </a:r>
          </a:p>
          <a:p>
            <a:r>
              <a:rPr lang="en-US" sz="1800" dirty="0" smtClean="0">
                <a:solidFill>
                  <a:srgbClr val="000000"/>
                </a:solidFill>
                <a:effectLst/>
              </a:rPr>
              <a:t>IVO’s </a:t>
            </a:r>
            <a:r>
              <a:rPr lang="en-US" sz="1800" dirty="0">
                <a:solidFill>
                  <a:srgbClr val="000000"/>
                </a:solidFill>
                <a:effectLst/>
              </a:rPr>
              <a:t>are more likely to have family issues. They are more often married and significantly more often divorced- 6% above prison average married &amp; 26% above the prison average divorced,</a:t>
            </a:r>
          </a:p>
          <a:p>
            <a:pPr marL="0" indent="0">
              <a:buNone/>
            </a:pPr>
            <a:endParaRPr lang="en-US" sz="1800" dirty="0" smtClean="0">
              <a:solidFill>
                <a:srgbClr val="000000"/>
              </a:solidFill>
            </a:endParaRPr>
          </a:p>
        </p:txBody>
      </p:sp>
    </p:spTree>
    <p:extLst>
      <p:ext uri="{BB962C8B-B14F-4D97-AF65-F5344CB8AC3E}">
        <p14:creationId xmlns:p14="http://schemas.microsoft.com/office/powerpoint/2010/main" val="4030202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5867400"/>
          </a:xfrm>
        </p:spPr>
        <p:txBody>
          <a:bodyPr/>
          <a:lstStyle/>
          <a:p>
            <a:pPr marL="0" indent="0">
              <a:buNone/>
            </a:pPr>
            <a:endParaRPr lang="en-US" dirty="0"/>
          </a:p>
          <a:p>
            <a:endParaRPr lang="en-US" dirty="0"/>
          </a:p>
        </p:txBody>
      </p:sp>
      <p:sp>
        <p:nvSpPr>
          <p:cNvPr id="3" name="TextBox 2"/>
          <p:cNvSpPr txBox="1"/>
          <p:nvPr/>
        </p:nvSpPr>
        <p:spPr>
          <a:xfrm>
            <a:off x="677662" y="459874"/>
            <a:ext cx="5715000" cy="2123658"/>
          </a:xfrm>
          <a:prstGeom prst="rect">
            <a:avLst/>
          </a:prstGeom>
          <a:noFill/>
        </p:spPr>
        <p:txBody>
          <a:bodyPr wrap="square" rtlCol="0">
            <a:spAutoFit/>
          </a:bodyPr>
          <a:lstStyle/>
          <a:p>
            <a:r>
              <a:rPr lang="en-US" sz="6600" dirty="0" smtClean="0">
                <a:solidFill>
                  <a:srgbClr val="FFFFFF"/>
                </a:solidFill>
                <a:latin typeface="Tahoma" pitchFamily="34" charset="0"/>
              </a:rPr>
              <a:t>Thank you for your time.</a:t>
            </a:r>
            <a:endParaRPr lang="en-US" sz="6600" dirty="0">
              <a:solidFill>
                <a:srgbClr val="FFFFFF"/>
              </a:solidFill>
              <a:latin typeface="Tahoma" pitchFamily="34" charset="0"/>
            </a:endParaRPr>
          </a:p>
        </p:txBody>
      </p:sp>
      <p:pic>
        <p:nvPicPr>
          <p:cNvPr id="6" name="Picture 2" descr="http://www.asbdc.org/images/veteran-busi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862" y="3124200"/>
            <a:ext cx="4139076"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2564674" y="6164228"/>
          <a:ext cx="6096000" cy="370840"/>
        </p:xfrm>
        <a:graphic>
          <a:graphicData uri="http://schemas.openxmlformats.org/drawingml/2006/table">
            <a:tbl>
              <a:tblPr firstRow="1" bandRow="1">
                <a:tableStyleId>{5C22544A-7EE6-4342-B048-85BDC9FD1C3A}</a:tableStyleId>
              </a:tblPr>
              <a:tblGrid>
                <a:gridCol w="6096000"/>
              </a:tblGrid>
              <a:tr h="370840">
                <a:tc>
                  <a:txBody>
                    <a:bodyPr/>
                    <a:lstStyle/>
                    <a:p>
                      <a:r>
                        <a:rPr lang="en-US" dirty="0" smtClean="0"/>
                        <a:t>June</a:t>
                      </a:r>
                      <a:r>
                        <a:rPr lang="en-US" baseline="0" dirty="0" smtClean="0"/>
                        <a:t> 2019</a:t>
                      </a:r>
                      <a:endParaRPr lang="en-US" dirty="0"/>
                    </a:p>
                  </a:txBody>
                  <a:tcPr/>
                </a:tc>
              </a:tr>
            </a:tbl>
          </a:graphicData>
        </a:graphic>
      </p:graphicFrame>
    </p:spTree>
    <p:extLst>
      <p:ext uri="{BB962C8B-B14F-4D97-AF65-F5344CB8AC3E}">
        <p14:creationId xmlns:p14="http://schemas.microsoft.com/office/powerpoint/2010/main" val="2324058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762603797"/>
              </p:ext>
            </p:extLst>
          </p:nvPr>
        </p:nvGraphicFramePr>
        <p:xfrm>
          <a:off x="381000" y="1676400"/>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txBox="1">
            <a:spLocks/>
          </p:cNvSpPr>
          <p:nvPr/>
        </p:nvSpPr>
        <p:spPr>
          <a:xfrm>
            <a:off x="609600" y="609600"/>
            <a:ext cx="7886700" cy="777874"/>
          </a:xfrm>
          <a:prstGeom prst="rect">
            <a:avLst/>
          </a:prstGeom>
        </p:spPr>
        <p:txBody>
          <a:bodyP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pPr>
            <a:r>
              <a:rPr lang="en-US" sz="3600" dirty="0" smtClean="0">
                <a:solidFill>
                  <a:srgbClr val="FFFF00"/>
                </a:solidFill>
                <a:latin typeface="Times New Roman" panose="02020603050405020304" pitchFamily="18" charset="0"/>
                <a:cs typeface="Times New Roman" panose="02020603050405020304" pitchFamily="18" charset="0"/>
              </a:rPr>
              <a:t>Veteran Population in DOC</a:t>
            </a:r>
            <a:endParaRPr lang="en-US" sz="3600" dirty="0"/>
          </a:p>
        </p:txBody>
      </p:sp>
    </p:spTree>
    <p:extLst>
      <p:ext uri="{BB962C8B-B14F-4D97-AF65-F5344CB8AC3E}">
        <p14:creationId xmlns:p14="http://schemas.microsoft.com/office/powerpoint/2010/main" val="3560274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152400"/>
            <a:ext cx="7886700" cy="1325563"/>
          </a:xfrm>
        </p:spPr>
        <p:txBody>
          <a:bodyPr/>
          <a:lstStyle/>
          <a:p>
            <a:r>
              <a:rPr lang="en-US" dirty="0" smtClean="0">
                <a:solidFill>
                  <a:srgbClr val="FFFF00"/>
                </a:solidFill>
                <a:latin typeface="Times New Roman" panose="02020603050405020304" pitchFamily="18" charset="0"/>
                <a:cs typeface="Times New Roman" panose="02020603050405020304" pitchFamily="18" charset="0"/>
              </a:rPr>
              <a:t>Intake Screening</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28228" y="1447800"/>
            <a:ext cx="3808200" cy="4876800"/>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Occurs at Reception</a:t>
            </a:r>
          </a:p>
          <a:p>
            <a:pPr lvl="1"/>
            <a:r>
              <a:rPr lang="en-US" sz="1800" dirty="0">
                <a:solidFill>
                  <a:schemeClr val="tx1"/>
                </a:solidFill>
                <a:latin typeface="Times New Roman" panose="02020603050405020304" pitchFamily="18" charset="0"/>
                <a:cs typeface="Times New Roman" panose="02020603050405020304" pitchFamily="18" charset="0"/>
              </a:rPr>
              <a:t>WCC – </a:t>
            </a:r>
            <a:r>
              <a:rPr lang="en-US" sz="1800" dirty="0" smtClean="0">
                <a:solidFill>
                  <a:schemeClr val="tx1"/>
                </a:solidFill>
                <a:latin typeface="Times New Roman" panose="02020603050405020304" pitchFamily="18" charset="0"/>
                <a:cs typeface="Times New Roman" panose="02020603050405020304" pitchFamily="18" charset="0"/>
              </a:rPr>
              <a:t>Shelton</a:t>
            </a:r>
          </a:p>
          <a:p>
            <a:pPr lvl="2"/>
            <a:r>
              <a:rPr lang="en-US" sz="1400" dirty="0" smtClean="0">
                <a:solidFill>
                  <a:schemeClr val="tx1"/>
                </a:solidFill>
                <a:latin typeface="Times New Roman" panose="02020603050405020304" pitchFamily="18" charset="0"/>
                <a:cs typeface="Times New Roman" panose="02020603050405020304" pitchFamily="18" charset="0"/>
              </a:rPr>
              <a:t>300-400 per week</a:t>
            </a:r>
            <a:endParaRPr lang="en-US" sz="1400" dirty="0">
              <a:solidFill>
                <a:schemeClr val="tx1"/>
              </a:solidFill>
              <a:latin typeface="Times New Roman" panose="02020603050405020304" pitchFamily="18" charset="0"/>
              <a:cs typeface="Times New Roman" panose="02020603050405020304" pitchFamily="18" charset="0"/>
            </a:endParaRPr>
          </a:p>
          <a:p>
            <a:pPr lvl="1"/>
            <a:r>
              <a:rPr lang="en-US" sz="1800" dirty="0">
                <a:solidFill>
                  <a:schemeClr val="tx1"/>
                </a:solidFill>
                <a:latin typeface="Times New Roman" panose="02020603050405020304" pitchFamily="18" charset="0"/>
                <a:cs typeface="Times New Roman" panose="02020603050405020304" pitchFamily="18" charset="0"/>
              </a:rPr>
              <a:t>WCCW – Gig </a:t>
            </a:r>
            <a:r>
              <a:rPr lang="en-US" sz="1800" dirty="0" smtClean="0">
                <a:solidFill>
                  <a:schemeClr val="tx1"/>
                </a:solidFill>
                <a:latin typeface="Times New Roman" panose="02020603050405020304" pitchFamily="18" charset="0"/>
                <a:cs typeface="Times New Roman" panose="02020603050405020304" pitchFamily="18" charset="0"/>
              </a:rPr>
              <a:t>Harbor</a:t>
            </a:r>
          </a:p>
          <a:p>
            <a:pPr lvl="2"/>
            <a:r>
              <a:rPr lang="en-US" sz="1400" dirty="0" smtClean="0">
                <a:solidFill>
                  <a:schemeClr val="tx1"/>
                </a:solidFill>
                <a:latin typeface="Times New Roman" panose="02020603050405020304" pitchFamily="18" charset="0"/>
                <a:cs typeface="Times New Roman" panose="02020603050405020304" pitchFamily="18" charset="0"/>
              </a:rPr>
              <a:t>20-40 per week</a:t>
            </a:r>
            <a:endParaRPr lang="en-US" sz="14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smtClean="0">
              <a:solidFill>
                <a:schemeClr val="tx1"/>
              </a:solidFill>
              <a:latin typeface="Times New Roman" panose="02020603050405020304" pitchFamily="18" charset="0"/>
              <a:cs typeface="Times New Roman" panose="02020603050405020304" pitchFamily="18" charset="0"/>
            </a:endParaRPr>
          </a:p>
          <a:p>
            <a:r>
              <a:rPr lang="en-US" dirty="0" smtClean="0">
                <a:solidFill>
                  <a:schemeClr val="tx1"/>
                </a:solidFill>
                <a:latin typeface="Times New Roman" panose="02020603050405020304" pitchFamily="18" charset="0"/>
                <a:cs typeface="Times New Roman" panose="02020603050405020304" pitchFamily="18" charset="0"/>
              </a:rPr>
              <a:t>Mental </a:t>
            </a:r>
            <a:r>
              <a:rPr lang="en-US" dirty="0">
                <a:solidFill>
                  <a:schemeClr val="tx1"/>
                </a:solidFill>
                <a:latin typeface="Times New Roman" panose="02020603050405020304" pitchFamily="18" charset="0"/>
                <a:cs typeface="Times New Roman" panose="02020603050405020304" pitchFamily="18" charset="0"/>
              </a:rPr>
              <a:t>Health Professional </a:t>
            </a:r>
            <a:endParaRPr lang="en-US" dirty="0" smtClean="0">
              <a:solidFill>
                <a:schemeClr val="tx1"/>
              </a:solidFill>
              <a:latin typeface="Times New Roman" panose="02020603050405020304" pitchFamily="18" charset="0"/>
              <a:cs typeface="Times New Roman" panose="02020603050405020304" pitchFamily="18" charset="0"/>
            </a:endParaRPr>
          </a:p>
          <a:p>
            <a:pPr lvl="1"/>
            <a:r>
              <a:rPr lang="en-US" sz="1800" dirty="0" smtClean="0">
                <a:solidFill>
                  <a:schemeClr val="tx1"/>
                </a:solidFill>
                <a:latin typeface="Times New Roman" panose="02020603050405020304" pitchFamily="18" charset="0"/>
                <a:cs typeface="Times New Roman" panose="02020603050405020304" pitchFamily="18" charset="0"/>
              </a:rPr>
              <a:t>Masters Level or above</a:t>
            </a:r>
            <a:endParaRPr lang="en-US" sz="1800"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smtClean="0">
                <a:solidFill>
                  <a:schemeClr val="tx1"/>
                </a:solidFill>
                <a:latin typeface="Times New Roman" panose="02020603050405020304" pitchFamily="18" charset="0"/>
                <a:cs typeface="Times New Roman" panose="02020603050405020304" pitchFamily="18" charset="0"/>
              </a:rPr>
              <a:t>Triage </a:t>
            </a:r>
            <a:endParaRPr lang="en-US" dirty="0">
              <a:solidFill>
                <a:schemeClr val="tx1"/>
              </a:solidFill>
              <a:latin typeface="Times New Roman" panose="02020603050405020304" pitchFamily="18" charset="0"/>
              <a:cs typeface="Times New Roman" panose="02020603050405020304" pitchFamily="18" charset="0"/>
            </a:endParaRPr>
          </a:p>
          <a:p>
            <a:pPr lvl="1"/>
            <a:r>
              <a:rPr lang="en-US" dirty="0">
                <a:solidFill>
                  <a:schemeClr val="tx1"/>
                </a:solidFill>
                <a:latin typeface="Times New Roman" panose="02020603050405020304" pitchFamily="18" charset="0"/>
                <a:cs typeface="Times New Roman" panose="02020603050405020304" pitchFamily="18" charset="0"/>
              </a:rPr>
              <a:t>Self-reported need</a:t>
            </a:r>
          </a:p>
          <a:p>
            <a:pPr lvl="1"/>
            <a:r>
              <a:rPr lang="en-US" dirty="0">
                <a:solidFill>
                  <a:schemeClr val="tx1"/>
                </a:solidFill>
                <a:latin typeface="Times New Roman" panose="02020603050405020304" pitchFamily="18" charset="0"/>
                <a:cs typeface="Times New Roman" panose="02020603050405020304" pitchFamily="18" charset="0"/>
              </a:rPr>
              <a:t>Active symptoms</a:t>
            </a:r>
          </a:p>
          <a:p>
            <a:pPr lvl="1"/>
            <a:r>
              <a:rPr lang="en-US" dirty="0">
                <a:solidFill>
                  <a:schemeClr val="tx1"/>
                </a:solidFill>
                <a:latin typeface="Times New Roman" panose="02020603050405020304" pitchFamily="18" charset="0"/>
                <a:cs typeface="Times New Roman" panose="02020603050405020304" pitchFamily="18" charset="0"/>
              </a:rPr>
              <a:t>Functional impairment</a:t>
            </a:r>
          </a:p>
          <a:p>
            <a:pPr lvl="1"/>
            <a:r>
              <a:rPr lang="en-US" dirty="0">
                <a:solidFill>
                  <a:schemeClr val="tx1"/>
                </a:solidFill>
                <a:latin typeface="Times New Roman" panose="02020603050405020304" pitchFamily="18" charset="0"/>
                <a:cs typeface="Times New Roman" panose="02020603050405020304" pitchFamily="18" charset="0"/>
              </a:rPr>
              <a:t>Behavioral observations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3058" y="1752600"/>
            <a:ext cx="3944055" cy="3276600"/>
          </a:xfrm>
          <a:prstGeom prst="rect">
            <a:avLst/>
          </a:prstGeom>
          <a:ln w="57150" cap="sq" cmpd="sng">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8801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2431"/>
            <a:ext cx="7886700" cy="1325563"/>
          </a:xfrm>
        </p:spPr>
        <p:txBody>
          <a:bodyPr/>
          <a:lstStyle/>
          <a:p>
            <a:r>
              <a:rPr lang="en-US" dirty="0" smtClean="0">
                <a:solidFill>
                  <a:srgbClr val="FFFF00"/>
                </a:solidFill>
                <a:latin typeface="Times New Roman"/>
                <a:cs typeface="Times New Roman"/>
              </a:rPr>
              <a:t>MH Screening</a:t>
            </a:r>
            <a:endParaRPr lang="en-US" dirty="0">
              <a:solidFill>
                <a:srgbClr val="FFFF00"/>
              </a:solidFill>
              <a:latin typeface="Times New Roman"/>
              <a:cs typeface="Times New Roman"/>
            </a:endParaRPr>
          </a:p>
        </p:txBody>
      </p:sp>
      <p:sp>
        <p:nvSpPr>
          <p:cNvPr id="3" name="Content Placeholder 2"/>
          <p:cNvSpPr>
            <a:spLocks noGrp="1"/>
          </p:cNvSpPr>
          <p:nvPr>
            <p:ph idx="1"/>
          </p:nvPr>
        </p:nvSpPr>
        <p:spPr>
          <a:xfrm>
            <a:off x="381000" y="1524000"/>
            <a:ext cx="3429000" cy="4727575"/>
          </a:xfrm>
        </p:spPr>
        <p:txBody>
          <a:bodyPr>
            <a:normAutofit/>
          </a:bodyPr>
          <a:lstStyle/>
          <a:p>
            <a:r>
              <a:rPr lang="en-US" dirty="0" smtClean="0">
                <a:latin typeface="Times New Roman" panose="02020603050405020304" pitchFamily="18" charset="0"/>
                <a:cs typeface="Times New Roman" panose="02020603050405020304" pitchFamily="18" charset="0"/>
              </a:rPr>
              <a:t>Brief screening tool </a:t>
            </a:r>
            <a:r>
              <a:rPr lang="en-US" sz="2000" dirty="0" smtClean="0">
                <a:latin typeface="Times New Roman" panose="02020603050405020304" pitchFamily="18" charset="0"/>
                <a:cs typeface="Times New Roman" panose="02020603050405020304" pitchFamily="18" charset="0"/>
              </a:rPr>
              <a:t>(&lt;10minutes)</a:t>
            </a:r>
          </a:p>
          <a:p>
            <a:r>
              <a:rPr lang="en-US" dirty="0" smtClean="0">
                <a:latin typeface="Times New Roman" panose="02020603050405020304" pitchFamily="18" charset="0"/>
                <a:cs typeface="Times New Roman" panose="02020603050405020304" pitchFamily="18" charset="0"/>
              </a:rPr>
              <a:t>Medications</a:t>
            </a:r>
          </a:p>
          <a:p>
            <a:r>
              <a:rPr lang="en-US" dirty="0" smtClean="0">
                <a:latin typeface="Times New Roman" panose="02020603050405020304" pitchFamily="18" charset="0"/>
                <a:cs typeface="Times New Roman" panose="02020603050405020304" pitchFamily="18" charset="0"/>
              </a:rPr>
              <a:t>History of :</a:t>
            </a:r>
          </a:p>
          <a:p>
            <a:pPr lvl="1"/>
            <a:r>
              <a:rPr lang="en-US" dirty="0" smtClean="0">
                <a:latin typeface="Times New Roman" panose="02020603050405020304" pitchFamily="18" charset="0"/>
                <a:cs typeface="Times New Roman" panose="02020603050405020304" pitchFamily="18" charset="0"/>
              </a:rPr>
              <a:t>Treatment</a:t>
            </a:r>
          </a:p>
          <a:p>
            <a:pPr lvl="1"/>
            <a:r>
              <a:rPr lang="en-US" dirty="0" smtClean="0">
                <a:latin typeface="Times New Roman" panose="02020603050405020304" pitchFamily="18" charset="0"/>
                <a:cs typeface="Times New Roman" panose="02020603050405020304" pitchFamily="18" charset="0"/>
              </a:rPr>
              <a:t>Hospitalization</a:t>
            </a:r>
          </a:p>
          <a:p>
            <a:pPr lvl="1"/>
            <a:r>
              <a:rPr lang="en-US" dirty="0" smtClean="0">
                <a:latin typeface="Times New Roman" panose="02020603050405020304" pitchFamily="18" charset="0"/>
                <a:cs typeface="Times New Roman" panose="02020603050405020304" pitchFamily="18" charset="0"/>
              </a:rPr>
              <a:t>MH diagnoses</a:t>
            </a:r>
          </a:p>
          <a:p>
            <a:r>
              <a:rPr lang="en-US" dirty="0" smtClean="0">
                <a:latin typeface="Times New Roman" panose="02020603050405020304" pitchFamily="18" charset="0"/>
                <a:cs typeface="Times New Roman" panose="02020603050405020304" pitchFamily="18" charset="0"/>
              </a:rPr>
              <a:t>Current/past : </a:t>
            </a:r>
          </a:p>
          <a:p>
            <a:pPr lvl="1"/>
            <a:r>
              <a:rPr lang="en-US" dirty="0" smtClean="0">
                <a:latin typeface="Times New Roman" panose="02020603050405020304" pitchFamily="18" charset="0"/>
                <a:cs typeface="Times New Roman" panose="02020603050405020304" pitchFamily="18" charset="0"/>
              </a:rPr>
              <a:t>Medications</a:t>
            </a:r>
          </a:p>
          <a:p>
            <a:pPr lvl="1"/>
            <a:r>
              <a:rPr lang="en-US" dirty="0" smtClean="0">
                <a:latin typeface="Times New Roman" panose="02020603050405020304" pitchFamily="18" charset="0"/>
                <a:cs typeface="Times New Roman" panose="02020603050405020304" pitchFamily="18" charset="0"/>
              </a:rPr>
              <a:t>MH symptoms</a:t>
            </a:r>
          </a:p>
          <a:p>
            <a:pPr lvl="1"/>
            <a:r>
              <a:rPr lang="en-US" dirty="0" smtClean="0">
                <a:latin typeface="Times New Roman" panose="02020603050405020304" pitchFamily="18" charset="0"/>
                <a:cs typeface="Times New Roman" panose="02020603050405020304" pitchFamily="18" charset="0"/>
              </a:rPr>
              <a:t>Suicide attempts/ideation</a:t>
            </a:r>
          </a:p>
          <a:p>
            <a:pPr lvl="1"/>
            <a:r>
              <a:rPr lang="en-US" dirty="0" smtClean="0">
                <a:latin typeface="Times New Roman" panose="02020603050405020304" pitchFamily="18" charset="0"/>
                <a:cs typeface="Times New Roman" panose="02020603050405020304" pitchFamily="18" charset="0"/>
              </a:rPr>
              <a:t>Desire/need for treatment</a:t>
            </a:r>
          </a:p>
          <a:p>
            <a:r>
              <a:rPr lang="en-US" dirty="0" smtClean="0">
                <a:latin typeface="Times New Roman" panose="02020603050405020304" pitchFamily="18" charset="0"/>
                <a:cs typeface="Times New Roman" panose="02020603050405020304" pitchFamily="18" charset="0"/>
              </a:rPr>
              <a:t>Behavioral observations</a:t>
            </a:r>
            <a:endParaRPr lang="en-US" dirty="0">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304800"/>
            <a:ext cx="4889314" cy="6096000"/>
          </a:xfrm>
          <a:prstGeom prst="rect">
            <a:avLst/>
          </a:prstGeom>
        </p:spPr>
      </p:pic>
    </p:spTree>
    <p:extLst>
      <p:ext uri="{BB962C8B-B14F-4D97-AF65-F5344CB8AC3E}">
        <p14:creationId xmlns:p14="http://schemas.microsoft.com/office/powerpoint/2010/main" val="1631707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819400"/>
            <a:ext cx="7675350" cy="3505200"/>
          </a:xfrm>
        </p:spPr>
        <p:txBody>
          <a:bodyPr>
            <a:normAutofit/>
          </a:bodyPr>
          <a:lstStyle/>
          <a:p>
            <a:r>
              <a:rPr lang="en-US" u="sng" dirty="0" smtClean="0">
                <a:latin typeface="Times New Roman" panose="02020603050405020304" pitchFamily="18" charset="0"/>
                <a:cs typeface="Times New Roman" panose="02020603050405020304" pitchFamily="18" charset="0"/>
              </a:rPr>
              <a:t>Housing need</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GP</a:t>
            </a:r>
            <a:r>
              <a:rPr lang="en-US" dirty="0" smtClean="0">
                <a:latin typeface="Times New Roman" panose="02020603050405020304" pitchFamily="18" charset="0"/>
                <a:cs typeface="Times New Roman" panose="02020603050405020304" pitchFamily="18" charset="0"/>
              </a:rPr>
              <a:t> – General Population</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COA</a:t>
            </a:r>
            <a:r>
              <a:rPr lang="en-US" dirty="0" smtClean="0">
                <a:latin typeface="Times New Roman" panose="02020603050405020304" pitchFamily="18" charset="0"/>
                <a:cs typeface="Times New Roman" panose="02020603050405020304" pitchFamily="18" charset="0"/>
              </a:rPr>
              <a:t> – Close Observation Area</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RTU</a:t>
            </a:r>
            <a:r>
              <a:rPr lang="en-US" dirty="0" smtClean="0">
                <a:latin typeface="Times New Roman" panose="02020603050405020304" pitchFamily="18" charset="0"/>
                <a:cs typeface="Times New Roman" panose="02020603050405020304" pitchFamily="18" charset="0"/>
              </a:rPr>
              <a:t> – Residential Treatment Unit</a:t>
            </a:r>
          </a:p>
          <a:p>
            <a:r>
              <a:rPr lang="en-US" u="sng" dirty="0" smtClean="0">
                <a:latin typeface="Times New Roman" panose="02020603050405020304" pitchFamily="18" charset="0"/>
                <a:cs typeface="Times New Roman" panose="02020603050405020304" pitchFamily="18" charset="0"/>
              </a:rPr>
              <a:t>Mental Health Appraisal/Assessment need</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Urgent</a:t>
            </a:r>
            <a:r>
              <a:rPr lang="en-US" dirty="0" smtClean="0">
                <a:latin typeface="Times New Roman" panose="02020603050405020304" pitchFamily="18" charset="0"/>
                <a:cs typeface="Times New Roman" panose="02020603050405020304" pitchFamily="18" charset="0"/>
              </a:rPr>
              <a:t> – within 24 hours</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Routine</a:t>
            </a:r>
            <a:r>
              <a:rPr lang="en-US" dirty="0" smtClean="0">
                <a:latin typeface="Times New Roman" panose="02020603050405020304" pitchFamily="18" charset="0"/>
                <a:cs typeface="Times New Roman" panose="02020603050405020304" pitchFamily="18" charset="0"/>
              </a:rPr>
              <a:t> – within 14 days</a:t>
            </a:r>
          </a:p>
          <a:p>
            <a:r>
              <a:rPr lang="en-US" u="sng" dirty="0" smtClean="0">
                <a:latin typeface="Times New Roman" panose="02020603050405020304" pitchFamily="18" charset="0"/>
                <a:cs typeface="Times New Roman" panose="02020603050405020304" pitchFamily="18" charset="0"/>
              </a:rPr>
              <a:t>PREA concerns</a:t>
            </a:r>
          </a:p>
          <a:p>
            <a:pPr lvl="1">
              <a:buClr>
                <a:schemeClr val="tx1"/>
              </a:buClr>
            </a:pPr>
            <a:r>
              <a:rPr lang="en-US" dirty="0" smtClean="0">
                <a:solidFill>
                  <a:srgbClr val="23F60E"/>
                </a:solidFill>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rison </a:t>
            </a:r>
            <a:r>
              <a:rPr lang="en-US" dirty="0" smtClean="0">
                <a:solidFill>
                  <a:srgbClr val="23F60E"/>
                </a:solidFill>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ape </a:t>
            </a:r>
            <a:r>
              <a:rPr lang="en-US" dirty="0" smtClean="0">
                <a:solidFill>
                  <a:srgbClr val="23F60E"/>
                </a:solidFill>
                <a:latin typeface="Times New Roman" panose="02020603050405020304" pitchFamily="18" charset="0"/>
                <a:cs typeface="Times New Roman" panose="02020603050405020304" pitchFamily="18" charset="0"/>
              </a:rPr>
              <a:t>E</a:t>
            </a:r>
            <a:r>
              <a:rPr lang="en-US" dirty="0" smtClean="0">
                <a:latin typeface="Times New Roman" panose="02020603050405020304" pitchFamily="18" charset="0"/>
                <a:cs typeface="Times New Roman" panose="02020603050405020304" pitchFamily="18" charset="0"/>
              </a:rPr>
              <a:t>limination </a:t>
            </a:r>
            <a:r>
              <a:rPr lang="en-US" dirty="0" smtClean="0">
                <a:solidFill>
                  <a:srgbClr val="23F60E"/>
                </a:solidFill>
                <a:latin typeface="Times New Roman" panose="02020603050405020304" pitchFamily="18" charset="0"/>
                <a:cs typeface="Times New Roman" panose="02020603050405020304" pitchFamily="18" charset="0"/>
              </a:rPr>
              <a:t>A</a:t>
            </a:r>
            <a:r>
              <a:rPr lang="en-US" dirty="0" smtClean="0">
                <a:latin typeface="Times New Roman" panose="02020603050405020304" pitchFamily="18" charset="0"/>
                <a:cs typeface="Times New Roman" panose="02020603050405020304" pitchFamily="18" charset="0"/>
              </a:rPr>
              <a:t>ct</a:t>
            </a:r>
            <a:endParaRPr lang="en-US" dirty="0">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533400"/>
            <a:ext cx="7675562" cy="1842134"/>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95" y="497840"/>
            <a:ext cx="8596105" cy="2049958"/>
          </a:xfrm>
          <a:prstGeom prst="rect">
            <a:avLst/>
          </a:prstGeom>
        </p:spPr>
      </p:pic>
    </p:spTree>
    <p:extLst>
      <p:ext uri="{BB962C8B-B14F-4D97-AF65-F5344CB8AC3E}">
        <p14:creationId xmlns:p14="http://schemas.microsoft.com/office/powerpoint/2010/main" val="717324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0" y="381000"/>
            <a:ext cx="7772400" cy="1143000"/>
          </a:xfrm>
        </p:spPr>
        <p:txBody>
          <a:bodyPr/>
          <a:lstStyle/>
          <a:p>
            <a:r>
              <a:rPr lang="en-US" altLang="en-US" dirty="0" smtClean="0">
                <a:solidFill>
                  <a:srgbClr val="FFFF00"/>
                </a:solidFill>
                <a:latin typeface="Times New Roman"/>
                <a:cs typeface="Times New Roman"/>
              </a:rPr>
              <a:t>Prevalence of Mental Disorder</a:t>
            </a:r>
          </a:p>
        </p:txBody>
      </p:sp>
      <p:sp>
        <p:nvSpPr>
          <p:cNvPr id="3" name="Content Placeholder 2"/>
          <p:cNvSpPr>
            <a:spLocks noGrp="1"/>
          </p:cNvSpPr>
          <p:nvPr>
            <p:ph idx="1"/>
          </p:nvPr>
        </p:nvSpPr>
        <p:spPr>
          <a:xfrm>
            <a:off x="685800" y="1600200"/>
            <a:ext cx="8229600" cy="4953000"/>
          </a:xfrm>
        </p:spPr>
        <p:txBody>
          <a:bodyPr>
            <a:normAutofit/>
          </a:bodyPr>
          <a:lstStyle/>
          <a:p>
            <a:pPr>
              <a:buFontTx/>
              <a:buNone/>
              <a:defRPr/>
            </a:pPr>
            <a:r>
              <a:rPr lang="en-US" sz="2800" dirty="0" smtClean="0">
                <a:latin typeface="Times New Roman"/>
                <a:cs typeface="Times New Roman"/>
              </a:rPr>
              <a:t>							</a:t>
            </a:r>
            <a:r>
              <a:rPr lang="en-US" sz="2800" u="sng" dirty="0" smtClean="0">
                <a:latin typeface="Times New Roman"/>
                <a:cs typeface="Times New Roman"/>
              </a:rPr>
              <a:t>Prison</a:t>
            </a:r>
            <a:r>
              <a:rPr lang="en-US" sz="2800" dirty="0" smtClean="0">
                <a:latin typeface="Times New Roman"/>
                <a:cs typeface="Times New Roman"/>
              </a:rPr>
              <a:t>	</a:t>
            </a:r>
            <a:r>
              <a:rPr lang="en-US" sz="2800" u="sng" dirty="0" smtClean="0">
                <a:latin typeface="Times New Roman"/>
                <a:cs typeface="Times New Roman"/>
              </a:rPr>
              <a:t>U.S.</a:t>
            </a:r>
          </a:p>
          <a:p>
            <a:pPr marL="0" indent="0">
              <a:buNone/>
              <a:defRPr/>
            </a:pPr>
            <a:r>
              <a:rPr lang="en-US" sz="2800" dirty="0" smtClean="0">
                <a:latin typeface="Times New Roman"/>
                <a:cs typeface="Times New Roman"/>
              </a:rPr>
              <a:t>Substance abuse 			70-90%	5-10%</a:t>
            </a:r>
          </a:p>
          <a:p>
            <a:pPr marL="0" indent="0">
              <a:buNone/>
              <a:defRPr/>
            </a:pPr>
            <a:r>
              <a:rPr lang="en-US" sz="2800" dirty="0" smtClean="0">
                <a:latin typeface="Times New Roman"/>
                <a:cs typeface="Times New Roman"/>
              </a:rPr>
              <a:t>Antisocial personality 		15-50%	1-3%</a:t>
            </a:r>
          </a:p>
          <a:p>
            <a:pPr marL="0" indent="0">
              <a:buNone/>
              <a:defRPr/>
            </a:pPr>
            <a:r>
              <a:rPr lang="en-US" sz="2800" dirty="0" smtClean="0">
                <a:latin typeface="Times New Roman"/>
                <a:cs typeface="Times New Roman"/>
              </a:rPr>
              <a:t>Mood disorders			15-35%	~10%</a:t>
            </a:r>
          </a:p>
          <a:p>
            <a:pPr marL="0" indent="0">
              <a:buNone/>
              <a:defRPr/>
            </a:pPr>
            <a:r>
              <a:rPr lang="en-US" sz="2800" dirty="0" smtClean="0">
                <a:latin typeface="Times New Roman"/>
                <a:cs typeface="Times New Roman"/>
              </a:rPr>
              <a:t>Psychotic disorders		10-20%	1-2%</a:t>
            </a:r>
          </a:p>
          <a:p>
            <a:pPr marL="0" indent="0">
              <a:buNone/>
              <a:defRPr/>
            </a:pPr>
            <a:endParaRPr lang="en-US" sz="2800" dirty="0" smtClean="0">
              <a:latin typeface="Times New Roman"/>
              <a:cs typeface="Times New Roman"/>
            </a:endParaRPr>
          </a:p>
          <a:p>
            <a:pPr marL="339725" indent="-339725">
              <a:defRPr/>
            </a:pPr>
            <a:r>
              <a:rPr lang="en-US" dirty="0" smtClean="0">
                <a:latin typeface="Times New Roman"/>
                <a:cs typeface="Times New Roman"/>
              </a:rPr>
              <a:t>Most disorders are over-represented in correctional settings</a:t>
            </a:r>
          </a:p>
          <a:p>
            <a:pPr marL="339725" lvl="1" indent="-339725">
              <a:defRPr/>
            </a:pPr>
            <a:r>
              <a:rPr lang="en-US" sz="2400" dirty="0" smtClean="0">
                <a:latin typeface="Times New Roman"/>
                <a:cs typeface="Times New Roman"/>
              </a:rPr>
              <a:t>Generally accepted figure is that 15-35% of those incarcerated have a major mental disorder</a:t>
            </a:r>
          </a:p>
          <a:p>
            <a:pPr lvl="2">
              <a:defRPr/>
            </a:pPr>
            <a:r>
              <a:rPr lang="en-US" sz="2000" dirty="0" smtClean="0">
                <a:latin typeface="Times New Roman"/>
                <a:cs typeface="Times New Roman"/>
              </a:rPr>
              <a:t>Slightly higher in female populations</a:t>
            </a:r>
          </a:p>
        </p:txBody>
      </p:sp>
    </p:spTree>
    <p:extLst>
      <p:ext uri="{BB962C8B-B14F-4D97-AF65-F5344CB8AC3E}">
        <p14:creationId xmlns:p14="http://schemas.microsoft.com/office/powerpoint/2010/main" val="1783356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2053</TotalTime>
  <Words>1816</Words>
  <Application>Microsoft Office PowerPoint</Application>
  <PresentationFormat>On-screen Show (4:3)</PresentationFormat>
  <Paragraphs>258</Paragraphs>
  <Slides>46</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Arial</vt:lpstr>
      <vt:lpstr>Bell MT</vt:lpstr>
      <vt:lpstr>Bodoni MT Black</vt:lpstr>
      <vt:lpstr>Calibri</vt:lpstr>
      <vt:lpstr>Cambria</vt:lpstr>
      <vt:lpstr>Corbel</vt:lpstr>
      <vt:lpstr>Osaka</vt:lpstr>
      <vt:lpstr>Stencil</vt:lpstr>
      <vt:lpstr>Symbol</vt:lpstr>
      <vt:lpstr>Tahoma</vt:lpstr>
      <vt:lpstr>Times New Roman</vt:lpstr>
      <vt:lpstr>Wingdings</vt:lpstr>
      <vt:lpstr>Depth</vt:lpstr>
      <vt:lpstr>Slit</vt:lpstr>
      <vt:lpstr>Mental Health Services in Washington DOC 2019</vt:lpstr>
      <vt:lpstr>Mental Health in Prisons</vt:lpstr>
      <vt:lpstr>DOC Facility Locations</vt:lpstr>
      <vt:lpstr>PowerPoint Presentation</vt:lpstr>
      <vt:lpstr>PowerPoint Presentation</vt:lpstr>
      <vt:lpstr>Intake Screening</vt:lpstr>
      <vt:lpstr>MH Screening</vt:lpstr>
      <vt:lpstr>PowerPoint Presentation</vt:lpstr>
      <vt:lpstr>Prevalence of Mental Disorder</vt:lpstr>
      <vt:lpstr>Mental Illness in Prison</vt:lpstr>
      <vt:lpstr>PowerPoint Presentation</vt:lpstr>
      <vt:lpstr>Mental Health Treatment</vt:lpstr>
      <vt:lpstr>Mental Health Treatment</vt:lpstr>
      <vt:lpstr>Challenges for Mental Health in DOC</vt:lpstr>
      <vt:lpstr>Challenges for Mental Health in DOC</vt:lpstr>
      <vt:lpstr>Future Directions</vt:lpstr>
      <vt:lpstr> SCCC VETERANS UNIT Together we serve.</vt:lpstr>
      <vt:lpstr> What the program  is about… </vt:lpstr>
      <vt:lpstr>Where did the idea  come from? </vt:lpstr>
      <vt:lpstr>WA DOC Established  Veteran Units</vt:lpstr>
      <vt:lpstr>Program’s Moto &amp; Mission…</vt:lpstr>
      <vt:lpstr>Program Goals:</vt:lpstr>
      <vt:lpstr>H5 is dedicated  to house military Veterans.</vt:lpstr>
      <vt:lpstr>SCCC Veterans Pod</vt:lpstr>
      <vt:lpstr>Eligibility Requirements</vt:lpstr>
      <vt:lpstr>A POD</vt:lpstr>
      <vt:lpstr>CORE Values…</vt:lpstr>
      <vt:lpstr> </vt:lpstr>
      <vt:lpstr>PowerPoint Presentation</vt:lpstr>
      <vt:lpstr>STAFFORD CREEK       VETERAN PROGRAMS</vt:lpstr>
      <vt:lpstr>PowerPoint Presentation</vt:lpstr>
      <vt:lpstr>PowerPoint Presentation</vt:lpstr>
      <vt:lpstr>Vet Yoga</vt:lpstr>
      <vt:lpstr>Veteran Counseling </vt:lpstr>
      <vt:lpstr>Color Guard &amp; Honor Guard </vt:lpstr>
      <vt:lpstr>Flag Detail</vt:lpstr>
      <vt:lpstr>Peer and Resource Guides</vt:lpstr>
      <vt:lpstr>Service Garden</vt:lpstr>
      <vt:lpstr>Brigadoon Service Dog Program</vt:lpstr>
      <vt:lpstr>American Gold Star Mothers Outreach</vt:lpstr>
      <vt:lpstr>Veteran Ensembles</vt:lpstr>
      <vt:lpstr> </vt:lpstr>
      <vt:lpstr>PowerPoint Presentation</vt:lpstr>
      <vt:lpstr>Flag Detail</vt:lpstr>
      <vt:lpstr> Inferences from the  statistics shown… </vt:lpstr>
      <vt:lpstr>PowerPoint Presentation</vt:lpstr>
    </vt:vector>
  </TitlesOfParts>
  <Company>WA DOC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Psychiatry in DOC</dc:title>
  <dc:creator>Bruce C Gage, MD</dc:creator>
  <cp:lastModifiedBy>Rhault, Melissa (DVA)</cp:lastModifiedBy>
  <cp:revision>137</cp:revision>
  <cp:lastPrinted>2018-07-20T20:05:28Z</cp:lastPrinted>
  <dcterms:created xsi:type="dcterms:W3CDTF">2009-10-08T22:52:03Z</dcterms:created>
  <dcterms:modified xsi:type="dcterms:W3CDTF">2019-07-15T23:37:05Z</dcterms:modified>
</cp:coreProperties>
</file>