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6"/>
  </p:notesMasterIdLst>
  <p:handoutMasterIdLst>
    <p:handoutMasterId r:id="rId27"/>
  </p:handoutMasterIdLst>
  <p:sldIdLst>
    <p:sldId id="271" r:id="rId2"/>
    <p:sldId id="325" r:id="rId3"/>
    <p:sldId id="317" r:id="rId4"/>
    <p:sldId id="300" r:id="rId5"/>
    <p:sldId id="316" r:id="rId6"/>
    <p:sldId id="310" r:id="rId7"/>
    <p:sldId id="303" r:id="rId8"/>
    <p:sldId id="319" r:id="rId9"/>
    <p:sldId id="312" r:id="rId10"/>
    <p:sldId id="301" r:id="rId11"/>
    <p:sldId id="314" r:id="rId12"/>
    <p:sldId id="313" r:id="rId13"/>
    <p:sldId id="311" r:id="rId14"/>
    <p:sldId id="308" r:id="rId15"/>
    <p:sldId id="280" r:id="rId16"/>
    <p:sldId id="320" r:id="rId17"/>
    <p:sldId id="294" r:id="rId18"/>
    <p:sldId id="290" r:id="rId19"/>
    <p:sldId id="315" r:id="rId20"/>
    <p:sldId id="293" r:id="rId21"/>
    <p:sldId id="309" r:id="rId22"/>
    <p:sldId id="326" r:id="rId23"/>
    <p:sldId id="318" r:id="rId24"/>
    <p:sldId id="273" r:id="rId2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106" d="100"/>
          <a:sy n="106" d="100"/>
        </p:scale>
        <p:origin x="170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988DD79-64FC-4941-A4DB-C96C7F78AC6E}" type="datetimeFigureOut">
              <a:rPr lang="en-US" smtClean="0"/>
              <a:t>7/1/2019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56CC69-C3BB-4A47-8309-F45C1316617B}" type="slidenum">
              <a:rPr lang="en-US" smtClean="0"/>
              <a:t>‹#›</a:t>
            </a:fld>
            <a:endParaRPr lang="en-US" dirty="0"/>
          </a:p>
        </p:txBody>
      </p:sp>
    </p:spTree>
    <p:extLst>
      <p:ext uri="{BB962C8B-B14F-4D97-AF65-F5344CB8AC3E}">
        <p14:creationId xmlns:p14="http://schemas.microsoft.com/office/powerpoint/2010/main" val="2522994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DBB640-20E6-4EC4-AC33-F791CE8D4882}" type="datetimeFigureOut">
              <a:rPr lang="en-US" smtClean="0"/>
              <a:t>7/1/2019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AC1BBA-28CE-41C8-AF05-1BDAEFE1BDDF}" type="slidenum">
              <a:rPr lang="en-US" smtClean="0"/>
              <a:t>‹#›</a:t>
            </a:fld>
            <a:endParaRPr lang="en-US" dirty="0"/>
          </a:p>
        </p:txBody>
      </p:sp>
    </p:spTree>
    <p:extLst>
      <p:ext uri="{BB962C8B-B14F-4D97-AF65-F5344CB8AC3E}">
        <p14:creationId xmlns:p14="http://schemas.microsoft.com/office/powerpoint/2010/main" val="2798322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C1BBA-28CE-41C8-AF05-1BDAEFE1BDDF}" type="slidenum">
              <a:rPr lang="en-US" smtClean="0"/>
              <a:t>16</a:t>
            </a:fld>
            <a:endParaRPr lang="en-US" dirty="0"/>
          </a:p>
        </p:txBody>
      </p:sp>
    </p:spTree>
    <p:extLst>
      <p:ext uri="{BB962C8B-B14F-4D97-AF65-F5344CB8AC3E}">
        <p14:creationId xmlns:p14="http://schemas.microsoft.com/office/powerpoint/2010/main" val="1025927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grpSp>
        <p:nvGrpSpPr>
          <p:cNvPr id="45058" name="Group 2"/>
          <p:cNvGrpSpPr>
            <a:grpSpLocks/>
          </p:cNvGrpSpPr>
          <p:nvPr/>
        </p:nvGrpSpPr>
        <p:grpSpPr bwMode="auto">
          <a:xfrm>
            <a:off x="0" y="0"/>
            <a:ext cx="8458200" cy="5943600"/>
            <a:chOff x="0" y="0"/>
            <a:chExt cx="5328" cy="3744"/>
          </a:xfrm>
        </p:grpSpPr>
        <p:sp>
          <p:nvSpPr>
            <p:cNvPr id="45059"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endParaRPr lang="en-US" dirty="0"/>
            </a:p>
          </p:txBody>
        </p:sp>
        <p:sp>
          <p:nvSpPr>
            <p:cNvPr id="45060"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endParaRPr lang="en-US" dirty="0"/>
            </a:p>
          </p:txBody>
        </p:sp>
      </p:grpSp>
      <p:sp>
        <p:nvSpPr>
          <p:cNvPr id="4506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5062" name="Rectangle 6"/>
          <p:cNvSpPr>
            <a:spLocks noGrp="1" noChangeArrowheads="1"/>
          </p:cNvSpPr>
          <p:nvPr>
            <p:ph type="dt" sz="quarter" idx="2"/>
          </p:nvPr>
        </p:nvSpPr>
        <p:spPr/>
        <p:txBody>
          <a:bodyPr/>
          <a:lstStyle>
            <a:lvl1pPr>
              <a:defRPr/>
            </a:lvl1pPr>
          </a:lstStyle>
          <a:p>
            <a:endParaRPr lang="en-US" dirty="0"/>
          </a:p>
        </p:txBody>
      </p:sp>
      <p:sp>
        <p:nvSpPr>
          <p:cNvPr id="45063" name="Rectangle 7"/>
          <p:cNvSpPr>
            <a:spLocks noGrp="1" noChangeArrowheads="1"/>
          </p:cNvSpPr>
          <p:nvPr>
            <p:ph type="ftr" sz="quarter" idx="3"/>
          </p:nvPr>
        </p:nvSpPr>
        <p:spPr/>
        <p:txBody>
          <a:bodyPr/>
          <a:lstStyle>
            <a:lvl1pPr>
              <a:defRPr/>
            </a:lvl1pPr>
          </a:lstStyle>
          <a:p>
            <a:endParaRPr lang="en-US" dirty="0"/>
          </a:p>
        </p:txBody>
      </p:sp>
      <p:sp>
        <p:nvSpPr>
          <p:cNvPr id="45064" name="Rectangle 8"/>
          <p:cNvSpPr>
            <a:spLocks noGrp="1" noChangeArrowheads="1"/>
          </p:cNvSpPr>
          <p:nvPr>
            <p:ph type="sldNum" sz="quarter" idx="4"/>
          </p:nvPr>
        </p:nvSpPr>
        <p:spPr/>
        <p:txBody>
          <a:bodyPr/>
          <a:lstStyle>
            <a:lvl1pPr>
              <a:defRPr/>
            </a:lvl1pPr>
          </a:lstStyle>
          <a:p>
            <a:fld id="{FE72D903-BC9B-4301-B5A8-3927A31F3F01}" type="slidenum">
              <a:rPr lang="en-US"/>
              <a:pPr/>
              <a:t>‹#›</a:t>
            </a:fld>
            <a:endParaRPr lang="en-US" dirty="0"/>
          </a:p>
        </p:txBody>
      </p:sp>
      <p:sp>
        <p:nvSpPr>
          <p:cNvPr id="4506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p:tmplLst>
          <p:tmpl lvl="1">
            <p:tnLst>
              <p:par>
                <p:cTn presetID="1" presetClass="entr" presetSubtype="0" fill="hold" nodeType="clickEffect">
                  <p:stCondLst>
                    <p:cond delay="0"/>
                  </p:stCondLst>
                  <p:childTnLst>
                    <p:set>
                      <p:cBhvr>
                        <p:cTn dur="1" fill="hold">
                          <p:stCondLst>
                            <p:cond delay="0"/>
                          </p:stCondLst>
                        </p:cTn>
                        <p:tgtEl>
                          <p:spTgt spid="45061"/>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480B463-0018-410D-9ED6-2815BB2FDCA0}"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86B2888-7A30-4222-892D-12480A7FADCC}"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8DC4773-288F-4EA9-B801-8BD908E36DCF}"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06E5C0D-3BC2-40CF-B490-84CF887DE14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EB84ACA5-F91E-4172-9CCF-BB275F4C7AD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0A0D76D-9356-498C-BF05-577DEDE1A3B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219E839-EB27-419F-BB5F-1A9226A70BF2}"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4E8A5EB-9AA0-485D-A93C-A2FAC303391F}"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2F1C9F9-EEB8-4DD2-A435-B814A64181E4}"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B55EB19-D608-4073-BF4D-7D630035C40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C0C0C0"/>
            </a:gs>
            <a:gs pos="5000">
              <a:srgbClr val="C0C0C0">
                <a:gamma/>
                <a:shade val="46275"/>
                <a:invGamma/>
              </a:srgbClr>
            </a:gs>
            <a:gs pos="100000">
              <a:srgbClr val="C0C0C0"/>
            </a:gs>
          </a:gsLst>
          <a:lin ang="5400000" scaled="1"/>
          <a:tileRect/>
        </a:gradFill>
        <a:effectLst/>
      </p:bgPr>
    </p:bg>
    <p:spTree>
      <p:nvGrpSpPr>
        <p:cNvPr id="1" name=""/>
        <p:cNvGrpSpPr/>
        <p:nvPr/>
      </p:nvGrpSpPr>
      <p:grpSpPr>
        <a:xfrm>
          <a:off x="0" y="0"/>
          <a:ext cx="0" cy="0"/>
          <a:chOff x="0" y="0"/>
          <a:chExt cx="0" cy="0"/>
        </a:xfrm>
      </p:grpSpPr>
      <p:grpSp>
        <p:nvGrpSpPr>
          <p:cNvPr id="44034" name="Group 2"/>
          <p:cNvGrpSpPr>
            <a:grpSpLocks/>
          </p:cNvGrpSpPr>
          <p:nvPr/>
        </p:nvGrpSpPr>
        <p:grpSpPr bwMode="auto">
          <a:xfrm>
            <a:off x="0" y="0"/>
            <a:ext cx="7242175" cy="1981200"/>
            <a:chOff x="0" y="0"/>
            <a:chExt cx="4562" cy="1248"/>
          </a:xfrm>
        </p:grpSpPr>
        <p:sp>
          <p:nvSpPr>
            <p:cNvPr id="4403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endParaRPr lang="en-US" dirty="0"/>
            </a:p>
          </p:txBody>
        </p:sp>
        <p:sp>
          <p:nvSpPr>
            <p:cNvPr id="4403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endParaRPr lang="en-US" dirty="0"/>
            </a:p>
          </p:txBody>
        </p:sp>
      </p:grpSp>
      <p:sp>
        <p:nvSpPr>
          <p:cNvPr id="4403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dirty="0"/>
          </a:p>
        </p:txBody>
      </p:sp>
      <p:sp>
        <p:nvSpPr>
          <p:cNvPr id="4404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dirty="0"/>
          </a:p>
        </p:txBody>
      </p:sp>
      <p:sp>
        <p:nvSpPr>
          <p:cNvPr id="4404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109F3EE-7DCB-4CEF-9C0F-F3E82AB59188}" type="slidenum">
              <a:rPr lang="en-US"/>
              <a:pPr/>
              <a:t>‹#›</a:t>
            </a:fld>
            <a:endParaRPr lang="en-US" dirty="0"/>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build="p">
        <p:tmplLst>
          <p:tmpl lvl="1">
            <p:tnLst>
              <p:par>
                <p:cTn presetID="1" presetClass="entr" presetSubtype="0" fill="hold" nodeType="clickEffect">
                  <p:stCondLst>
                    <p:cond delay="0"/>
                  </p:stCondLst>
                  <p:childTnLst>
                    <p:set>
                      <p:cBhvr>
                        <p:cTn dur="1" fill="hold">
                          <p:stCondLst>
                            <p:cond delay="0"/>
                          </p:stCondLst>
                        </p:cTn>
                        <p:tgtEl>
                          <p:spTgt spid="4403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403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403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403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4038"/>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3.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704429" cy="1935162"/>
          </a:xfrm>
        </p:spPr>
        <p:txBody>
          <a:bodyPr/>
          <a:lstStyle/>
          <a:p>
            <a:r>
              <a:rPr lang="en-US" dirty="0"/>
              <a:t/>
            </a:r>
            <a:br>
              <a:rPr lang="en-US" dirty="0"/>
            </a:br>
            <a:r>
              <a:rPr lang="en-US" dirty="0" smtClean="0"/>
              <a:t>SCCC VETERANS UNIT</a:t>
            </a:r>
            <a:br>
              <a:rPr lang="en-US" dirty="0" smtClean="0"/>
            </a:br>
            <a:r>
              <a:rPr lang="en-US" sz="7200" i="1" dirty="0" smtClean="0">
                <a:solidFill>
                  <a:srgbClr val="002060"/>
                </a:solidFill>
                <a:latin typeface="Bell MT" pitchFamily="18" charset="0"/>
              </a:rPr>
              <a:t>Together </a:t>
            </a:r>
            <a:r>
              <a:rPr lang="en-US" sz="7200" i="1" dirty="0">
                <a:solidFill>
                  <a:srgbClr val="002060"/>
                </a:solidFill>
                <a:latin typeface="Bell MT" pitchFamily="18" charset="0"/>
              </a:rPr>
              <a:t>we </a:t>
            </a:r>
            <a:r>
              <a:rPr lang="en-US" sz="7200" i="1" dirty="0" smtClean="0">
                <a:solidFill>
                  <a:srgbClr val="002060"/>
                </a:solidFill>
                <a:latin typeface="Bell MT" pitchFamily="18" charset="0"/>
              </a:rPr>
              <a:t>serve.</a:t>
            </a:r>
            <a:endParaRPr lang="en-US" sz="7200" i="1" dirty="0">
              <a:solidFill>
                <a:srgbClr val="002060"/>
              </a:solidFill>
              <a:latin typeface="Bell MT" pitchFamily="18" charset="0"/>
            </a:endParaRPr>
          </a:p>
        </p:txBody>
      </p:sp>
      <p:sp>
        <p:nvSpPr>
          <p:cNvPr id="8" name="Title 1"/>
          <p:cNvSpPr txBox="1">
            <a:spLocks/>
          </p:cNvSpPr>
          <p:nvPr/>
        </p:nvSpPr>
        <p:spPr bwMode="auto">
          <a:xfrm>
            <a:off x="0" y="5151438"/>
            <a:ext cx="8915400" cy="1706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eaLnBrk="1" hangingPunct="1">
              <a:defRPr/>
            </a:pPr>
            <a:endParaRPr lang="en-US" sz="2000" kern="0" dirty="0">
              <a:solidFill>
                <a:schemeClr val="tx2"/>
              </a:solidFill>
              <a:effectLst>
                <a:outerShdw blurRad="38100" dist="38100" dir="2700000" algn="tl">
                  <a:srgbClr val="000000"/>
                </a:outerShdw>
              </a:effectLst>
              <a:latin typeface="+mj-lt"/>
              <a:ea typeface="+mj-ea"/>
              <a:cs typeface="+mj-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230" y="2514600"/>
            <a:ext cx="5258940" cy="394420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pPr algn="l"/>
            <a:r>
              <a:rPr lang="en-US" sz="3600" dirty="0" smtClean="0"/>
              <a:t>CORE Values…</a:t>
            </a:r>
            <a:endParaRPr lang="en-US" sz="3600" dirty="0"/>
          </a:p>
        </p:txBody>
      </p:sp>
      <p:sp>
        <p:nvSpPr>
          <p:cNvPr id="3" name="Content Placeholder 2"/>
          <p:cNvSpPr>
            <a:spLocks noGrp="1"/>
          </p:cNvSpPr>
          <p:nvPr>
            <p:ph idx="1"/>
          </p:nvPr>
        </p:nvSpPr>
        <p:spPr>
          <a:xfrm>
            <a:off x="0" y="685800"/>
            <a:ext cx="8839200" cy="5943600"/>
          </a:xfrm>
        </p:spPr>
        <p:txBody>
          <a:bodyPr/>
          <a:lstStyle/>
          <a:p>
            <a:r>
              <a:rPr lang="en-US" sz="1700" b="1" dirty="0" smtClean="0">
                <a:solidFill>
                  <a:srgbClr val="FFFF00"/>
                </a:solidFill>
                <a:effectLst/>
              </a:rPr>
              <a:t>HONOR:  </a:t>
            </a:r>
            <a:r>
              <a:rPr lang="en-US" sz="1700" dirty="0">
                <a:solidFill>
                  <a:srgbClr val="000000"/>
                </a:solidFill>
                <a:effectLst/>
              </a:rPr>
              <a:t>A code of personal integrity, honor guides those who do the right thing when no one is looking. It is not only a duty, but also a distinction, as those who possess honor are held in honor. It's found in one's beliefs, but exhibited through one's actions. </a:t>
            </a:r>
          </a:p>
          <a:p>
            <a:r>
              <a:rPr lang="en-US" sz="1700" b="1" dirty="0" smtClean="0">
                <a:solidFill>
                  <a:srgbClr val="FFFF00"/>
                </a:solidFill>
                <a:effectLst/>
              </a:rPr>
              <a:t>INTEGRITY: </a:t>
            </a:r>
            <a:r>
              <a:rPr lang="en-US" sz="1700" dirty="0">
                <a:solidFill>
                  <a:srgbClr val="000000"/>
                </a:solidFill>
                <a:effectLst/>
              </a:rPr>
              <a:t>Do what’s right, legally and morally. Integrity is a quality you develop by adhering to moral principles. It requires that you do and say nothing that deceives others. As your integrity grows, so does the trust others place in you. The more choices you make based on integrity, the more this highly prized value will affect your relationships with family and friends, and, finally, the fundamental acceptance of yourself.</a:t>
            </a:r>
          </a:p>
          <a:p>
            <a:r>
              <a:rPr lang="en-US" sz="1700" b="1" dirty="0" smtClean="0">
                <a:solidFill>
                  <a:srgbClr val="FFFF00"/>
                </a:solidFill>
                <a:effectLst/>
              </a:rPr>
              <a:t>SERVICE: </a:t>
            </a:r>
            <a:r>
              <a:rPr lang="en-US" sz="1700" dirty="0">
                <a:solidFill>
                  <a:srgbClr val="000000"/>
                </a:solidFill>
                <a:effectLst/>
              </a:rPr>
              <a:t>Put the welfare of others before your own.  Service is larger than just one person. In serving others you are doing your duty loyally without thought of recognition or gain. The basic building block of service is the commitment of each person to go a little further, endure a little longer, and look a little closer to see how he can add to the effort his community. </a:t>
            </a:r>
          </a:p>
          <a:p>
            <a:r>
              <a:rPr lang="en-US" sz="1700" b="1" dirty="0" smtClean="0">
                <a:solidFill>
                  <a:srgbClr val="FFFF00"/>
                </a:solidFill>
                <a:effectLst/>
              </a:rPr>
              <a:t>RESPECT: </a:t>
            </a:r>
            <a:r>
              <a:rPr lang="en-US" sz="1700" dirty="0" smtClean="0">
                <a:solidFill>
                  <a:srgbClr val="000000"/>
                </a:solidFill>
                <a:effectLst/>
              </a:rPr>
              <a:t>Treat </a:t>
            </a:r>
            <a:r>
              <a:rPr lang="en-US" sz="1700" dirty="0">
                <a:solidFill>
                  <a:srgbClr val="000000"/>
                </a:solidFill>
                <a:effectLst/>
              </a:rPr>
              <a:t>others with dignity, while expecting others to do the same. Respect is what allows us to appreciate the best in other people. Allow others to be themselves without judgment or influence. Self-respect is a vital ingredient with in the value of respect, which results from keeping oneself healthy, constantly striving for personal betterment, and knowing you have put forth your best effort. </a:t>
            </a:r>
          </a:p>
          <a:p>
            <a:r>
              <a:rPr lang="en-US" sz="1700" b="1" dirty="0" smtClean="0">
                <a:solidFill>
                  <a:srgbClr val="FFFF00"/>
                </a:solidFill>
                <a:effectLst/>
              </a:rPr>
              <a:t>PERSONAL INIITATIVE: </a:t>
            </a:r>
            <a:r>
              <a:rPr lang="en-US" sz="1700" dirty="0" smtClean="0">
                <a:solidFill>
                  <a:srgbClr val="000000"/>
                </a:solidFill>
                <a:effectLst/>
              </a:rPr>
              <a:t>Accomplish </a:t>
            </a:r>
            <a:r>
              <a:rPr lang="en-US" sz="1700" dirty="0">
                <a:solidFill>
                  <a:srgbClr val="000000"/>
                </a:solidFill>
                <a:effectLst/>
              </a:rPr>
              <a:t>goals through problem ownership, a thrilling response to challenge, and acceptance of responsibility. </a:t>
            </a:r>
          </a:p>
          <a:p>
            <a:endParaRPr lang="en-US" dirty="0"/>
          </a:p>
        </p:txBody>
      </p:sp>
    </p:spTree>
    <p:extLst>
      <p:ext uri="{BB962C8B-B14F-4D97-AF65-F5344CB8AC3E}">
        <p14:creationId xmlns:p14="http://schemas.microsoft.com/office/powerpoint/2010/main" val="2254807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S:\Housing Units\H5\H5 VETERANS POD\ART\Veterans Pod 2013 Murals\Veterans Pod 2013 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
            <a:ext cx="41656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Housing Units\H5\H5 VETERANS POD\ART\Veterans Pod 2013 Murals\Veterans Pod 2013 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81000"/>
            <a:ext cx="32512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doc1flabr102\Shared\Field Instructions\Veteran's Flag\Vet. Flags 02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649756"/>
            <a:ext cx="3972859" cy="297964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doc1flabr102\Shared\Field Instructions\Veteran's Flag\Vet. Flags 0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7647" y="3124200"/>
            <a:ext cx="2716306" cy="3621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907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S:\Housing Units\H5\H5 VETERANS POD\ART\Veterans Pod 2013 Murals\Veterans Pod 2013 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22860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Housing Units\H5\H5 VETERANS POD\ART\Veterans Pod 2013 Murals\Veterans Pod 2013 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18" y="3657599"/>
            <a:ext cx="3965388" cy="29740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ousing Units\H5\H5 VETERANS POD\ART\Veterans Pod 2013 Murals\Veterans Pod 2013 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2852" y="3657599"/>
            <a:ext cx="3811495" cy="285862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S:\Housing Units\H5\H5 VETERANS POD\ART\Flag celebration\100_08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112" y="228600"/>
            <a:ext cx="40894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014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l"/>
            <a:r>
              <a:rPr lang="en-US" dirty="0" smtClean="0"/>
              <a:t/>
            </a:r>
            <a:br>
              <a:rPr lang="en-US" dirty="0" smtClean="0"/>
            </a:br>
            <a:r>
              <a:rPr lang="en-US" dirty="0" smtClean="0"/>
              <a:t>What </a:t>
            </a:r>
            <a:r>
              <a:rPr lang="en-US" dirty="0"/>
              <a:t>the program </a:t>
            </a:r>
            <a:br>
              <a:rPr lang="en-US" dirty="0"/>
            </a:br>
            <a:r>
              <a:rPr lang="en-US" dirty="0"/>
              <a:t>is about…</a:t>
            </a:r>
            <a:br>
              <a:rPr lang="en-US" dirty="0"/>
            </a:br>
            <a:endParaRPr lang="en-US" dirty="0"/>
          </a:p>
        </p:txBody>
      </p:sp>
      <p:sp>
        <p:nvSpPr>
          <p:cNvPr id="3" name="Content Placeholder 2"/>
          <p:cNvSpPr>
            <a:spLocks noGrp="1"/>
          </p:cNvSpPr>
          <p:nvPr>
            <p:ph idx="1"/>
          </p:nvPr>
        </p:nvSpPr>
        <p:spPr>
          <a:xfrm>
            <a:off x="304800" y="1981200"/>
            <a:ext cx="8229600" cy="4495800"/>
          </a:xfrm>
        </p:spPr>
        <p:txBody>
          <a:bodyPr/>
          <a:lstStyle/>
          <a:p>
            <a:pPr marL="285750" indent="-285750">
              <a:buFont typeface="Wingdings" pitchFamily="2" charset="2"/>
              <a:buChar char="q"/>
            </a:pPr>
            <a:r>
              <a:rPr lang="en-US" dirty="0">
                <a:solidFill>
                  <a:srgbClr val="000000"/>
                </a:solidFill>
              </a:rPr>
              <a:t>Veterans helping Veterans.</a:t>
            </a:r>
          </a:p>
          <a:p>
            <a:pPr marL="285750" indent="-285750">
              <a:buFont typeface="Wingdings" pitchFamily="2" charset="2"/>
              <a:buChar char="q"/>
            </a:pPr>
            <a:r>
              <a:rPr lang="en-US" dirty="0">
                <a:solidFill>
                  <a:srgbClr val="000000"/>
                </a:solidFill>
              </a:rPr>
              <a:t>Quiet, clean living environment.</a:t>
            </a:r>
          </a:p>
          <a:p>
            <a:pPr marL="285750" indent="-285750">
              <a:buFont typeface="Wingdings" pitchFamily="2" charset="2"/>
              <a:buChar char="q"/>
            </a:pPr>
            <a:r>
              <a:rPr lang="en-US" dirty="0">
                <a:solidFill>
                  <a:srgbClr val="000000"/>
                </a:solidFill>
              </a:rPr>
              <a:t>Access to Veterans programs.</a:t>
            </a:r>
          </a:p>
          <a:p>
            <a:pPr marL="285750" indent="-285750">
              <a:buFont typeface="Wingdings" pitchFamily="2" charset="2"/>
              <a:buChar char="q"/>
            </a:pPr>
            <a:r>
              <a:rPr lang="en-US" dirty="0">
                <a:solidFill>
                  <a:srgbClr val="000000"/>
                </a:solidFill>
              </a:rPr>
              <a:t>Links to Veteran resources.</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424083"/>
            <a:ext cx="2852725" cy="2302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S:\Housing Units\H5\H5 VETERANS POD\Misc. Pictures\dog ta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81000"/>
            <a:ext cx="27517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933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l"/>
            <a:r>
              <a:rPr lang="en-US" dirty="0" smtClean="0"/>
              <a:t>SCCC VETERAN PROGRAMS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2667000"/>
            <a:ext cx="2888989" cy="3984812"/>
          </a:xfrm>
          <a:prstGeom prst="rect">
            <a:avLst/>
          </a:prstGeom>
        </p:spPr>
      </p:pic>
      <p:pic>
        <p:nvPicPr>
          <p:cNvPr id="2050" name="Picture 2" descr="\\doc1flabr102\Shared\Field Instructions\Veteran's Flag\Vet. Flags 0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76400"/>
            <a:ext cx="5588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897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894" y="35859"/>
            <a:ext cx="8001000" cy="3508653"/>
          </a:xfrm>
          <a:prstGeom prst="rect">
            <a:avLst/>
          </a:prstGeom>
          <a:noFill/>
        </p:spPr>
        <p:txBody>
          <a:bodyPr wrap="square" rtlCol="0">
            <a:spAutoFit/>
          </a:bodyPr>
          <a:lstStyle/>
          <a:p>
            <a:r>
              <a:rPr lang="en-US" sz="6600" dirty="0" smtClean="0">
                <a:solidFill>
                  <a:schemeClr val="tx2"/>
                </a:solidFill>
              </a:rPr>
              <a:t>PT Program </a:t>
            </a:r>
          </a:p>
          <a:p>
            <a:endParaRPr lang="en-US" sz="2800" dirty="0">
              <a:solidFill>
                <a:schemeClr val="tx2"/>
              </a:solidFill>
            </a:endParaRPr>
          </a:p>
          <a:p>
            <a:endParaRPr lang="en-US" sz="2800" dirty="0">
              <a:solidFill>
                <a:schemeClr val="tx2"/>
              </a:solidFill>
            </a:endParaRPr>
          </a:p>
          <a:p>
            <a:pPr marL="457200" indent="-457200">
              <a:buFont typeface="Wingdings" pitchFamily="2" charset="2"/>
              <a:buChar char="q"/>
            </a:pPr>
            <a:r>
              <a:rPr lang="en-US" sz="2000" dirty="0" smtClean="0">
                <a:solidFill>
                  <a:srgbClr val="000000"/>
                </a:solidFill>
              </a:rPr>
              <a:t>3 times a week.</a:t>
            </a:r>
          </a:p>
          <a:p>
            <a:pPr marL="457200" indent="-457200">
              <a:buFont typeface="Wingdings" pitchFamily="2" charset="2"/>
              <a:buChar char="q"/>
            </a:pPr>
            <a:r>
              <a:rPr lang="en-US" sz="2000" dirty="0" smtClean="0">
                <a:solidFill>
                  <a:srgbClr val="000000"/>
                </a:solidFill>
              </a:rPr>
              <a:t>Calisthenics program designed for all levels of ability. </a:t>
            </a:r>
          </a:p>
          <a:p>
            <a:pPr marL="457200" indent="-457200">
              <a:buFont typeface="Wingdings" pitchFamily="2" charset="2"/>
              <a:buChar char="q"/>
            </a:pPr>
            <a:r>
              <a:rPr lang="en-US" sz="2000" dirty="0" smtClean="0">
                <a:solidFill>
                  <a:srgbClr val="000000"/>
                </a:solidFill>
              </a:rPr>
              <a:t>Exercises based on the Army PT Field Manual.</a:t>
            </a:r>
          </a:p>
          <a:p>
            <a:pPr marL="457200" indent="-457200">
              <a:buFont typeface="Wingdings" pitchFamily="2" charset="2"/>
              <a:buChar char="q"/>
            </a:pPr>
            <a:r>
              <a:rPr lang="en-US" sz="2000" dirty="0" smtClean="0">
                <a:solidFill>
                  <a:srgbClr val="000000"/>
                </a:solidFill>
              </a:rPr>
              <a:t>Designed to improve awareness of healthy living and improve physical fitness. </a:t>
            </a:r>
          </a:p>
        </p:txBody>
      </p:sp>
      <p:pic>
        <p:nvPicPr>
          <p:cNvPr id="14340" name="Picture 4" descr="S:\Housing Units\H5\H5 VETERANS POD\PT on 7-5-13\PT on 7-5-13 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657600"/>
            <a:ext cx="3759415"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Housing Units\H5\H5 VETERANS POD\PT on 7-5-13\PT on 7-5-13 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392112"/>
            <a:ext cx="3695614" cy="308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752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Yoga for Veterans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895600"/>
            <a:ext cx="4490357" cy="2514600"/>
          </a:xfrm>
        </p:spPr>
      </p:pic>
    </p:spTree>
    <p:extLst>
      <p:ext uri="{BB962C8B-B14F-4D97-AF65-F5344CB8AC3E}">
        <p14:creationId xmlns:p14="http://schemas.microsoft.com/office/powerpoint/2010/main" val="2420761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l"/>
            <a:r>
              <a:rPr lang="en-US" dirty="0" smtClean="0"/>
              <a:t>Veteran Counseling</a:t>
            </a:r>
            <a:br>
              <a:rPr lang="en-US" dirty="0" smtClean="0"/>
            </a:br>
            <a:endParaRPr lang="en-US" dirty="0"/>
          </a:p>
        </p:txBody>
      </p:sp>
      <p:sp>
        <p:nvSpPr>
          <p:cNvPr id="3" name="Content Placeholder 2"/>
          <p:cNvSpPr>
            <a:spLocks noGrp="1"/>
          </p:cNvSpPr>
          <p:nvPr>
            <p:ph idx="1"/>
          </p:nvPr>
        </p:nvSpPr>
        <p:spPr>
          <a:xfrm>
            <a:off x="152400" y="1295400"/>
            <a:ext cx="8229600" cy="4267200"/>
          </a:xfrm>
        </p:spPr>
        <p:txBody>
          <a:bodyPr/>
          <a:lstStyle/>
          <a:p>
            <a:pPr marL="0" indent="0">
              <a:buNone/>
            </a:pPr>
            <a:endParaRPr lang="en-US" dirty="0" smtClean="0"/>
          </a:p>
          <a:p>
            <a:pPr marL="0" indent="0" algn="ctr">
              <a:buNone/>
            </a:pPr>
            <a:r>
              <a:rPr lang="en-US" sz="2400" dirty="0" smtClean="0">
                <a:solidFill>
                  <a:srgbClr val="000000"/>
                </a:solidFill>
                <a:effectLst/>
              </a:rPr>
              <a:t>An affective approach to addressing military and wartime related trauma is group and individual counseling. The WDVA has been working with the SCCC Vets to provide support </a:t>
            </a:r>
            <a:r>
              <a:rPr lang="en-US" sz="2400" dirty="0" err="1" smtClean="0">
                <a:solidFill>
                  <a:srgbClr val="000000"/>
                </a:solidFill>
                <a:effectLst/>
              </a:rPr>
              <a:t>groupS</a:t>
            </a:r>
            <a:r>
              <a:rPr lang="en-US" sz="2400" dirty="0" smtClean="0">
                <a:solidFill>
                  <a:srgbClr val="000000"/>
                </a:solidFill>
                <a:effectLst/>
              </a:rPr>
              <a:t>.</a:t>
            </a:r>
            <a:endParaRPr lang="en-US" sz="2400" dirty="0">
              <a:solidFill>
                <a:srgbClr val="000000"/>
              </a:solidFill>
              <a:effectLst/>
            </a:endParaRPr>
          </a:p>
        </p:txBody>
      </p:sp>
      <p:pic>
        <p:nvPicPr>
          <p:cNvPr id="4100" name="Picture 4" descr="http://www.returningveterans.org/sites/default/files/analytic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4925"/>
            <a:ext cx="14859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Housing Units\H5\H5 VETERANS POD\ART\Veterans Pod 2013 Murals\Veterans Pod 2013 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788148"/>
            <a:ext cx="3987800" cy="29908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83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l"/>
            <a:r>
              <a:rPr lang="en-US" sz="4800" dirty="0" smtClean="0"/>
              <a:t>Color Guard &amp; Honor Guard</a:t>
            </a:r>
            <a:r>
              <a:rPr lang="en-US" dirty="0" smtClean="0"/>
              <a:t/>
            </a:r>
            <a:br>
              <a:rPr lang="en-US" dirty="0" smtClean="0"/>
            </a:br>
            <a:endParaRPr lang="en-US" sz="3600" dirty="0"/>
          </a:p>
        </p:txBody>
      </p:sp>
      <p:sp>
        <p:nvSpPr>
          <p:cNvPr id="3" name="Content Placeholder 2"/>
          <p:cNvSpPr>
            <a:spLocks noGrp="1"/>
          </p:cNvSpPr>
          <p:nvPr>
            <p:ph idx="1"/>
          </p:nvPr>
        </p:nvSpPr>
        <p:spPr>
          <a:xfrm>
            <a:off x="381000" y="1752600"/>
            <a:ext cx="8229600" cy="5105400"/>
          </a:xfrm>
        </p:spPr>
        <p:txBody>
          <a:bodyPr/>
          <a:lstStyle/>
          <a:p>
            <a:pPr marL="0" lvl="0" indent="0">
              <a:buNone/>
            </a:pPr>
            <a:r>
              <a:rPr lang="en-US" sz="2800" dirty="0" smtClean="0">
                <a:solidFill>
                  <a:srgbClr val="000000"/>
                </a:solidFill>
                <a:effectLst/>
              </a:rPr>
              <a:t>A </a:t>
            </a:r>
            <a:r>
              <a:rPr lang="en-US" sz="2800" dirty="0">
                <a:solidFill>
                  <a:srgbClr val="000000"/>
                </a:solidFill>
                <a:effectLst/>
              </a:rPr>
              <a:t>select group of </a:t>
            </a:r>
            <a:r>
              <a:rPr lang="en-US" sz="2800" dirty="0" smtClean="0">
                <a:solidFill>
                  <a:srgbClr val="000000"/>
                </a:solidFill>
                <a:effectLst/>
              </a:rPr>
              <a:t>Veteran offenders are charged with raising and lowering the colors daily and presenting the flags </a:t>
            </a:r>
            <a:r>
              <a:rPr lang="en-US" sz="2800" dirty="0">
                <a:solidFill>
                  <a:srgbClr val="000000"/>
                </a:solidFill>
                <a:effectLst/>
              </a:rPr>
              <a:t>at important facility events. </a:t>
            </a:r>
            <a:endParaRPr lang="en-US" sz="2800" dirty="0" smtClean="0">
              <a:solidFill>
                <a:srgbClr val="000000"/>
              </a:solidFill>
              <a:effectLst/>
            </a:endParaRPr>
          </a:p>
          <a:p>
            <a:pPr marL="0" indent="0">
              <a:buNone/>
            </a:pPr>
            <a:endParaRPr lang="en-US" dirty="0"/>
          </a:p>
        </p:txBody>
      </p:sp>
      <p:pic>
        <p:nvPicPr>
          <p:cNvPr id="1026" name="Picture 2" descr="\\doc1flabr102\Shared\Field Instructions\Veteran's Flag\Vet. Flags 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429000"/>
            <a:ext cx="4191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761" y="3429000"/>
            <a:ext cx="4386146" cy="3143250"/>
          </a:xfrm>
          <a:prstGeom prst="rect">
            <a:avLst/>
          </a:prstGeom>
        </p:spPr>
      </p:pic>
    </p:spTree>
    <p:extLst>
      <p:ext uri="{BB962C8B-B14F-4D97-AF65-F5344CB8AC3E}">
        <p14:creationId xmlns:p14="http://schemas.microsoft.com/office/powerpoint/2010/main" val="3969706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l"/>
            <a:r>
              <a:rPr lang="en-US" dirty="0" smtClean="0"/>
              <a:t>Peer and Resource Guides</a:t>
            </a:r>
            <a:endParaRPr lang="en-US" dirty="0"/>
          </a:p>
        </p:txBody>
      </p:sp>
      <p:sp>
        <p:nvSpPr>
          <p:cNvPr id="3" name="Content Placeholder 2"/>
          <p:cNvSpPr>
            <a:spLocks noGrp="1"/>
          </p:cNvSpPr>
          <p:nvPr>
            <p:ph idx="1"/>
          </p:nvPr>
        </p:nvSpPr>
        <p:spPr/>
        <p:txBody>
          <a:bodyPr/>
          <a:lstStyle/>
          <a:p>
            <a:pPr marL="0" indent="0" algn="ctr">
              <a:buNone/>
            </a:pPr>
            <a:r>
              <a:rPr lang="en-US" dirty="0" smtClean="0"/>
              <a:t>Incarcerated Veterans helping each other get through the struggles of daily life and guides to help Veterans familiarize themselves with their military resources and benefits. </a:t>
            </a:r>
            <a:endParaRPr lang="en-US" dirty="0"/>
          </a:p>
        </p:txBody>
      </p:sp>
      <p:pic>
        <p:nvPicPr>
          <p:cNvPr id="2050" name="Picture 2" descr="S:\Housing Units\H5\H5 VETERANS POD\ART &amp; photos\already printed\band of broth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4191000"/>
            <a:ext cx="390144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724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a:r>
              <a:rPr lang="en-US" sz="4000" dirty="0" smtClean="0"/>
              <a:t>Where did the idea </a:t>
            </a:r>
            <a:br>
              <a:rPr lang="en-US" sz="4000" dirty="0" smtClean="0"/>
            </a:br>
            <a:r>
              <a:rPr lang="en-US" sz="4000" dirty="0" smtClean="0"/>
              <a:t>come from? </a:t>
            </a:r>
            <a:endParaRPr lang="en-US" sz="4000" dirty="0"/>
          </a:p>
        </p:txBody>
      </p:sp>
      <p:sp>
        <p:nvSpPr>
          <p:cNvPr id="47107" name="Rectangle 3"/>
          <p:cNvSpPr>
            <a:spLocks noGrp="1" noChangeArrowheads="1"/>
          </p:cNvSpPr>
          <p:nvPr>
            <p:ph type="body" idx="1"/>
          </p:nvPr>
        </p:nvSpPr>
        <p:spPr>
          <a:xfrm>
            <a:off x="152400" y="1371600"/>
            <a:ext cx="8839200" cy="5257800"/>
          </a:xfrm>
        </p:spPr>
        <p:txBody>
          <a:bodyPr/>
          <a:lstStyle/>
          <a:p>
            <a:pPr>
              <a:buNone/>
            </a:pPr>
            <a:endParaRPr lang="en-US" sz="1600" b="1" dirty="0" smtClean="0">
              <a:solidFill>
                <a:srgbClr val="FF0000"/>
              </a:solidFill>
            </a:endParaRPr>
          </a:p>
          <a:p>
            <a:pPr marL="0" indent="0">
              <a:buNone/>
            </a:pPr>
            <a:endParaRPr lang="en-US" sz="2000" dirty="0">
              <a:solidFill>
                <a:srgbClr val="000000"/>
              </a:solidFill>
              <a:effectLst/>
            </a:endParaRPr>
          </a:p>
          <a:p>
            <a:pPr marL="0" indent="0">
              <a:buNone/>
            </a:pPr>
            <a:endParaRPr lang="en-US" sz="2000" dirty="0" smtClean="0">
              <a:solidFill>
                <a:srgbClr val="000000"/>
              </a:solidFill>
              <a:effectLst/>
            </a:endParaRPr>
          </a:p>
          <a:p>
            <a:pPr>
              <a:buFont typeface="Wingdings" pitchFamily="2" charset="2"/>
              <a:buChar char="§"/>
            </a:pPr>
            <a:r>
              <a:rPr lang="en-US" sz="2000" dirty="0" smtClean="0">
                <a:solidFill>
                  <a:srgbClr val="000000"/>
                </a:solidFill>
                <a:effectLst/>
              </a:rPr>
              <a:t>The idea of SCCC Veteran offenders planted the seed…</a:t>
            </a:r>
          </a:p>
          <a:p>
            <a:pPr marL="0" indent="0">
              <a:buNone/>
            </a:pPr>
            <a:endParaRPr lang="en-US" sz="2000" dirty="0" smtClean="0">
              <a:solidFill>
                <a:srgbClr val="000000"/>
              </a:solidFill>
              <a:effectLst/>
            </a:endParaRPr>
          </a:p>
          <a:p>
            <a:pPr>
              <a:buFont typeface="Wingdings" pitchFamily="2" charset="2"/>
              <a:buChar char="§"/>
            </a:pPr>
            <a:r>
              <a:rPr lang="en-US" sz="2000" dirty="0" smtClean="0">
                <a:solidFill>
                  <a:srgbClr val="000000"/>
                </a:solidFill>
                <a:effectLst/>
              </a:rPr>
              <a:t>Belief that military veterans have special needs and should be taken care of.</a:t>
            </a:r>
          </a:p>
          <a:p>
            <a:pPr marL="0" indent="0">
              <a:buNone/>
            </a:pPr>
            <a:endParaRPr lang="en-US" sz="2000" dirty="0" smtClean="0">
              <a:solidFill>
                <a:srgbClr val="000000"/>
              </a:solidFill>
              <a:effectLst/>
            </a:endParaRPr>
          </a:p>
          <a:p>
            <a:r>
              <a:rPr lang="en-US" sz="2000" dirty="0" smtClean="0">
                <a:solidFill>
                  <a:srgbClr val="000000"/>
                </a:solidFill>
                <a:effectLst/>
              </a:rPr>
              <a:t>Florida DOC: SCCC H5 Veterans Unit is molded after the very successful Veteran’s </a:t>
            </a:r>
            <a:r>
              <a:rPr lang="en-US" sz="2000" dirty="0">
                <a:solidFill>
                  <a:srgbClr val="000000"/>
                </a:solidFill>
                <a:effectLst/>
              </a:rPr>
              <a:t>Dormitory </a:t>
            </a:r>
            <a:r>
              <a:rPr lang="en-US" sz="2000" dirty="0" smtClean="0">
                <a:solidFill>
                  <a:srgbClr val="000000"/>
                </a:solidFill>
                <a:effectLst/>
              </a:rPr>
              <a:t>Program at the Gulf Correctional Institution in Florida. This veterans program </a:t>
            </a:r>
            <a:r>
              <a:rPr lang="en-US" sz="2000" dirty="0">
                <a:solidFill>
                  <a:srgbClr val="000000"/>
                </a:solidFill>
                <a:effectLst/>
              </a:rPr>
              <a:t>is </a:t>
            </a:r>
            <a:r>
              <a:rPr lang="en-US" sz="2000" dirty="0" smtClean="0">
                <a:solidFill>
                  <a:srgbClr val="000000"/>
                </a:solidFill>
                <a:effectLst/>
              </a:rPr>
              <a:t>a Re-Entry Initiative designed </a:t>
            </a:r>
            <a:r>
              <a:rPr lang="en-US" sz="2000" dirty="0">
                <a:solidFill>
                  <a:srgbClr val="000000"/>
                </a:solidFill>
                <a:effectLst/>
              </a:rPr>
              <a:t>to assist former military Veterans who will be returning to </a:t>
            </a:r>
            <a:r>
              <a:rPr lang="en-US" sz="2000" dirty="0" smtClean="0">
                <a:solidFill>
                  <a:srgbClr val="000000"/>
                </a:solidFill>
                <a:effectLst/>
              </a:rPr>
              <a:t>society in the near future. The </a:t>
            </a:r>
            <a:r>
              <a:rPr lang="en-US" sz="2000" dirty="0">
                <a:solidFill>
                  <a:srgbClr val="000000"/>
                </a:solidFill>
                <a:effectLst/>
              </a:rPr>
              <a:t>Veterans’ Dormitory Program also provides a stable and structured environment designed to facilitate the learning process that our courses offer as well as providing for positive social interaction between veterans. </a:t>
            </a:r>
          </a:p>
          <a:p>
            <a:pPr marL="0" indent="0">
              <a:buNone/>
            </a:pPr>
            <a:endParaRPr lang="en-US" sz="2000" dirty="0">
              <a:solidFill>
                <a:srgbClr val="000000"/>
              </a:solidFill>
              <a:effectLst/>
            </a:endParaRPr>
          </a:p>
          <a:p>
            <a:pPr marL="0" indent="0">
              <a:buNone/>
            </a:pPr>
            <a:endParaRPr lang="en-US" sz="2000" dirty="0" smtClean="0">
              <a:solidFill>
                <a:srgbClr val="000000"/>
              </a:solidFill>
              <a:effectLst/>
            </a:endParaRPr>
          </a:p>
          <a:p>
            <a:pPr>
              <a:buNone/>
            </a:pPr>
            <a:endParaRPr lang="en-US" sz="2000" b="1" dirty="0" smtClean="0">
              <a:solidFill>
                <a:srgbClr val="FF0000"/>
              </a:solidFill>
            </a:endParaRPr>
          </a:p>
          <a:p>
            <a:pPr>
              <a:buNone/>
            </a:pPr>
            <a:endParaRPr lang="en-US" sz="1600" b="1" dirty="0" smtClean="0">
              <a:solidFill>
                <a:srgbClr val="FF0000"/>
              </a:solidFill>
            </a:endParaRPr>
          </a:p>
          <a:p>
            <a:pPr>
              <a:buNone/>
            </a:pPr>
            <a:endParaRPr lang="en-US" sz="1600" b="1" dirty="0" smtClean="0">
              <a:solidFill>
                <a:srgbClr val="FF0000"/>
              </a:solidFill>
            </a:endParaRPr>
          </a:p>
          <a:p>
            <a:pPr>
              <a:buNone/>
            </a:pPr>
            <a:endParaRPr lang="en-US" sz="1600" b="1" dirty="0" smtClean="0">
              <a:solidFill>
                <a:srgbClr val="FF0000"/>
              </a:solidFill>
            </a:endParaRPr>
          </a:p>
          <a:p>
            <a:pPr>
              <a:lnSpc>
                <a:spcPct val="90000"/>
              </a:lnSpc>
            </a:pPr>
            <a:endParaRPr lang="en-US" sz="2400" dirty="0"/>
          </a:p>
        </p:txBody>
      </p:sp>
      <p:pic>
        <p:nvPicPr>
          <p:cNvPr id="205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52400"/>
            <a:ext cx="2982690" cy="223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825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l"/>
            <a:r>
              <a:rPr lang="en-US" sz="6600" dirty="0" smtClean="0"/>
              <a:t>Service Garden</a:t>
            </a:r>
            <a:endParaRPr lang="en-US" sz="6600" dirty="0"/>
          </a:p>
        </p:txBody>
      </p:sp>
      <p:sp>
        <p:nvSpPr>
          <p:cNvPr id="4" name="TextBox 3"/>
          <p:cNvSpPr txBox="1"/>
          <p:nvPr/>
        </p:nvSpPr>
        <p:spPr>
          <a:xfrm>
            <a:off x="152400" y="1905000"/>
            <a:ext cx="8382000" cy="1384995"/>
          </a:xfrm>
          <a:prstGeom prst="rect">
            <a:avLst/>
          </a:prstGeom>
          <a:noFill/>
        </p:spPr>
        <p:txBody>
          <a:bodyPr wrap="square" rtlCol="0">
            <a:spAutoFit/>
          </a:bodyPr>
          <a:lstStyle/>
          <a:p>
            <a:r>
              <a:rPr lang="en-US" sz="2800" dirty="0" smtClean="0">
                <a:solidFill>
                  <a:srgbClr val="000000"/>
                </a:solidFill>
              </a:rPr>
              <a:t>Gardens around the flag pole are kept by 2 Veteran Unit gardeners with the assistance of Veteran Unit volunteers. </a:t>
            </a:r>
            <a:endParaRPr lang="en-US" sz="2800" dirty="0">
              <a:solidFill>
                <a:srgbClr val="000000"/>
              </a:solidFill>
            </a:endParaRPr>
          </a:p>
        </p:txBody>
      </p:sp>
      <p:pic>
        <p:nvPicPr>
          <p:cNvPr id="3076" name="Picture 4" descr="S:\Housing Units\H5\H5 VETERANS POD\ART\Flag celebration\100_00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400933"/>
            <a:ext cx="419100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oc1flabr102\Shared\Field Instructions\Veteran's Flag\Vet. Flags 0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409898"/>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091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Veteran Ensembles</a:t>
            </a:r>
            <a:endParaRPr lang="en-US" dirty="0"/>
          </a:p>
        </p:txBody>
      </p:sp>
      <p:sp>
        <p:nvSpPr>
          <p:cNvPr id="3" name="Content Placeholder 2"/>
          <p:cNvSpPr>
            <a:spLocks noGrp="1"/>
          </p:cNvSpPr>
          <p:nvPr>
            <p:ph idx="1"/>
          </p:nvPr>
        </p:nvSpPr>
        <p:spPr>
          <a:xfrm>
            <a:off x="304800" y="1981200"/>
            <a:ext cx="8229600" cy="4495800"/>
          </a:xfrm>
        </p:spPr>
        <p:txBody>
          <a:bodyPr/>
          <a:lstStyle/>
          <a:p>
            <a:pPr marL="0" indent="0">
              <a:buNone/>
            </a:pPr>
            <a:endParaRPr lang="en-US" dirty="0" smtClean="0"/>
          </a:p>
          <a:p>
            <a:pPr marL="0" indent="0">
              <a:buNone/>
            </a:pPr>
            <a:r>
              <a:rPr lang="en-US" dirty="0" smtClean="0"/>
              <a:t>Choir &amp; Band that performs patriotic songs at facility events.</a:t>
            </a:r>
            <a:endParaRPr lang="en-US" dirty="0"/>
          </a:p>
        </p:txBody>
      </p:sp>
      <p:pic>
        <p:nvPicPr>
          <p:cNvPr id="3074" name="Picture 2" descr="http://sharing.abcactionnews.com/shareknxv/photo/2010/11/30/7_20101130133426_640_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
            <a:ext cx="2985247" cy="223893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Housing Units\H5\H5 VETERANS POD\ART\Flag celebration\100_08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581400"/>
            <a:ext cx="4078941" cy="305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258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2743201"/>
            <a:ext cx="1447800" cy="304799"/>
          </a:xfrm>
        </p:spPr>
        <p:txBody>
          <a:bodyPr/>
          <a:lstStyle/>
          <a:p>
            <a:r>
              <a:rPr lang="en-US" sz="1600" dirty="0" smtClean="0">
                <a:latin typeface="Stencil" panose="040409050D0802020404" pitchFamily="82" charset="0"/>
              </a:rPr>
              <a:t>Flag Detail</a:t>
            </a:r>
            <a:endParaRPr lang="en-US" sz="1600" dirty="0">
              <a:latin typeface="Stencil" panose="040409050D0802020404" pitchFamily="82" charset="0"/>
            </a:endParaRPr>
          </a:p>
        </p:txBody>
      </p:sp>
      <p:sp>
        <p:nvSpPr>
          <p:cNvPr id="3" name="Text Placeholder 2"/>
          <p:cNvSpPr>
            <a:spLocks noGrp="1"/>
          </p:cNvSpPr>
          <p:nvPr>
            <p:ph type="body" idx="1"/>
          </p:nvPr>
        </p:nvSpPr>
        <p:spPr>
          <a:xfrm>
            <a:off x="722313" y="152401"/>
            <a:ext cx="7772400" cy="914399"/>
          </a:xfrm>
        </p:spPr>
        <p:txBody>
          <a:bodyPr/>
          <a:lstStyle/>
          <a:p>
            <a:r>
              <a:rPr lang="en-US" sz="2400" dirty="0" smtClean="0">
                <a:latin typeface="Stencil" panose="040409050D0802020404" pitchFamily="82" charset="0"/>
              </a:rPr>
              <a:t>SCCC VETERANS UNIT PROGRAM DOOR IDENTIFIERS </a:t>
            </a:r>
            <a:endParaRPr lang="en-US" sz="2400" dirty="0">
              <a:latin typeface="Stencil" panose="040409050D0802020404" pitchFamily="82" charset="0"/>
            </a:endParaRPr>
          </a:p>
        </p:txBody>
      </p:sp>
      <p:pic>
        <p:nvPicPr>
          <p:cNvPr id="4" name="Picture 3" descr="C:\Users\rtdenzer\Pictures\Tank American Version.jpg"/>
          <p:cNvPicPr/>
          <p:nvPr/>
        </p:nvPicPr>
        <p:blipFill>
          <a:blip r:embed="rId2">
            <a:extLst>
              <a:ext uri="{28A0092B-C50C-407E-A947-70E740481C1C}">
                <a14:useLocalDpi xmlns:a14="http://schemas.microsoft.com/office/drawing/2010/main" val="0"/>
              </a:ext>
            </a:extLst>
          </a:blip>
          <a:srcRect/>
          <a:stretch>
            <a:fillRect/>
          </a:stretch>
        </p:blipFill>
        <p:spPr bwMode="auto">
          <a:xfrm>
            <a:off x="746965" y="3124759"/>
            <a:ext cx="2682035" cy="1675841"/>
          </a:xfrm>
          <a:prstGeom prst="rect">
            <a:avLst/>
          </a:prstGeom>
          <a:noFill/>
          <a:ln>
            <a:noFill/>
          </a:ln>
        </p:spPr>
      </p:pic>
      <p:pic>
        <p:nvPicPr>
          <p:cNvPr id="5" name="Picture 4" descr="C:\Users\rtdenzer\Pictures\Wood Working 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0802" y="3124759"/>
            <a:ext cx="2903911" cy="1790737"/>
          </a:xfrm>
          <a:prstGeom prst="rect">
            <a:avLst/>
          </a:prstGeom>
          <a:noFill/>
          <a:ln>
            <a:noFill/>
          </a:ln>
        </p:spPr>
      </p:pic>
      <p:pic>
        <p:nvPicPr>
          <p:cNvPr id="6" name="Picture 5" descr="H:\Veterans Helping Veterans Families Final Draft.jpg"/>
          <p:cNvPicPr/>
          <p:nvPr/>
        </p:nvPicPr>
        <p:blipFill>
          <a:blip r:embed="rId4">
            <a:extLst>
              <a:ext uri="{28A0092B-C50C-407E-A947-70E740481C1C}">
                <a14:useLocalDpi xmlns:a14="http://schemas.microsoft.com/office/drawing/2010/main" val="0"/>
              </a:ext>
            </a:extLst>
          </a:blip>
          <a:srcRect/>
          <a:stretch>
            <a:fillRect/>
          </a:stretch>
        </p:blipFill>
        <p:spPr bwMode="auto">
          <a:xfrm>
            <a:off x="5590803" y="1077963"/>
            <a:ext cx="2714998" cy="1587541"/>
          </a:xfrm>
          <a:prstGeom prst="rect">
            <a:avLst/>
          </a:prstGeom>
          <a:noFill/>
          <a:ln>
            <a:noFill/>
          </a:ln>
        </p:spPr>
      </p:pic>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722313" y="1061644"/>
            <a:ext cx="2706687" cy="1603860"/>
          </a:xfrm>
          <a:prstGeom prst="rect">
            <a:avLst/>
          </a:prstGeom>
          <a:noFill/>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697660" y="5100281"/>
            <a:ext cx="2731340" cy="1572186"/>
          </a:xfrm>
          <a:prstGeom prst="rect">
            <a:avLst/>
          </a:prstGeom>
        </p:spPr>
      </p:pic>
      <p:pic>
        <p:nvPicPr>
          <p:cNvPr id="9" name="Picture 8" descr="C:\Users\rtdenzer\Pictures\I want you at choir.jpg"/>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100281"/>
            <a:ext cx="2935287" cy="1572186"/>
          </a:xfrm>
          <a:prstGeom prst="rect">
            <a:avLst/>
          </a:prstGeom>
          <a:noFill/>
          <a:ln>
            <a:noFill/>
          </a:ln>
        </p:spPr>
      </p:pic>
    </p:spTree>
    <p:extLst>
      <p:ext uri="{BB962C8B-B14F-4D97-AF65-F5344CB8AC3E}">
        <p14:creationId xmlns:p14="http://schemas.microsoft.com/office/powerpoint/2010/main" val="1715659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Priority needs…</a:t>
            </a:r>
            <a:endParaRPr lang="en-US" dirty="0"/>
          </a:p>
        </p:txBody>
      </p:sp>
      <p:sp>
        <p:nvSpPr>
          <p:cNvPr id="3" name="Content Placeholder 2"/>
          <p:cNvSpPr>
            <a:spLocks noGrp="1"/>
          </p:cNvSpPr>
          <p:nvPr>
            <p:ph idx="1"/>
          </p:nvPr>
        </p:nvSpPr>
        <p:spPr>
          <a:xfrm>
            <a:off x="381000" y="1752600"/>
            <a:ext cx="8229600" cy="4495800"/>
          </a:xfrm>
        </p:spPr>
        <p:txBody>
          <a:bodyPr/>
          <a:lstStyle/>
          <a:p>
            <a:r>
              <a:rPr lang="en-US" sz="2400" dirty="0" smtClean="0">
                <a:solidFill>
                  <a:srgbClr val="000000"/>
                </a:solidFill>
              </a:rPr>
              <a:t>Transition resources and connections for releasing Veterans.</a:t>
            </a:r>
          </a:p>
          <a:p>
            <a:r>
              <a:rPr lang="en-US" sz="2400" dirty="0" smtClean="0">
                <a:solidFill>
                  <a:srgbClr val="000000"/>
                </a:solidFill>
              </a:rPr>
              <a:t>Scheduled outreach, education and technical services regarding VA benefits and service officers. </a:t>
            </a:r>
          </a:p>
          <a:p>
            <a:r>
              <a:rPr lang="en-US" sz="2400" dirty="0" smtClean="0">
                <a:solidFill>
                  <a:srgbClr val="000000"/>
                </a:solidFill>
              </a:rPr>
              <a:t>Medical and health care support.</a:t>
            </a:r>
          </a:p>
          <a:p>
            <a:r>
              <a:rPr lang="en-US" sz="2400" dirty="0" smtClean="0">
                <a:solidFill>
                  <a:srgbClr val="000000"/>
                </a:solidFill>
              </a:rPr>
              <a:t>Periodic visits from Veteran community members and groups</a:t>
            </a:r>
            <a:r>
              <a:rPr lang="en-US" sz="2400" dirty="0">
                <a:solidFill>
                  <a:srgbClr val="000000"/>
                </a:solidFill>
              </a:rPr>
              <a:t> </a:t>
            </a:r>
            <a:r>
              <a:rPr lang="en-US" sz="2400" dirty="0" smtClean="0">
                <a:solidFill>
                  <a:srgbClr val="000000"/>
                </a:solidFill>
              </a:rPr>
              <a:t>(motivational &amp; connections).</a:t>
            </a:r>
          </a:p>
          <a:p>
            <a:r>
              <a:rPr lang="en-US" sz="2400" dirty="0" smtClean="0">
                <a:solidFill>
                  <a:srgbClr val="000000"/>
                </a:solidFill>
              </a:rPr>
              <a:t>Training for staff.</a:t>
            </a:r>
          </a:p>
          <a:p>
            <a:r>
              <a:rPr lang="en-US" sz="2400" smtClean="0">
                <a:solidFill>
                  <a:srgbClr val="000000"/>
                </a:solidFill>
              </a:rPr>
              <a:t>Volunteers </a:t>
            </a:r>
            <a:r>
              <a:rPr lang="en-US" sz="2400" dirty="0" smtClean="0">
                <a:solidFill>
                  <a:srgbClr val="000000"/>
                </a:solidFill>
              </a:rPr>
              <a:t>to support groups (Color Guard, Ensemble, etc.) </a:t>
            </a:r>
          </a:p>
          <a:p>
            <a:endParaRPr lang="en-US" sz="2000" dirty="0" smtClean="0">
              <a:solidFill>
                <a:srgbClr val="000000"/>
              </a:solidFill>
            </a:endParaRPr>
          </a:p>
          <a:p>
            <a:pPr marL="0" indent="0">
              <a:buNone/>
            </a:pPr>
            <a:endParaRPr lang="en-US" dirty="0"/>
          </a:p>
        </p:txBody>
      </p:sp>
    </p:spTree>
    <p:extLst>
      <p:ext uri="{BB962C8B-B14F-4D97-AF65-F5344CB8AC3E}">
        <p14:creationId xmlns:p14="http://schemas.microsoft.com/office/powerpoint/2010/main" val="1220171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867400"/>
          </a:xfrm>
        </p:spPr>
        <p:txBody>
          <a:bodyPr/>
          <a:lstStyle/>
          <a:p>
            <a:pPr marL="0" indent="0">
              <a:buNone/>
            </a:pPr>
            <a:endParaRPr lang="en-US" dirty="0"/>
          </a:p>
          <a:p>
            <a:endParaRPr lang="en-US" dirty="0"/>
          </a:p>
        </p:txBody>
      </p:sp>
      <p:sp>
        <p:nvSpPr>
          <p:cNvPr id="3" name="TextBox 2"/>
          <p:cNvSpPr txBox="1"/>
          <p:nvPr/>
        </p:nvSpPr>
        <p:spPr>
          <a:xfrm>
            <a:off x="677662" y="459874"/>
            <a:ext cx="5715000" cy="2123658"/>
          </a:xfrm>
          <a:prstGeom prst="rect">
            <a:avLst/>
          </a:prstGeom>
          <a:noFill/>
        </p:spPr>
        <p:txBody>
          <a:bodyPr wrap="square" rtlCol="0">
            <a:spAutoFit/>
          </a:bodyPr>
          <a:lstStyle/>
          <a:p>
            <a:r>
              <a:rPr lang="en-US" sz="6600" dirty="0" smtClean="0"/>
              <a:t>Thank you for your time.</a:t>
            </a:r>
            <a:endParaRPr lang="en-US" sz="6600" dirty="0"/>
          </a:p>
        </p:txBody>
      </p:sp>
      <p:pic>
        <p:nvPicPr>
          <p:cNvPr id="6" name="Picture 2" descr="http://www.asbdc.org/images/veteran-busi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862" y="3124200"/>
            <a:ext cx="4139076"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554162"/>
          </a:xfrm>
        </p:spPr>
        <p:txBody>
          <a:bodyPr/>
          <a:lstStyle/>
          <a:p>
            <a:pPr algn="l"/>
            <a:r>
              <a:rPr lang="en-US" dirty="0" smtClean="0"/>
              <a:t>WA DOC</a:t>
            </a:r>
            <a:br>
              <a:rPr lang="en-US" dirty="0" smtClean="0"/>
            </a:br>
            <a:r>
              <a:rPr lang="en-US" dirty="0" smtClean="0"/>
              <a:t>Established </a:t>
            </a:r>
            <a:br>
              <a:rPr lang="en-US" dirty="0" smtClean="0"/>
            </a:br>
            <a:r>
              <a:rPr lang="en-US" dirty="0" smtClean="0"/>
              <a:t>Veteran Units</a:t>
            </a:r>
            <a:endParaRPr lang="en-US" dirty="0"/>
          </a:p>
        </p:txBody>
      </p:sp>
      <p:sp>
        <p:nvSpPr>
          <p:cNvPr id="3" name="Content Placeholder 2"/>
          <p:cNvSpPr>
            <a:spLocks noGrp="1"/>
          </p:cNvSpPr>
          <p:nvPr>
            <p:ph idx="1"/>
          </p:nvPr>
        </p:nvSpPr>
        <p:spPr>
          <a:xfrm>
            <a:off x="304800" y="1447800"/>
            <a:ext cx="8229600" cy="5410200"/>
          </a:xfrm>
        </p:spPr>
        <p:txBody>
          <a:bodyPr/>
          <a:lstStyle/>
          <a:p>
            <a:pPr marL="0" indent="0" algn="ctr">
              <a:buNone/>
            </a:pPr>
            <a:endParaRPr lang="en-US" sz="1800" dirty="0">
              <a:solidFill>
                <a:srgbClr val="000000"/>
              </a:solidFill>
            </a:endParaRPr>
          </a:p>
          <a:p>
            <a:pPr marL="0" indent="0" algn="ctr">
              <a:buNone/>
            </a:pPr>
            <a:endParaRPr lang="en-US" sz="1800" u="sng" dirty="0" smtClean="0">
              <a:solidFill>
                <a:srgbClr val="000000"/>
              </a:solidFill>
            </a:endParaRPr>
          </a:p>
          <a:p>
            <a:pPr marL="0" indent="0" algn="ctr">
              <a:buNone/>
            </a:pPr>
            <a:endParaRPr lang="en-US" sz="1800" u="sng" dirty="0" smtClean="0">
              <a:solidFill>
                <a:srgbClr val="000000"/>
              </a:solidFill>
            </a:endParaRPr>
          </a:p>
          <a:p>
            <a:pPr marL="0" indent="0" algn="ctr">
              <a:buNone/>
            </a:pPr>
            <a:endParaRPr lang="en-US" sz="1800" u="sng" dirty="0">
              <a:solidFill>
                <a:srgbClr val="000000"/>
              </a:solidFill>
            </a:endParaRPr>
          </a:p>
          <a:p>
            <a:r>
              <a:rPr lang="en-US" sz="1800" dirty="0" smtClean="0">
                <a:solidFill>
                  <a:srgbClr val="000000"/>
                </a:solidFill>
                <a:effectLst/>
              </a:rPr>
              <a:t>Stafford Creek Corrections Center – Aberdeen, WA (Minimum Custody) </a:t>
            </a:r>
          </a:p>
          <a:p>
            <a:r>
              <a:rPr lang="en-US" sz="1800" dirty="0" smtClean="0">
                <a:solidFill>
                  <a:srgbClr val="000000"/>
                </a:solidFill>
                <a:effectLst/>
              </a:rPr>
              <a:t>Coyote Ridge Corrections Center – Connell, </a:t>
            </a:r>
            <a:r>
              <a:rPr lang="en-US" sz="1800" dirty="0">
                <a:solidFill>
                  <a:srgbClr val="000000"/>
                </a:solidFill>
                <a:effectLst/>
              </a:rPr>
              <a:t>WA </a:t>
            </a:r>
            <a:r>
              <a:rPr lang="en-US" sz="1800" dirty="0" smtClean="0">
                <a:solidFill>
                  <a:srgbClr val="000000"/>
                </a:solidFill>
                <a:effectLst/>
              </a:rPr>
              <a:t>(Minimum &amp; Medium custody</a:t>
            </a:r>
            <a:endParaRPr lang="en-US" sz="1800" dirty="0">
              <a:solidFill>
                <a:srgbClr val="000000"/>
              </a:solidFill>
            </a:endParaRPr>
          </a:p>
        </p:txBody>
      </p:sp>
      <p:pic>
        <p:nvPicPr>
          <p:cNvPr id="4" name="Picture 2" descr="http://www.dedham-ma.gov/dedham/image/Veterans/Banner%20With%20Seal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52400"/>
            <a:ext cx="3732679" cy="114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522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lstStyle/>
          <a:p>
            <a:pPr algn="l"/>
            <a:r>
              <a:rPr lang="en-US" sz="3600" dirty="0" smtClean="0"/>
              <a:t>Program’s Moto &amp; Mission…</a:t>
            </a:r>
            <a:endParaRPr lang="en-US" sz="3600" dirty="0"/>
          </a:p>
        </p:txBody>
      </p:sp>
      <p:sp>
        <p:nvSpPr>
          <p:cNvPr id="3" name="Content Placeholder 2"/>
          <p:cNvSpPr>
            <a:spLocks noGrp="1"/>
          </p:cNvSpPr>
          <p:nvPr>
            <p:ph idx="1"/>
          </p:nvPr>
        </p:nvSpPr>
        <p:spPr>
          <a:xfrm>
            <a:off x="457200" y="1905000"/>
            <a:ext cx="8229600" cy="4343400"/>
          </a:xfrm>
        </p:spPr>
        <p:txBody>
          <a:bodyPr/>
          <a:lstStyle/>
          <a:p>
            <a:pPr lvl="0"/>
            <a:r>
              <a:rPr lang="en-US" sz="2800" b="1" u="sng" dirty="0" smtClean="0">
                <a:solidFill>
                  <a:srgbClr val="FFFF00"/>
                </a:solidFill>
                <a:effectLst/>
                <a:latin typeface="+mj-lt"/>
              </a:rPr>
              <a:t>MOTO</a:t>
            </a:r>
            <a:r>
              <a:rPr lang="en-US" sz="2800" b="1" u="sng" dirty="0">
                <a:solidFill>
                  <a:srgbClr val="FFFF00"/>
                </a:solidFill>
                <a:effectLst/>
                <a:latin typeface="+mj-lt"/>
              </a:rPr>
              <a:t>:</a:t>
            </a:r>
            <a:r>
              <a:rPr lang="en-US" sz="2800" b="1" dirty="0">
                <a:solidFill>
                  <a:srgbClr val="FFFF00"/>
                </a:solidFill>
                <a:effectLst/>
                <a:latin typeface="+mj-lt"/>
              </a:rPr>
              <a:t>  </a:t>
            </a:r>
            <a:r>
              <a:rPr lang="en-US" sz="2800" i="1" dirty="0">
                <a:solidFill>
                  <a:srgbClr val="000000"/>
                </a:solidFill>
                <a:effectLst/>
                <a:latin typeface="+mj-lt"/>
              </a:rPr>
              <a:t>Together We Serve.</a:t>
            </a:r>
            <a:endParaRPr lang="en-US" sz="2800" dirty="0">
              <a:solidFill>
                <a:srgbClr val="000000"/>
              </a:solidFill>
              <a:effectLst/>
              <a:latin typeface="+mj-lt"/>
            </a:endParaRPr>
          </a:p>
          <a:p>
            <a:pPr marL="0" indent="0">
              <a:buNone/>
            </a:pPr>
            <a:endParaRPr lang="en-US" sz="2800" dirty="0">
              <a:effectLst/>
              <a:latin typeface="+mj-lt"/>
            </a:endParaRPr>
          </a:p>
          <a:p>
            <a:pPr lvl="0"/>
            <a:r>
              <a:rPr lang="en-US" sz="2800" b="1" u="sng" dirty="0">
                <a:solidFill>
                  <a:srgbClr val="FFFF00"/>
                </a:solidFill>
                <a:effectLst/>
                <a:latin typeface="+mj-lt"/>
              </a:rPr>
              <a:t>MISSION STATEMENT:  </a:t>
            </a:r>
            <a:r>
              <a:rPr lang="en-US" sz="2800" i="1" dirty="0">
                <a:solidFill>
                  <a:srgbClr val="000000"/>
                </a:solidFill>
                <a:effectLst/>
                <a:latin typeface="+mj-lt"/>
              </a:rPr>
              <a:t>The SCCC Veterans </a:t>
            </a:r>
            <a:r>
              <a:rPr lang="en-US" sz="2800" i="1" dirty="0" smtClean="0">
                <a:solidFill>
                  <a:srgbClr val="000000"/>
                </a:solidFill>
                <a:effectLst/>
                <a:latin typeface="+mj-lt"/>
              </a:rPr>
              <a:t>Unit strives </a:t>
            </a:r>
            <a:r>
              <a:rPr lang="en-US" sz="2800" i="1" dirty="0">
                <a:solidFill>
                  <a:srgbClr val="000000"/>
                </a:solidFill>
                <a:effectLst/>
                <a:latin typeface="+mj-lt"/>
              </a:rPr>
              <a:t>to enhance the wellbeing of incarcerated Veterans and increase their chance at successful community reentry by providing an opportunity to closely associate with like-experienced individuals, making resources available to address their special needs, and helping them to establish a dedication to positive living.</a:t>
            </a:r>
            <a:endParaRPr lang="en-US" sz="2800" dirty="0">
              <a:solidFill>
                <a:srgbClr val="000000"/>
              </a:solidFill>
              <a:effectLst/>
              <a:latin typeface="+mj-lt"/>
            </a:endParaRPr>
          </a:p>
          <a:p>
            <a:endParaRPr lang="en-US" dirty="0"/>
          </a:p>
        </p:txBody>
      </p:sp>
    </p:spTree>
    <p:extLst>
      <p:ext uri="{BB962C8B-B14F-4D97-AF65-F5344CB8AC3E}">
        <p14:creationId xmlns:p14="http://schemas.microsoft.com/office/powerpoint/2010/main" val="1262783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l"/>
            <a:r>
              <a:rPr lang="en-US" dirty="0" smtClean="0"/>
              <a:t>Program Goals:</a:t>
            </a:r>
            <a:endParaRPr lang="en-US" dirty="0"/>
          </a:p>
        </p:txBody>
      </p:sp>
      <p:sp>
        <p:nvSpPr>
          <p:cNvPr id="3" name="Content Placeholder 2"/>
          <p:cNvSpPr>
            <a:spLocks noGrp="1"/>
          </p:cNvSpPr>
          <p:nvPr>
            <p:ph idx="1"/>
          </p:nvPr>
        </p:nvSpPr>
        <p:spPr>
          <a:xfrm>
            <a:off x="457200" y="1371600"/>
            <a:ext cx="8229600" cy="5257800"/>
          </a:xfrm>
        </p:spPr>
        <p:txBody>
          <a:bodyPr/>
          <a:lstStyle/>
          <a:p>
            <a:pPr marL="0" indent="0">
              <a:buNone/>
            </a:pPr>
            <a:endParaRPr lang="en-US" sz="2000" dirty="0"/>
          </a:p>
          <a:p>
            <a:r>
              <a:rPr lang="en-US" sz="2000" dirty="0" smtClean="0">
                <a:solidFill>
                  <a:srgbClr val="000000"/>
                </a:solidFill>
              </a:rPr>
              <a:t>Enhance </a:t>
            </a:r>
            <a:r>
              <a:rPr lang="en-US" sz="2000" dirty="0">
                <a:solidFill>
                  <a:srgbClr val="000000"/>
                </a:solidFill>
              </a:rPr>
              <a:t>Veteran offenders’ overall prison behavior and personal wellbeing by giving them an opportunity to closely associate with </a:t>
            </a:r>
            <a:r>
              <a:rPr lang="en-US" sz="2000" dirty="0" smtClean="0">
                <a:solidFill>
                  <a:srgbClr val="000000"/>
                </a:solidFill>
              </a:rPr>
              <a:t>like-experienced </a:t>
            </a:r>
            <a:r>
              <a:rPr lang="en-US" sz="2000" dirty="0">
                <a:solidFill>
                  <a:srgbClr val="000000"/>
                </a:solidFill>
              </a:rPr>
              <a:t>individuals</a:t>
            </a:r>
            <a:r>
              <a:rPr lang="en-US" sz="2000" dirty="0" smtClean="0">
                <a:solidFill>
                  <a:srgbClr val="000000"/>
                </a:solidFill>
              </a:rPr>
              <a:t>.</a:t>
            </a:r>
          </a:p>
          <a:p>
            <a:endParaRPr lang="en-US" sz="2000" dirty="0">
              <a:solidFill>
                <a:srgbClr val="000000"/>
              </a:solidFill>
            </a:endParaRPr>
          </a:p>
          <a:p>
            <a:r>
              <a:rPr lang="en-US" sz="2000" dirty="0" smtClean="0">
                <a:solidFill>
                  <a:srgbClr val="000000"/>
                </a:solidFill>
              </a:rPr>
              <a:t>Establish </a:t>
            </a:r>
            <a:r>
              <a:rPr lang="en-US" sz="2000" dirty="0">
                <a:solidFill>
                  <a:srgbClr val="000000"/>
                </a:solidFill>
              </a:rPr>
              <a:t>a group of staff that are familiar </a:t>
            </a:r>
            <a:r>
              <a:rPr lang="en-US" sz="2000" dirty="0" smtClean="0">
                <a:solidFill>
                  <a:srgbClr val="000000"/>
                </a:solidFill>
              </a:rPr>
              <a:t>working </a:t>
            </a:r>
            <a:r>
              <a:rPr lang="en-US" sz="2000" dirty="0">
                <a:solidFill>
                  <a:srgbClr val="000000"/>
                </a:solidFill>
              </a:rPr>
              <a:t>with </a:t>
            </a:r>
            <a:r>
              <a:rPr lang="en-US" sz="2000" dirty="0" smtClean="0">
                <a:solidFill>
                  <a:srgbClr val="000000"/>
                </a:solidFill>
              </a:rPr>
              <a:t>the complex Veterans services systems </a:t>
            </a:r>
            <a:r>
              <a:rPr lang="en-US" sz="2000" dirty="0">
                <a:solidFill>
                  <a:srgbClr val="000000"/>
                </a:solidFill>
              </a:rPr>
              <a:t>and the special nature of Veterans</a:t>
            </a:r>
            <a:r>
              <a:rPr lang="en-US" sz="2000" dirty="0" smtClean="0">
                <a:solidFill>
                  <a:srgbClr val="000000"/>
                </a:solidFill>
              </a:rPr>
              <a:t>.</a:t>
            </a:r>
          </a:p>
          <a:p>
            <a:pPr marL="0" indent="0">
              <a:buNone/>
            </a:pPr>
            <a:endParaRPr lang="en-US" sz="2000" dirty="0">
              <a:solidFill>
                <a:srgbClr val="000000"/>
              </a:solidFill>
            </a:endParaRPr>
          </a:p>
          <a:p>
            <a:r>
              <a:rPr lang="en-US" sz="2000" dirty="0" smtClean="0">
                <a:solidFill>
                  <a:srgbClr val="000000"/>
                </a:solidFill>
              </a:rPr>
              <a:t>Make </a:t>
            </a:r>
            <a:r>
              <a:rPr lang="en-US" sz="2000" dirty="0">
                <a:solidFill>
                  <a:srgbClr val="000000"/>
                </a:solidFill>
              </a:rPr>
              <a:t>available support resources and programs to cater to the special needs of Veterans</a:t>
            </a:r>
            <a:r>
              <a:rPr lang="en-US" sz="2000" dirty="0" smtClean="0">
                <a:solidFill>
                  <a:srgbClr val="000000"/>
                </a:solidFill>
              </a:rPr>
              <a:t>.</a:t>
            </a:r>
          </a:p>
          <a:p>
            <a:endParaRPr lang="en-US" sz="2000" dirty="0">
              <a:solidFill>
                <a:srgbClr val="000000"/>
              </a:solidFill>
            </a:endParaRPr>
          </a:p>
          <a:p>
            <a:r>
              <a:rPr lang="en-US" sz="2000" dirty="0" smtClean="0">
                <a:solidFill>
                  <a:srgbClr val="000000"/>
                </a:solidFill>
              </a:rPr>
              <a:t>Reduce </a:t>
            </a:r>
            <a:r>
              <a:rPr lang="en-US" sz="2000" dirty="0">
                <a:solidFill>
                  <a:srgbClr val="000000"/>
                </a:solidFill>
              </a:rPr>
              <a:t>the financial burden on DOC and Washington State by assisting incarcerated Veterans in accessing their Federal resources and benefits; specifically in areas of transition/release, health/wellbeing, establishing healthy community ties, and job readiness.</a:t>
            </a:r>
          </a:p>
          <a:p>
            <a:endParaRPr lang="en-US" dirty="0"/>
          </a:p>
        </p:txBody>
      </p:sp>
    </p:spTree>
    <p:extLst>
      <p:ext uri="{BB962C8B-B14F-4D97-AF65-F5344CB8AC3E}">
        <p14:creationId xmlns:p14="http://schemas.microsoft.com/office/powerpoint/2010/main" val="2954746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pPr algn="l"/>
            <a:r>
              <a:rPr lang="en-US" dirty="0" smtClean="0"/>
              <a:t>H5 is dedicated </a:t>
            </a:r>
            <a:br>
              <a:rPr lang="en-US" dirty="0" smtClean="0"/>
            </a:br>
            <a:r>
              <a:rPr lang="en-US" dirty="0" smtClean="0"/>
              <a:t>to </a:t>
            </a:r>
            <a:r>
              <a:rPr lang="en-US" dirty="0"/>
              <a:t>house military Veterans.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828800"/>
            <a:ext cx="6324600" cy="4741946"/>
          </a:xfrm>
          <a:prstGeom prst="rect">
            <a:avLst/>
          </a:prstGeom>
        </p:spPr>
      </p:pic>
    </p:spTree>
    <p:extLst>
      <p:ext uri="{BB962C8B-B14F-4D97-AF65-F5344CB8AC3E}">
        <p14:creationId xmlns:p14="http://schemas.microsoft.com/office/powerpoint/2010/main" val="2256054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H5 - A POD</a:t>
            </a:r>
            <a:endParaRPr lang="en-US" dirty="0"/>
          </a:p>
        </p:txBody>
      </p:sp>
      <p:pic>
        <p:nvPicPr>
          <p:cNvPr id="2050" name="Picture 2" descr="S:\Housing Units\H5\H5 VETERANS POD\ART\Veterans Pod 2013 Murals\Veterans Pod 2013 3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71176"/>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Housing Units\H5\H5 VETERANS POD\ART\Veterans Pod 2013 Murals\Veterans Pod 2013 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3456864" cy="4609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231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143000"/>
          </a:xfrm>
        </p:spPr>
        <p:txBody>
          <a:bodyPr/>
          <a:lstStyle/>
          <a:p>
            <a:pPr algn="l"/>
            <a:r>
              <a:rPr lang="en-US" dirty="0" smtClean="0"/>
              <a:t>Eligibility Requirements</a:t>
            </a:r>
            <a:endParaRPr lang="en-US" dirty="0"/>
          </a:p>
        </p:txBody>
      </p:sp>
      <p:sp>
        <p:nvSpPr>
          <p:cNvPr id="3" name="Content Placeholder 2"/>
          <p:cNvSpPr>
            <a:spLocks noGrp="1"/>
          </p:cNvSpPr>
          <p:nvPr>
            <p:ph idx="1"/>
          </p:nvPr>
        </p:nvSpPr>
        <p:spPr>
          <a:xfrm>
            <a:off x="457200" y="1905000"/>
            <a:ext cx="8229600" cy="4495800"/>
          </a:xfrm>
        </p:spPr>
        <p:txBody>
          <a:bodyPr/>
          <a:lstStyle/>
          <a:p>
            <a:pPr marL="0" indent="0">
              <a:buNone/>
            </a:pPr>
            <a:r>
              <a:rPr lang="en-US" sz="2800" dirty="0" smtClean="0">
                <a:solidFill>
                  <a:srgbClr val="000000"/>
                </a:solidFill>
              </a:rPr>
              <a:t>All </a:t>
            </a:r>
            <a:r>
              <a:rPr lang="en-US" sz="2800" dirty="0">
                <a:solidFill>
                  <a:srgbClr val="000000"/>
                </a:solidFill>
              </a:rPr>
              <a:t>incarcerated Veterans are eligible to be housed in the Veterans </a:t>
            </a:r>
            <a:r>
              <a:rPr lang="en-US" sz="2800" dirty="0" smtClean="0">
                <a:solidFill>
                  <a:srgbClr val="000000"/>
                </a:solidFill>
              </a:rPr>
              <a:t>Unit </a:t>
            </a:r>
            <a:r>
              <a:rPr lang="en-US" sz="2800" dirty="0">
                <a:solidFill>
                  <a:srgbClr val="000000"/>
                </a:solidFill>
              </a:rPr>
              <a:t>that meet the below requirements- </a:t>
            </a:r>
            <a:endParaRPr lang="en-US" sz="2800" dirty="0" smtClean="0">
              <a:solidFill>
                <a:srgbClr val="000000"/>
              </a:solidFill>
            </a:endParaRPr>
          </a:p>
          <a:p>
            <a:pPr marL="514350" indent="-514350">
              <a:buAutoNum type="arabicParenR"/>
            </a:pPr>
            <a:r>
              <a:rPr lang="en-US" sz="2800" dirty="0" smtClean="0">
                <a:solidFill>
                  <a:srgbClr val="000000"/>
                </a:solidFill>
              </a:rPr>
              <a:t>MI3 (minimum) custody </a:t>
            </a:r>
            <a:r>
              <a:rPr lang="en-US" sz="2800" dirty="0">
                <a:solidFill>
                  <a:srgbClr val="000000"/>
                </a:solidFill>
              </a:rPr>
              <a:t>or lower, </a:t>
            </a:r>
            <a:endParaRPr lang="en-US" sz="2800" dirty="0" smtClean="0">
              <a:solidFill>
                <a:srgbClr val="000000"/>
              </a:solidFill>
            </a:endParaRPr>
          </a:p>
          <a:p>
            <a:pPr marL="514350" indent="-514350">
              <a:buAutoNum type="arabicParenR"/>
            </a:pPr>
            <a:r>
              <a:rPr lang="en-US" sz="2800" dirty="0" smtClean="0">
                <a:solidFill>
                  <a:srgbClr val="000000"/>
                </a:solidFill>
              </a:rPr>
              <a:t>Volunteer </a:t>
            </a:r>
            <a:r>
              <a:rPr lang="en-US" sz="2800" dirty="0">
                <a:solidFill>
                  <a:srgbClr val="000000"/>
                </a:solidFill>
              </a:rPr>
              <a:t>to participate in the program, </a:t>
            </a:r>
            <a:endParaRPr lang="en-US" sz="2800" dirty="0" smtClean="0">
              <a:solidFill>
                <a:srgbClr val="000000"/>
              </a:solidFill>
            </a:endParaRPr>
          </a:p>
          <a:p>
            <a:pPr marL="514350" indent="-514350">
              <a:buAutoNum type="arabicParenR"/>
            </a:pPr>
            <a:r>
              <a:rPr lang="en-US" sz="2800" dirty="0" smtClean="0">
                <a:solidFill>
                  <a:srgbClr val="000000"/>
                </a:solidFill>
              </a:rPr>
              <a:t>6 </a:t>
            </a:r>
            <a:r>
              <a:rPr lang="en-US" sz="2800" dirty="0">
                <a:solidFill>
                  <a:srgbClr val="000000"/>
                </a:solidFill>
              </a:rPr>
              <a:t>months infraction free and remain infraction free, </a:t>
            </a:r>
            <a:endParaRPr lang="en-US" sz="2800" dirty="0" smtClean="0">
              <a:solidFill>
                <a:srgbClr val="000000"/>
              </a:solidFill>
            </a:endParaRPr>
          </a:p>
          <a:p>
            <a:pPr marL="514350" indent="-514350">
              <a:buAutoNum type="arabicParenR"/>
            </a:pPr>
            <a:r>
              <a:rPr lang="en-US" sz="2800" dirty="0" smtClean="0">
                <a:solidFill>
                  <a:srgbClr val="000000"/>
                </a:solidFill>
              </a:rPr>
              <a:t>Agree </a:t>
            </a:r>
            <a:r>
              <a:rPr lang="en-US" sz="2800" dirty="0">
                <a:solidFill>
                  <a:srgbClr val="000000"/>
                </a:solidFill>
              </a:rPr>
              <a:t>to abide by unit rules and conduct expectations, </a:t>
            </a:r>
            <a:endParaRPr lang="en-US" sz="2800" dirty="0" smtClean="0">
              <a:solidFill>
                <a:srgbClr val="000000"/>
              </a:solidFill>
            </a:endParaRPr>
          </a:p>
          <a:p>
            <a:pPr marL="514350" indent="-514350">
              <a:buAutoNum type="arabicParenR"/>
            </a:pPr>
            <a:r>
              <a:rPr lang="en-US" sz="2800" dirty="0" smtClean="0">
                <a:solidFill>
                  <a:srgbClr val="000000"/>
                </a:solidFill>
              </a:rPr>
              <a:t>Not </a:t>
            </a:r>
            <a:r>
              <a:rPr lang="en-US" sz="2800" dirty="0">
                <a:solidFill>
                  <a:srgbClr val="000000"/>
                </a:solidFill>
              </a:rPr>
              <a:t>be dishonorably discharged. </a:t>
            </a:r>
          </a:p>
        </p:txBody>
      </p:sp>
    </p:spTree>
    <p:extLst>
      <p:ext uri="{BB962C8B-B14F-4D97-AF65-F5344CB8AC3E}">
        <p14:creationId xmlns:p14="http://schemas.microsoft.com/office/powerpoint/2010/main" val="2575700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POD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1027" name="Picture 3" descr="S:\Housing Units\H5\H5 VETERANS POD\ART\Veterans Pod 2013 Murals\Veterans Pod 2013 3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2900"/>
            <a:ext cx="434340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Housing Units\H5\H5 VETERANS POD\ART\Veterans Pod 2013 Murals\Veterans Pod 2013 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810000"/>
            <a:ext cx="41148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42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1942</TotalTime>
  <Words>941</Words>
  <Application>Microsoft Office PowerPoint</Application>
  <PresentationFormat>On-screen Show (4:3)</PresentationFormat>
  <Paragraphs>89</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Bell MT</vt:lpstr>
      <vt:lpstr>Calibri</vt:lpstr>
      <vt:lpstr>Stencil</vt:lpstr>
      <vt:lpstr>Tahoma</vt:lpstr>
      <vt:lpstr>Wingdings</vt:lpstr>
      <vt:lpstr>Slit</vt:lpstr>
      <vt:lpstr> SCCC VETERANS UNIT Together we serve.</vt:lpstr>
      <vt:lpstr>Where did the idea  come from? </vt:lpstr>
      <vt:lpstr>WA DOC Established  Veteran Units</vt:lpstr>
      <vt:lpstr>Program’s Moto &amp; Mission…</vt:lpstr>
      <vt:lpstr>Program Goals:</vt:lpstr>
      <vt:lpstr>H5 is dedicated  to house military Veterans.</vt:lpstr>
      <vt:lpstr>H5 - A POD</vt:lpstr>
      <vt:lpstr>Eligibility Requirements</vt:lpstr>
      <vt:lpstr>A POD</vt:lpstr>
      <vt:lpstr>CORE Values…</vt:lpstr>
      <vt:lpstr> </vt:lpstr>
      <vt:lpstr>PowerPoint Presentation</vt:lpstr>
      <vt:lpstr> What the program  is about… </vt:lpstr>
      <vt:lpstr>SCCC VETERAN PROGRAMS</vt:lpstr>
      <vt:lpstr>PowerPoint Presentation</vt:lpstr>
      <vt:lpstr>Yoga for Veterans</vt:lpstr>
      <vt:lpstr>Veteran Counseling </vt:lpstr>
      <vt:lpstr>Color Guard &amp; Honor Guard </vt:lpstr>
      <vt:lpstr>Peer and Resource Guides</vt:lpstr>
      <vt:lpstr>Service Garden</vt:lpstr>
      <vt:lpstr>Veteran Ensembles</vt:lpstr>
      <vt:lpstr>Flag Detail</vt:lpstr>
      <vt:lpstr>Priority needs…</vt:lpstr>
      <vt:lpstr>PowerPoint Presentation</vt:lpstr>
    </vt:vector>
  </TitlesOfParts>
  <Company>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 a Hostage Incident</dc:title>
  <dc:creator>mkuehl</dc:creator>
  <cp:lastModifiedBy>Rhault, Melissa (DVA)</cp:lastModifiedBy>
  <cp:revision>235</cp:revision>
  <cp:lastPrinted>2013-10-11T16:23:26Z</cp:lastPrinted>
  <dcterms:created xsi:type="dcterms:W3CDTF">2006-03-13T00:25:49Z</dcterms:created>
  <dcterms:modified xsi:type="dcterms:W3CDTF">2019-07-01T16:25:49Z</dcterms:modified>
</cp:coreProperties>
</file>