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52" r:id="rId4"/>
  </p:sldMasterIdLst>
  <p:notesMasterIdLst>
    <p:notesMasterId r:id="rId22"/>
  </p:notesMasterIdLst>
  <p:handoutMasterIdLst>
    <p:handoutMasterId r:id="rId23"/>
  </p:handoutMasterIdLst>
  <p:sldIdLst>
    <p:sldId id="256" r:id="rId5"/>
    <p:sldId id="274" r:id="rId6"/>
    <p:sldId id="261" r:id="rId7"/>
    <p:sldId id="276" r:id="rId8"/>
    <p:sldId id="272" r:id="rId9"/>
    <p:sldId id="277" r:id="rId10"/>
    <p:sldId id="278" r:id="rId11"/>
    <p:sldId id="266" r:id="rId12"/>
    <p:sldId id="279" r:id="rId13"/>
    <p:sldId id="280" r:id="rId14"/>
    <p:sldId id="281" r:id="rId15"/>
    <p:sldId id="282" r:id="rId16"/>
    <p:sldId id="283" r:id="rId17"/>
    <p:sldId id="284" r:id="rId18"/>
    <p:sldId id="286" r:id="rId19"/>
    <p:sldId id="285"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18485"/>
    <a:srgbClr val="968A76"/>
    <a:srgbClr val="AB2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75"/>
  </p:normalViewPr>
  <p:slideViewPr>
    <p:cSldViewPr snapToGrid="0" snapToObjects="1">
      <p:cViewPr varScale="1">
        <p:scale>
          <a:sx n="111" d="100"/>
          <a:sy n="111" d="100"/>
        </p:scale>
        <p:origin x="396"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Total Popuation</c:v>
                </c:pt>
              </c:strCache>
            </c:strRef>
          </c:tx>
          <c:spPr>
            <a:blipFill rotWithShape="1">
              <a:blip xmlns:r="http://schemas.openxmlformats.org/officeDocument/2006/relationships" r:embed="rId3">
                <a:duotone>
                  <a:schemeClr val="accent1">
                    <a:shade val="36000"/>
                    <a:satMod val="120000"/>
                  </a:schemeClr>
                  <a:schemeClr val="accent1">
                    <a:tint val="40000"/>
                  </a:schemeClr>
                </a:duotone>
              </a:blip>
              <a:tile tx="0" ty="0" sx="60000" sy="59000" flip="none" algn="tl"/>
            </a:blipFill>
            <a:ln>
              <a:noFill/>
            </a:ln>
            <a:effectLst>
              <a:softEdge rad="12700"/>
            </a:effectLst>
          </c:spPr>
          <c:invertIfNegative val="0"/>
          <c:cat>
            <c:strRef>
              <c:f>Лист1!$A$2:$A$8</c:f>
              <c:strCache>
                <c:ptCount val="7"/>
                <c:pt idx="0">
                  <c:v>Veterans 17-44</c:v>
                </c:pt>
                <c:pt idx="1">
                  <c:v>Veterans 45-64</c:v>
                </c:pt>
                <c:pt idx="2">
                  <c:v>Veterans 65-84</c:v>
                </c:pt>
                <c:pt idx="3">
                  <c:v>Veterans 85+</c:v>
                </c:pt>
                <c:pt idx="4">
                  <c:v>Farmers 17-44 </c:v>
                </c:pt>
                <c:pt idx="5">
                  <c:v>Farmers 45-64</c:v>
                </c:pt>
                <c:pt idx="6">
                  <c:v>Farmers 65+</c:v>
                </c:pt>
              </c:strCache>
            </c:strRef>
          </c:cat>
          <c:val>
            <c:numRef>
              <c:f>Лист1!$B$2:$B$8</c:f>
              <c:numCache>
                <c:formatCode>General</c:formatCode>
                <c:ptCount val="7"/>
                <c:pt idx="0">
                  <c:v>50878</c:v>
                </c:pt>
                <c:pt idx="1">
                  <c:v>93342</c:v>
                </c:pt>
                <c:pt idx="2">
                  <c:v>132476</c:v>
                </c:pt>
                <c:pt idx="3">
                  <c:v>26993</c:v>
                </c:pt>
                <c:pt idx="4">
                  <c:v>9398</c:v>
                </c:pt>
                <c:pt idx="5">
                  <c:v>24544</c:v>
                </c:pt>
                <c:pt idx="6">
                  <c:v>20208</c:v>
                </c:pt>
              </c:numCache>
            </c:numRef>
          </c:val>
          <c:extLst xmlns:c16r2="http://schemas.microsoft.com/office/drawing/2015/06/chart">
            <c:ext xmlns:c16="http://schemas.microsoft.com/office/drawing/2014/chart" uri="{C3380CC4-5D6E-409C-BE32-E72D297353CC}">
              <c16:uniqueId val="{00000000-EF56-B04F-AFE4-AEEBFE54172C}"/>
            </c:ext>
          </c:extLst>
        </c:ser>
        <c:dLbls>
          <c:showLegendKey val="0"/>
          <c:showVal val="0"/>
          <c:showCatName val="0"/>
          <c:showSerName val="0"/>
          <c:showPercent val="0"/>
          <c:showBubbleSize val="0"/>
        </c:dLbls>
        <c:gapWidth val="0"/>
        <c:overlap val="-24"/>
        <c:axId val="233305128"/>
        <c:axId val="233305520"/>
      </c:barChart>
      <c:catAx>
        <c:axId val="2333051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3305520"/>
        <c:crosses val="autoZero"/>
        <c:auto val="1"/>
        <c:lblAlgn val="ctr"/>
        <c:lblOffset val="100"/>
        <c:noMultiLvlLbl val="0"/>
      </c:catAx>
      <c:valAx>
        <c:axId val="23330552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330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Farmers pop</c:v>
                </c:pt>
              </c:strCache>
            </c:strRef>
          </c:tx>
          <c:spPr>
            <a:blipFill rotWithShape="1">
              <a:blip xmlns:r="http://schemas.openxmlformats.org/officeDocument/2006/relationships" r:embed="rId3">
                <a:duotone>
                  <a:schemeClr val="accent1">
                    <a:shade val="36000"/>
                    <a:satMod val="120000"/>
                  </a:schemeClr>
                  <a:schemeClr val="accent1">
                    <a:tint val="40000"/>
                  </a:schemeClr>
                </a:duotone>
              </a:blip>
              <a:tile tx="0" ty="0" sx="60000" sy="59000" flip="none" algn="tl"/>
            </a:blipFill>
            <a:ln>
              <a:noFill/>
            </a:ln>
            <a:effectLst>
              <a:softEdge rad="12700"/>
            </a:effectLst>
          </c:spPr>
          <c:invertIfNegative val="0"/>
          <c:cat>
            <c:strRef>
              <c:f>Лист1!$B$1:$K$1</c:f>
              <c:strCache>
                <c:ptCount val="10"/>
                <c:pt idx="0">
                  <c:v>Benton </c:v>
                </c:pt>
                <c:pt idx="1">
                  <c:v>Clallam</c:v>
                </c:pt>
                <c:pt idx="2">
                  <c:v>Ferry</c:v>
                </c:pt>
                <c:pt idx="3">
                  <c:v>Grays Harbor</c:v>
                </c:pt>
                <c:pt idx="4">
                  <c:v>Jefferson</c:v>
                </c:pt>
                <c:pt idx="5">
                  <c:v>Klickitat</c:v>
                </c:pt>
                <c:pt idx="6">
                  <c:v>Lewis</c:v>
                </c:pt>
                <c:pt idx="7">
                  <c:v>Mason</c:v>
                </c:pt>
                <c:pt idx="8">
                  <c:v>Stevens</c:v>
                </c:pt>
                <c:pt idx="9">
                  <c:v>Wahkiakum</c:v>
                </c:pt>
              </c:strCache>
            </c:strRef>
          </c:cat>
          <c:val>
            <c:numRef>
              <c:f>Лист1!$B$2:$K$2</c:f>
              <c:numCache>
                <c:formatCode>General</c:formatCode>
                <c:ptCount val="10"/>
                <c:pt idx="0">
                  <c:v>2142</c:v>
                </c:pt>
                <c:pt idx="1">
                  <c:v>798</c:v>
                </c:pt>
                <c:pt idx="2">
                  <c:v>382</c:v>
                </c:pt>
                <c:pt idx="3">
                  <c:v>658</c:v>
                </c:pt>
                <c:pt idx="4">
                  <c:v>336</c:v>
                </c:pt>
                <c:pt idx="5">
                  <c:v>1067</c:v>
                </c:pt>
                <c:pt idx="6">
                  <c:v>2464</c:v>
                </c:pt>
                <c:pt idx="7">
                  <c:v>442</c:v>
                </c:pt>
                <c:pt idx="8">
                  <c:v>1525</c:v>
                </c:pt>
                <c:pt idx="9">
                  <c:v>195</c:v>
                </c:pt>
              </c:numCache>
            </c:numRef>
          </c:val>
          <c:extLst xmlns:c16r2="http://schemas.microsoft.com/office/drawing/2015/06/chart">
            <c:ext xmlns:c16="http://schemas.microsoft.com/office/drawing/2014/chart" uri="{C3380CC4-5D6E-409C-BE32-E72D297353CC}">
              <c16:uniqueId val="{00000000-EF56-B04F-AFE4-AEEBFE54172C}"/>
            </c:ext>
          </c:extLst>
        </c:ser>
        <c:ser>
          <c:idx val="1"/>
          <c:order val="1"/>
          <c:tx>
            <c:strRef>
              <c:f>Лист1!$A$3</c:f>
              <c:strCache>
                <c:ptCount val="1"/>
                <c:pt idx="0">
                  <c:v>Farmers that are Veterans</c:v>
                </c:pt>
              </c:strCache>
            </c:strRef>
          </c:tx>
          <c:spPr>
            <a:blipFill rotWithShape="1">
              <a:blip xmlns:r="http://schemas.openxmlformats.org/officeDocument/2006/relationships" r:embed="rId3">
                <a:duotone>
                  <a:schemeClr val="accent3">
                    <a:shade val="36000"/>
                    <a:satMod val="120000"/>
                  </a:schemeClr>
                  <a:schemeClr val="accent3">
                    <a:tint val="40000"/>
                  </a:schemeClr>
                </a:duotone>
              </a:blip>
              <a:tile tx="0" ty="0" sx="60000" sy="59000" flip="none" algn="tl"/>
            </a:blipFill>
            <a:ln>
              <a:noFill/>
            </a:ln>
            <a:effectLst>
              <a:softEdge rad="12700"/>
            </a:effectLst>
          </c:spPr>
          <c:invertIfNegative val="0"/>
          <c:cat>
            <c:strRef>
              <c:f>Лист1!$B$1:$K$1</c:f>
              <c:strCache>
                <c:ptCount val="10"/>
                <c:pt idx="0">
                  <c:v>Benton </c:v>
                </c:pt>
                <c:pt idx="1">
                  <c:v>Clallam</c:v>
                </c:pt>
                <c:pt idx="2">
                  <c:v>Ferry</c:v>
                </c:pt>
                <c:pt idx="3">
                  <c:v>Grays Harbor</c:v>
                </c:pt>
                <c:pt idx="4">
                  <c:v>Jefferson</c:v>
                </c:pt>
                <c:pt idx="5">
                  <c:v>Klickitat</c:v>
                </c:pt>
                <c:pt idx="6">
                  <c:v>Lewis</c:v>
                </c:pt>
                <c:pt idx="7">
                  <c:v>Mason</c:v>
                </c:pt>
                <c:pt idx="8">
                  <c:v>Stevens</c:v>
                </c:pt>
                <c:pt idx="9">
                  <c:v>Wahkiakum</c:v>
                </c:pt>
              </c:strCache>
            </c:strRef>
          </c:cat>
          <c:val>
            <c:numRef>
              <c:f>Лист1!$B$3:$K$3</c:f>
              <c:numCache>
                <c:formatCode>General</c:formatCode>
                <c:ptCount val="10"/>
                <c:pt idx="0">
                  <c:v>319</c:v>
                </c:pt>
                <c:pt idx="1">
                  <c:v>141</c:v>
                </c:pt>
                <c:pt idx="2">
                  <c:v>62</c:v>
                </c:pt>
                <c:pt idx="3">
                  <c:v>95</c:v>
                </c:pt>
                <c:pt idx="4">
                  <c:v>57</c:v>
                </c:pt>
                <c:pt idx="5">
                  <c:v>165</c:v>
                </c:pt>
                <c:pt idx="6">
                  <c:v>453</c:v>
                </c:pt>
                <c:pt idx="7">
                  <c:v>68</c:v>
                </c:pt>
                <c:pt idx="8">
                  <c:v>281</c:v>
                </c:pt>
                <c:pt idx="9">
                  <c:v>49</c:v>
                </c:pt>
              </c:numCache>
            </c:numRef>
          </c:val>
        </c:ser>
        <c:dLbls>
          <c:showLegendKey val="0"/>
          <c:showVal val="0"/>
          <c:showCatName val="0"/>
          <c:showSerName val="0"/>
          <c:showPercent val="0"/>
          <c:showBubbleSize val="0"/>
        </c:dLbls>
        <c:gapWidth val="10"/>
        <c:overlap val="-5"/>
        <c:axId val="233306304"/>
        <c:axId val="233306696"/>
      </c:barChart>
      <c:catAx>
        <c:axId val="2333063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3306696"/>
        <c:crosses val="autoZero"/>
        <c:auto val="1"/>
        <c:lblAlgn val="ctr"/>
        <c:lblOffset val="100"/>
        <c:noMultiLvlLbl val="0"/>
      </c:catAx>
      <c:valAx>
        <c:axId val="2333066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3306304"/>
        <c:crosses val="autoZero"/>
        <c:crossBetween val="between"/>
        <c:majorUnit val="300"/>
        <c:min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Лист1!$A$2</c:f>
              <c:strCache>
                <c:ptCount val="1"/>
                <c:pt idx="0">
                  <c:v>Veterans Percent of total population</c:v>
                </c:pt>
              </c:strCache>
            </c:strRef>
          </c:tx>
          <c:dPt>
            <c:idx val="0"/>
            <c:bubble3D val="0"/>
            <c:spPr>
              <a:blipFill rotWithShape="1">
                <a:blip xmlns:r="http://schemas.openxmlformats.org/officeDocument/2006/relationships" r:embed="rId3">
                  <a:duotone>
                    <a:schemeClr val="accent1">
                      <a:shade val="36000"/>
                      <a:satMod val="120000"/>
                    </a:schemeClr>
                    <a:schemeClr val="accent1">
                      <a:tint val="40000"/>
                    </a:schemeClr>
                  </a:duotone>
                </a:blip>
                <a:tile tx="0" ty="0" sx="60000" sy="59000" flip="none" algn="tl"/>
              </a:blipFill>
              <a:ln>
                <a:noFill/>
              </a:ln>
              <a:effectLst>
                <a:softEdge rad="12700"/>
              </a:effectLst>
            </c:spPr>
          </c:dPt>
          <c:dPt>
            <c:idx val="1"/>
            <c:bubble3D val="0"/>
            <c:spPr>
              <a:blipFill rotWithShape="1">
                <a:blip xmlns:r="http://schemas.openxmlformats.org/officeDocument/2006/relationships" r:embed="rId3">
                  <a:duotone>
                    <a:schemeClr val="accent3">
                      <a:shade val="36000"/>
                      <a:satMod val="120000"/>
                    </a:schemeClr>
                    <a:schemeClr val="accent3">
                      <a:tint val="40000"/>
                    </a:schemeClr>
                  </a:duotone>
                </a:blip>
                <a:tile tx="0" ty="0" sx="60000" sy="59000" flip="none" algn="tl"/>
              </a:blipFill>
              <a:ln>
                <a:noFill/>
              </a:ln>
              <a:effectLst>
                <a:softEdge rad="12700"/>
              </a:effectLst>
            </c:spPr>
          </c:dPt>
          <c:cat>
            <c:strRef>
              <c:f>Лист1!$B$1:$C$1</c:f>
              <c:strCache>
                <c:ptCount val="2"/>
                <c:pt idx="0">
                  <c:v>Percent of total population</c:v>
                </c:pt>
                <c:pt idx="1">
                  <c:v>Percent of all farmers</c:v>
                </c:pt>
              </c:strCache>
            </c:strRef>
          </c:cat>
          <c:val>
            <c:numRef>
              <c:f>Лист1!$B$2:$C$2</c:f>
              <c:numCache>
                <c:formatCode>General</c:formatCode>
                <c:ptCount val="2"/>
                <c:pt idx="0">
                  <c:v>12</c:v>
                </c:pt>
                <c:pt idx="1">
                  <c:v>25</c:v>
                </c:pt>
              </c:numCache>
            </c:numRef>
          </c:val>
          <c:extLst xmlns:c16r2="http://schemas.microsoft.com/office/drawing/2015/06/chart">
            <c:ext xmlns:c16="http://schemas.microsoft.com/office/drawing/2014/chart" uri="{C3380CC4-5D6E-409C-BE32-E72D297353CC}">
              <c16:uniqueId val="{00000000-EF56-B04F-AFE4-AEEBFE54172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18.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18.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41CDB9B8-E81E-41E7-AE89-8F6EDFC88D92}">
      <dgm:prSet/>
      <dgm:spPr/>
      <dgm:t>
        <a:bodyPr anchor="ctr"/>
        <a:lstStyle/>
        <a:p>
          <a:pPr>
            <a:lnSpc>
              <a:spcPct val="100000"/>
            </a:lnSpc>
            <a:defRPr cap="all"/>
          </a:pPr>
          <a:r>
            <a:rPr lang="en-US" dirty="0" smtClean="0"/>
            <a:t>113,00 rural veterans in </a:t>
          </a:r>
          <a:r>
            <a:rPr lang="en-US" dirty="0" err="1" smtClean="0"/>
            <a:t>wA</a:t>
          </a:r>
          <a:r>
            <a:rPr lang="en-US" dirty="0" smtClean="0"/>
            <a:t>*</a:t>
          </a:r>
          <a:endParaRPr lang="en-US" dirty="0"/>
        </a:p>
      </dgm:t>
    </dgm:pt>
    <dgm:pt modelId="{5D2FF527-BA77-40BE-9414-16FAE46386BB}" type="parTrans" cxnId="{21EB7847-13AE-4881-9090-909F31360F4E}">
      <dgm:prSet/>
      <dgm:spPr/>
      <dgm:t>
        <a:bodyPr/>
        <a:lstStyle/>
        <a:p>
          <a:endParaRPr lang="en-US"/>
        </a:p>
      </dgm:t>
    </dgm:pt>
    <dgm:pt modelId="{BA791450-8D1E-4A6F-B71D-2984D9E245C4}" type="sibTrans" cxnId="{21EB7847-13AE-4881-9090-909F31360F4E}">
      <dgm:prSet/>
      <dgm:spPr/>
      <dgm:t>
        <a:bodyPr/>
        <a:lstStyle/>
        <a:p>
          <a:endParaRPr lang="en-US"/>
        </a:p>
      </dgm:t>
    </dgm:pt>
    <dgm:pt modelId="{4D7D34C7-9466-4514-BF51-7396C17436B5}">
      <dgm:prSet/>
      <dgm:spPr/>
      <dgm:t>
        <a:bodyPr anchor="ctr"/>
        <a:lstStyle/>
        <a:p>
          <a:pPr>
            <a:lnSpc>
              <a:spcPct val="100000"/>
            </a:lnSpc>
            <a:defRPr cap="all"/>
          </a:pPr>
          <a:r>
            <a:rPr lang="en-US" dirty="0" smtClean="0"/>
            <a:t>44% of all military recruits are from rural areas*</a:t>
          </a:r>
          <a:endParaRPr lang="en-US" dirty="0"/>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endParaRPr lang="en-US"/>
        </a:p>
      </dgm:t>
    </dgm:pt>
    <dgm:pt modelId="{8E185869-F0D4-43E2-B08A-2F3E83EE98F3}">
      <dgm:prSet/>
      <dgm:spPr/>
      <dgm:t>
        <a:bodyPr anchor="ctr"/>
        <a:lstStyle/>
        <a:p>
          <a:pPr>
            <a:lnSpc>
              <a:spcPct val="100000"/>
            </a:lnSpc>
            <a:defRPr cap="all"/>
          </a:pPr>
          <a:r>
            <a:rPr lang="en-US" dirty="0" smtClean="0"/>
            <a:t>22,000 with a service connected disability* </a:t>
          </a:r>
          <a:endParaRPr lang="en-US" dirty="0"/>
        </a:p>
      </dgm:t>
    </dgm:pt>
    <dgm:pt modelId="{7EE27099-92EA-4EDF-B176-0E355876D272}" type="parTrans" cxnId="{7F970F62-30E3-4F5B-A242-825013BF84A8}">
      <dgm:prSet/>
      <dgm:spPr/>
      <dgm:t>
        <a:bodyPr/>
        <a:lstStyle/>
        <a:p>
          <a:endParaRPr lang="en-US"/>
        </a:p>
      </dgm:t>
    </dgm:pt>
    <dgm:pt modelId="{77D0876E-2BA2-4E28-ADB5-9885FCB7156A}" type="sibTrans" cxnId="{7F970F62-30E3-4F5B-A242-825013BF84A8}">
      <dgm:prSet/>
      <dgm:spPr/>
      <dgm:t>
        <a:bodyPr/>
        <a:lstStyle/>
        <a:p>
          <a:endParaRPr lang="en-US"/>
        </a:p>
      </dgm:t>
    </dgm:pt>
    <dgm:pt modelId="{93B867F8-E414-414A-BCDD-B7991ED7A951}" type="pres">
      <dgm:prSet presAssocID="{7B62DEA7-9DCD-4B2E-9DC5-BE121C266AFD}" presName="root" presStyleCnt="0">
        <dgm:presLayoutVars>
          <dgm:dir/>
          <dgm:resizeHandles val="exact"/>
        </dgm:presLayoutVars>
      </dgm:prSet>
      <dgm:spPr/>
      <dgm:t>
        <a:bodyPr/>
        <a:lstStyle/>
        <a:p>
          <a:endParaRPr lang="en-US"/>
        </a:p>
      </dgm:t>
    </dgm:pt>
    <dgm:pt modelId="{7A6A14A3-6D84-4986-B114-3D993FD12988}" type="pres">
      <dgm:prSet presAssocID="{41CDB9B8-E81E-41E7-AE89-8F6EDFC88D92}" presName="compNode" presStyleCnt="0"/>
      <dgm:spPr/>
      <dgm:t>
        <a:bodyPr/>
        <a:lstStyle/>
        <a:p>
          <a:endParaRPr lang="en-US"/>
        </a:p>
      </dgm:t>
    </dgm:pt>
    <dgm:pt modelId="{D855985A-9606-43AA-8138-2D327AB02668}" type="pres">
      <dgm:prSet presAssocID="{41CDB9B8-E81E-41E7-AE89-8F6EDFC88D92}" presName="iconBgRect" presStyleLbl="bgShp" presStyleIdx="0" presStyleCnt="3"/>
      <dgm:spPr>
        <a:prstGeom prst="round2DiagRect">
          <a:avLst>
            <a:gd name="adj1" fmla="val 29727"/>
            <a:gd name="adj2" fmla="val 0"/>
          </a:avLst>
        </a:prstGeom>
      </dgm:spPr>
      <dgm:t>
        <a:bodyPr/>
        <a:lstStyle/>
        <a:p>
          <a:endParaRPr lang="en-US"/>
        </a:p>
      </dgm:t>
    </dgm:pt>
    <dgm:pt modelId="{571CEDD4-E5C1-43A5-981B-D469441843FA}" type="pres">
      <dgm:prSet presAssocID="{41CDB9B8-E81E-41E7-AE89-8F6EDFC88D92}" presName="iconRect" presStyleLbl="node1" presStyleIdx="0" presStyleCnt="3" custScaleX="66144" custScaleY="71079" custLinFactNeighborX="23970" custLinFactNeighborY="-65758"/>
      <dgm:spPr>
        <a:blipFill rotWithShape="1">
          <a:blip xmlns:r="http://schemas.openxmlformats.org/officeDocument/2006/relationships" r:embed="rId1"/>
          <a:stretch>
            <a:fillRect/>
          </a:stretch>
        </a:blipFill>
      </dgm:spPr>
      <dgm:t>
        <a:bodyPr/>
        <a:lstStyle/>
        <a:p>
          <a:endParaRPr lang="en-US"/>
        </a:p>
      </dgm:t>
      <dgm:extLst/>
    </dgm:pt>
    <dgm:pt modelId="{D1ECEA80-FBB0-414E-B65F-F0909C02CD47}" type="pres">
      <dgm:prSet presAssocID="{41CDB9B8-E81E-41E7-AE89-8F6EDFC88D92}" presName="spaceRect" presStyleCnt="0"/>
      <dgm:spPr/>
      <dgm:t>
        <a:bodyPr/>
        <a:lstStyle/>
        <a:p>
          <a:endParaRPr lang="en-US"/>
        </a:p>
      </dgm:t>
    </dgm:pt>
    <dgm:pt modelId="{67FE7435-4EFB-470B-981F-DF49CDB430CC}" type="pres">
      <dgm:prSet presAssocID="{41CDB9B8-E81E-41E7-AE89-8F6EDFC88D92}" presName="textRect" presStyleLbl="revTx" presStyleIdx="0" presStyleCnt="3">
        <dgm:presLayoutVars>
          <dgm:chMax val="1"/>
          <dgm:chPref val="1"/>
        </dgm:presLayoutVars>
      </dgm:prSet>
      <dgm:spPr/>
      <dgm:t>
        <a:bodyPr/>
        <a:lstStyle/>
        <a:p>
          <a:endParaRPr lang="en-US"/>
        </a:p>
      </dgm:t>
    </dgm:pt>
    <dgm:pt modelId="{DAA49342-FB9E-4457-84E7-D26D4DCFCC33}" type="pres">
      <dgm:prSet presAssocID="{BA791450-8D1E-4A6F-B71D-2984D9E245C4}" presName="sibTrans" presStyleCnt="0"/>
      <dgm:spPr/>
      <dgm:t>
        <a:bodyPr/>
        <a:lstStyle/>
        <a:p>
          <a:endParaRPr lang="en-US"/>
        </a:p>
      </dgm:t>
    </dgm:pt>
    <dgm:pt modelId="{CE32747E-BE81-4036-9009-313FF5E73F29}" type="pres">
      <dgm:prSet presAssocID="{4D7D34C7-9466-4514-BF51-7396C17436B5}" presName="compNode" presStyleCnt="0"/>
      <dgm:spPr/>
      <dgm:t>
        <a:bodyPr/>
        <a:lstStyle/>
        <a:p>
          <a:endParaRPr lang="en-US"/>
        </a:p>
      </dgm:t>
    </dgm:pt>
    <dgm:pt modelId="{511EB657-6FA3-4A85-B884-7A4A7FA33679}" type="pres">
      <dgm:prSet presAssocID="{4D7D34C7-9466-4514-BF51-7396C17436B5}" presName="iconBgRect" presStyleLbl="bgShp" presStyleIdx="1" presStyleCnt="3"/>
      <dgm:spPr>
        <a:prstGeom prst="round2DiagRect">
          <a:avLst>
            <a:gd name="adj1" fmla="val 29727"/>
            <a:gd name="adj2" fmla="val 0"/>
          </a:avLst>
        </a:prstGeom>
      </dgm:spPr>
      <dgm:t>
        <a:bodyPr/>
        <a:lstStyle/>
        <a:p>
          <a:endParaRPr lang="en-US"/>
        </a:p>
      </dgm:t>
    </dgm:pt>
    <dgm:pt modelId="{8CA8ADC7-C86A-4471-8AEB-EC455485E10E}" type="pres">
      <dgm:prSet presAssocID="{4D7D34C7-9466-4514-BF51-7396C17436B5}" presName="iconRect" presStyleLbl="node1" presStyleIdx="1" presStyleCnt="3" custScaleX="78317" custScaleY="68086" custLinFactNeighborX="-34632" custLinFactNeighborY="-36448"/>
      <dgm:spPr>
        <a:blipFill rotWithShape="1">
          <a:blip xmlns:r="http://schemas.openxmlformats.org/officeDocument/2006/relationships" r:embed="rId2"/>
          <a:stretch>
            <a:fillRect/>
          </a:stretch>
        </a:blipFill>
      </dgm:spPr>
      <dgm:t>
        <a:bodyPr/>
        <a:lstStyle/>
        <a:p>
          <a:endParaRPr lang="en-US"/>
        </a:p>
      </dgm:t>
      <dgm:extLst/>
    </dgm:pt>
    <dgm:pt modelId="{1B260FA2-CCF9-4FE9-852A-6C4F3145E0DB}" type="pres">
      <dgm:prSet presAssocID="{4D7D34C7-9466-4514-BF51-7396C17436B5}" presName="spaceRect" presStyleCnt="0"/>
      <dgm:spPr/>
      <dgm:t>
        <a:bodyPr/>
        <a:lstStyle/>
        <a:p>
          <a:endParaRPr lang="en-US"/>
        </a:p>
      </dgm:t>
    </dgm:pt>
    <dgm:pt modelId="{0223179B-BAF0-4498-A018-F23FA450DCFB}" type="pres">
      <dgm:prSet presAssocID="{4D7D34C7-9466-4514-BF51-7396C17436B5}" presName="textRect" presStyleLbl="revTx" presStyleIdx="1" presStyleCnt="3">
        <dgm:presLayoutVars>
          <dgm:chMax val="1"/>
          <dgm:chPref val="1"/>
        </dgm:presLayoutVars>
      </dgm:prSet>
      <dgm:spPr/>
      <dgm:t>
        <a:bodyPr/>
        <a:lstStyle/>
        <a:p>
          <a:endParaRPr lang="en-US"/>
        </a:p>
      </dgm:t>
    </dgm:pt>
    <dgm:pt modelId="{FC3A77F8-D9D6-4DAF-B99D-184DCD8F93D2}" type="pres">
      <dgm:prSet presAssocID="{483498F9-A0C2-4668-85AB-D8E6E254F73B}" presName="sibTrans" presStyleCnt="0"/>
      <dgm:spPr/>
      <dgm:t>
        <a:bodyPr/>
        <a:lstStyle/>
        <a:p>
          <a:endParaRPr lang="en-US"/>
        </a:p>
      </dgm:t>
    </dgm:pt>
    <dgm:pt modelId="{F0140940-C0E8-49A1-976F-48717C8202D0}" type="pres">
      <dgm:prSet presAssocID="{8E185869-F0D4-43E2-B08A-2F3E83EE98F3}" presName="compNode" presStyleCnt="0"/>
      <dgm:spPr/>
      <dgm:t>
        <a:bodyPr/>
        <a:lstStyle/>
        <a:p>
          <a:endParaRPr lang="en-US"/>
        </a:p>
      </dgm:t>
    </dgm:pt>
    <dgm:pt modelId="{C32FBBF5-213C-421B-B8C0-BE7BBE2B72EA}" type="pres">
      <dgm:prSet presAssocID="{8E185869-F0D4-43E2-B08A-2F3E83EE98F3}" presName="iconBgRect" presStyleLbl="bgShp" presStyleIdx="2" presStyleCnt="3"/>
      <dgm:spPr>
        <a:prstGeom prst="round2DiagRect">
          <a:avLst>
            <a:gd name="adj1" fmla="val 29727"/>
            <a:gd name="adj2" fmla="val 0"/>
          </a:avLst>
        </a:prstGeom>
      </dgm:spPr>
      <dgm:t>
        <a:bodyPr/>
        <a:lstStyle/>
        <a:p>
          <a:endParaRPr lang="en-US"/>
        </a:p>
      </dgm:t>
    </dgm:pt>
    <dgm:pt modelId="{4E9B22D3-8B34-44BE-81C8-0C740EAC4B4C}" type="pres">
      <dgm:prSet presAssocID="{8E185869-F0D4-43E2-B08A-2F3E83EE98F3}" presName="iconRect" presStyleLbl="node1" presStyleIdx="2" presStyleCnt="3"/>
      <dgm:spPr>
        <a:blipFill rotWithShape="1">
          <a:blip xmlns:r="http://schemas.openxmlformats.org/officeDocument/2006/relationships" r:embed="rId3"/>
          <a:stretch>
            <a:fillRect/>
          </a:stretch>
        </a:blipFill>
      </dgm:spPr>
      <dgm:t>
        <a:bodyPr/>
        <a:lstStyle/>
        <a:p>
          <a:endParaRPr lang="en-US"/>
        </a:p>
      </dgm:t>
      <dgm:extLst/>
    </dgm:pt>
    <dgm:pt modelId="{4A9B6D23-193C-47D3-934A-99926963E2A4}" type="pres">
      <dgm:prSet presAssocID="{8E185869-F0D4-43E2-B08A-2F3E83EE98F3}" presName="spaceRect" presStyleCnt="0"/>
      <dgm:spPr/>
      <dgm:t>
        <a:bodyPr/>
        <a:lstStyle/>
        <a:p>
          <a:endParaRPr lang="en-US"/>
        </a:p>
      </dgm:t>
    </dgm:pt>
    <dgm:pt modelId="{0F11906B-5F98-4BB4-91AA-36CF9DA68DF5}" type="pres">
      <dgm:prSet presAssocID="{8E185869-F0D4-43E2-B08A-2F3E83EE98F3}" presName="textRect" presStyleLbl="revTx" presStyleIdx="2" presStyleCnt="3">
        <dgm:presLayoutVars>
          <dgm:chMax val="1"/>
          <dgm:chPref val="1"/>
        </dgm:presLayoutVars>
      </dgm:prSet>
      <dgm:spPr/>
      <dgm:t>
        <a:bodyPr/>
        <a:lstStyle/>
        <a:p>
          <a:endParaRPr lang="en-US"/>
        </a:p>
      </dgm:t>
    </dgm:pt>
  </dgm:ptLst>
  <dgm:cxnLst>
    <dgm:cxn modelId="{7F970F62-30E3-4F5B-A242-825013BF84A8}" srcId="{7B62DEA7-9DCD-4B2E-9DC5-BE121C266AFD}" destId="{8E185869-F0D4-43E2-B08A-2F3E83EE98F3}" srcOrd="2" destOrd="0" parTransId="{7EE27099-92EA-4EDF-B176-0E355876D272}" sibTransId="{77D0876E-2BA2-4E28-ADB5-9885FCB7156A}"/>
    <dgm:cxn modelId="{7EEBEB1B-497E-4365-84F9-FBB75D7759E5}" srcId="{7B62DEA7-9DCD-4B2E-9DC5-BE121C266AFD}" destId="{4D7D34C7-9466-4514-BF51-7396C17436B5}" srcOrd="1" destOrd="0" parTransId="{37DD6CE0-C2AA-4EB6-9E7D-14AED2127C40}" sibTransId="{483498F9-A0C2-4668-85AB-D8E6E254F73B}"/>
    <dgm:cxn modelId="{59454AFE-DCEA-434F-938E-194AADE12B17}" type="presOf" srcId="{41CDB9B8-E81E-41E7-AE89-8F6EDFC88D92}" destId="{67FE7435-4EFB-470B-981F-DF49CDB430CC}" srcOrd="0" destOrd="0" presId="urn:microsoft.com/office/officeart/2018/5/layout/IconLeafLabelList"/>
    <dgm:cxn modelId="{F5D1E86C-6F7A-40FD-A6EE-C4E071DE2D39}" type="presOf" srcId="{7B62DEA7-9DCD-4B2E-9DC5-BE121C266AFD}" destId="{93B867F8-E414-414A-BCDD-B7991ED7A951}" srcOrd="0" destOrd="0" presId="urn:microsoft.com/office/officeart/2018/5/layout/IconLeafLabelList"/>
    <dgm:cxn modelId="{21EB7847-13AE-4881-9090-909F31360F4E}" srcId="{7B62DEA7-9DCD-4B2E-9DC5-BE121C266AFD}" destId="{41CDB9B8-E81E-41E7-AE89-8F6EDFC88D92}" srcOrd="0" destOrd="0" parTransId="{5D2FF527-BA77-40BE-9414-16FAE46386BB}" sibTransId="{BA791450-8D1E-4A6F-B71D-2984D9E245C4}"/>
    <dgm:cxn modelId="{166B7089-E981-46FB-9346-D240C4593CE1}" type="presOf" srcId="{4D7D34C7-9466-4514-BF51-7396C17436B5}" destId="{0223179B-BAF0-4498-A018-F23FA450DCFB}" srcOrd="0" destOrd="0" presId="urn:microsoft.com/office/officeart/2018/5/layout/IconLeafLabelList"/>
    <dgm:cxn modelId="{987CF8B4-2AA6-4733-AC57-17C9A92DB11C}" type="presOf" srcId="{8E185869-F0D4-43E2-B08A-2F3E83EE98F3}" destId="{0F11906B-5F98-4BB4-91AA-36CF9DA68DF5}" srcOrd="0" destOrd="0" presId="urn:microsoft.com/office/officeart/2018/5/layout/IconLeafLabelList"/>
    <dgm:cxn modelId="{077A976B-1F38-441D-9228-E6BDA25014B4}" type="presParOf" srcId="{93B867F8-E414-414A-BCDD-B7991ED7A951}" destId="{7A6A14A3-6D84-4986-B114-3D993FD12988}" srcOrd="0" destOrd="0" presId="urn:microsoft.com/office/officeart/2018/5/layout/IconLeafLabelList"/>
    <dgm:cxn modelId="{0C0E534D-D1D8-4B26-9DCC-E0AA2556124D}" type="presParOf" srcId="{7A6A14A3-6D84-4986-B114-3D993FD12988}" destId="{D855985A-9606-43AA-8138-2D327AB02668}" srcOrd="0" destOrd="0" presId="urn:microsoft.com/office/officeart/2018/5/layout/IconLeafLabelList"/>
    <dgm:cxn modelId="{14444030-CEC4-46F9-9F70-4FAFD03176A5}" type="presParOf" srcId="{7A6A14A3-6D84-4986-B114-3D993FD12988}" destId="{571CEDD4-E5C1-43A5-981B-D469441843FA}" srcOrd="1" destOrd="0" presId="urn:microsoft.com/office/officeart/2018/5/layout/IconLeafLabelList"/>
    <dgm:cxn modelId="{E1F5343F-6D05-45C3-80F6-C24E94BDF4D2}" type="presParOf" srcId="{7A6A14A3-6D84-4986-B114-3D993FD12988}" destId="{D1ECEA80-FBB0-414E-B65F-F0909C02CD47}" srcOrd="2" destOrd="0" presId="urn:microsoft.com/office/officeart/2018/5/layout/IconLeafLabelList"/>
    <dgm:cxn modelId="{72DF4B85-CF84-4F36-95C5-417C19C4586F}" type="presParOf" srcId="{7A6A14A3-6D84-4986-B114-3D993FD12988}" destId="{67FE7435-4EFB-470B-981F-DF49CDB430CC}" srcOrd="3" destOrd="0" presId="urn:microsoft.com/office/officeart/2018/5/layout/IconLeafLabelList"/>
    <dgm:cxn modelId="{567C3216-7D00-4C20-8C81-A14370F0C45E}" type="presParOf" srcId="{93B867F8-E414-414A-BCDD-B7991ED7A951}" destId="{DAA49342-FB9E-4457-84E7-D26D4DCFCC33}" srcOrd="1" destOrd="0" presId="urn:microsoft.com/office/officeart/2018/5/layout/IconLeafLabelList"/>
    <dgm:cxn modelId="{487D7031-5F44-4B6D-8BFD-41C24AB86F47}" type="presParOf" srcId="{93B867F8-E414-414A-BCDD-B7991ED7A951}" destId="{CE32747E-BE81-4036-9009-313FF5E73F29}" srcOrd="2" destOrd="0" presId="urn:microsoft.com/office/officeart/2018/5/layout/IconLeafLabelList"/>
    <dgm:cxn modelId="{EC2B251A-1EA1-43F5-B26B-FAAC6374EF0A}" type="presParOf" srcId="{CE32747E-BE81-4036-9009-313FF5E73F29}" destId="{511EB657-6FA3-4A85-B884-7A4A7FA33679}" srcOrd="0" destOrd="0" presId="urn:microsoft.com/office/officeart/2018/5/layout/IconLeafLabelList"/>
    <dgm:cxn modelId="{A856A53E-2EE9-41E6-9794-19D2646A0A8E}" type="presParOf" srcId="{CE32747E-BE81-4036-9009-313FF5E73F29}" destId="{8CA8ADC7-C86A-4471-8AEB-EC455485E10E}" srcOrd="1" destOrd="0" presId="urn:microsoft.com/office/officeart/2018/5/layout/IconLeafLabelList"/>
    <dgm:cxn modelId="{77307FFF-693D-41AF-BAF9-66CA3BA036E7}" type="presParOf" srcId="{CE32747E-BE81-4036-9009-313FF5E73F29}" destId="{1B260FA2-CCF9-4FE9-852A-6C4F3145E0DB}" srcOrd="2" destOrd="0" presId="urn:microsoft.com/office/officeart/2018/5/layout/IconLeafLabelList"/>
    <dgm:cxn modelId="{03018AF2-5A81-472A-B258-4288BAB1659F}" type="presParOf" srcId="{CE32747E-BE81-4036-9009-313FF5E73F29}" destId="{0223179B-BAF0-4498-A018-F23FA450DCFB}" srcOrd="3" destOrd="0" presId="urn:microsoft.com/office/officeart/2018/5/layout/IconLeafLabelList"/>
    <dgm:cxn modelId="{AEEED067-67E4-43C4-9DE1-0A514F0CF237}" type="presParOf" srcId="{93B867F8-E414-414A-BCDD-B7991ED7A951}" destId="{FC3A77F8-D9D6-4DAF-B99D-184DCD8F93D2}" srcOrd="3" destOrd="0" presId="urn:microsoft.com/office/officeart/2018/5/layout/IconLeafLabelList"/>
    <dgm:cxn modelId="{6F152FC5-9077-4033-85FF-D16C967FF974}" type="presParOf" srcId="{93B867F8-E414-414A-BCDD-B7991ED7A951}" destId="{F0140940-C0E8-49A1-976F-48717C8202D0}" srcOrd="4" destOrd="0" presId="urn:microsoft.com/office/officeart/2018/5/layout/IconLeafLabelList"/>
    <dgm:cxn modelId="{D46532F0-E904-4A4F-83DC-EDEC2201EDF5}" type="presParOf" srcId="{F0140940-C0E8-49A1-976F-48717C8202D0}" destId="{C32FBBF5-213C-421B-B8C0-BE7BBE2B72EA}" srcOrd="0" destOrd="0" presId="urn:microsoft.com/office/officeart/2018/5/layout/IconLeafLabelList"/>
    <dgm:cxn modelId="{B83B21F0-427A-4ADC-9304-8D80E930B688}" type="presParOf" srcId="{F0140940-C0E8-49A1-976F-48717C8202D0}" destId="{4E9B22D3-8B34-44BE-81C8-0C740EAC4B4C}" srcOrd="1" destOrd="0" presId="urn:microsoft.com/office/officeart/2018/5/layout/IconLeafLabelList"/>
    <dgm:cxn modelId="{4A0A01FE-9611-4522-AD72-22FC2B598C6A}" type="presParOf" srcId="{F0140940-C0E8-49A1-976F-48717C8202D0}" destId="{4A9B6D23-193C-47D3-934A-99926963E2A4}" srcOrd="2" destOrd="0" presId="urn:microsoft.com/office/officeart/2018/5/layout/IconLeafLabelList"/>
    <dgm:cxn modelId="{26D8459E-D95C-4CED-A0C4-8390A397F2A1}" type="presParOf" srcId="{F0140940-C0E8-49A1-976F-48717C8202D0}" destId="{0F11906B-5F98-4BB4-91AA-36CF9DA68DF5}" srcOrd="3" destOrd="0" presId="urn:microsoft.com/office/officeart/2018/5/layout/IconLeaf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AAC263CB-8256-4B03-92FE-1622698FB3E9}">
      <dgm:prSet custT="1"/>
      <dgm:spPr/>
      <dgm:t>
        <a:bodyPr anchor="ctr"/>
        <a:lstStyle/>
        <a:p>
          <a:pPr>
            <a:lnSpc>
              <a:spcPct val="100000"/>
            </a:lnSpc>
          </a:pPr>
          <a:r>
            <a:rPr lang="en-US" sz="2400" dirty="0" smtClean="0"/>
            <a:t>Agriculture in WA employs 160,000 workers Annually *</a:t>
          </a:r>
        </a:p>
      </dgm:t>
    </dgm:pt>
    <dgm:pt modelId="{0BEED663-FC38-4EAD-940F-4C475D2C87DB}" type="parTrans" cxnId="{C5E94186-9CB6-4C42-92B3-C546CC53A7B9}">
      <dgm:prSet/>
      <dgm:spPr/>
      <dgm:t>
        <a:bodyPr/>
        <a:lstStyle/>
        <a:p>
          <a:endParaRPr lang="en-US" sz="4000"/>
        </a:p>
      </dgm:t>
    </dgm:pt>
    <dgm:pt modelId="{808B76D0-8EC7-469A-93AC-7A6017188A9D}" type="sibTrans" cxnId="{C5E94186-9CB6-4C42-92B3-C546CC53A7B9}">
      <dgm:prSet phldrT="1" phldr="0"/>
      <dgm:spPr/>
      <dgm:t>
        <a:bodyPr/>
        <a:lstStyle/>
        <a:p>
          <a:endParaRPr lang="en-US"/>
        </a:p>
      </dgm:t>
    </dgm:pt>
    <dgm:pt modelId="{4E8D2E69-0173-4BD3-B96A-7A9C5DD12B47}">
      <dgm:prSet/>
      <dgm:spPr/>
      <dgm:t>
        <a:bodyPr anchor="ctr"/>
        <a:lstStyle/>
        <a:p>
          <a:pPr>
            <a:lnSpc>
              <a:spcPct val="100000"/>
            </a:lnSpc>
          </a:pPr>
          <a:r>
            <a:rPr lang="en-US" dirty="0" smtClean="0"/>
            <a:t>Agriculture contributes 13% of the state’s economy.*</a:t>
          </a:r>
          <a:endParaRPr lang="en-US" dirty="0"/>
        </a:p>
      </dgm:t>
    </dgm:pt>
    <dgm:pt modelId="{B954BF22-E3B3-4A1C-802E-590228BE2D9C}" type="parTrans" cxnId="{0F866C41-EB5F-47BD-A2CD-A58671F15B67}">
      <dgm:prSet/>
      <dgm:spPr/>
      <dgm:t>
        <a:bodyPr/>
        <a:lstStyle/>
        <a:p>
          <a:endParaRPr lang="en-US" sz="4000"/>
        </a:p>
      </dgm:t>
    </dgm:pt>
    <dgm:pt modelId="{FEF1E80E-8A9E-4B0A-817C-2A4CFDCF3FB2}" type="sibTrans" cxnId="{0F866C41-EB5F-47BD-A2CD-A58671F15B67}">
      <dgm:prSet phldrT="2" phldr="0"/>
      <dgm:spPr/>
      <dgm:t>
        <a:bodyPr/>
        <a:lstStyle/>
        <a:p>
          <a:endParaRPr lang="en-US"/>
        </a:p>
      </dgm:t>
    </dgm:pt>
    <dgm:pt modelId="{93A6A030-ABAB-4EFA-B539-0FDB3E07C1EF}">
      <dgm:prSet/>
      <dgm:spPr/>
      <dgm:t>
        <a:bodyPr anchor="ctr"/>
        <a:lstStyle/>
        <a:p>
          <a:pPr>
            <a:lnSpc>
              <a:spcPct val="100000"/>
            </a:lnSpc>
          </a:pPr>
          <a:r>
            <a:rPr lang="en-US" dirty="0" smtClean="0"/>
            <a:t>Agriculture jobs include those beyond the field</a:t>
          </a:r>
          <a:endParaRPr lang="en-US" dirty="0"/>
        </a:p>
      </dgm:t>
    </dgm:pt>
    <dgm:pt modelId="{3D674B97-6DC6-4A12-85BA-0976D3064237}" type="parTrans" cxnId="{4B40C8DC-6B57-4F5B-8440-7241C649700B}">
      <dgm:prSet/>
      <dgm:spPr/>
      <dgm:t>
        <a:bodyPr/>
        <a:lstStyle/>
        <a:p>
          <a:endParaRPr lang="en-US" sz="4000"/>
        </a:p>
      </dgm:t>
    </dgm:pt>
    <dgm:pt modelId="{BFE0749E-E343-4A6F-BD09-2810EE6B4BD7}" type="sibTrans" cxnId="{4B40C8DC-6B57-4F5B-8440-7241C649700B}">
      <dgm:prSet phldrT="3" phldr="0"/>
      <dgm:spPr/>
      <dgm:t>
        <a:bodyPr/>
        <a:lstStyle/>
        <a:p>
          <a:endParaRPr lang="en-US"/>
        </a:p>
      </dgm:t>
    </dgm:pt>
    <dgm:pt modelId="{5C75D25B-729C-4880-9D2E-0125BC8E10B6}" type="pres">
      <dgm:prSet presAssocID="{D4503D04-C97E-4622-AE07-D0307CB3B4CA}" presName="root" presStyleCnt="0">
        <dgm:presLayoutVars>
          <dgm:dir/>
          <dgm:resizeHandles val="exact"/>
        </dgm:presLayoutVars>
      </dgm:prSet>
      <dgm:spPr/>
      <dgm:t>
        <a:bodyPr/>
        <a:lstStyle/>
        <a:p>
          <a:endParaRPr lang="en-US"/>
        </a:p>
      </dgm:t>
    </dgm:pt>
    <dgm:pt modelId="{D306BA23-CBDB-4B76-9A00-F1BD2D0E3AB6}" type="pres">
      <dgm:prSet presAssocID="{AAC263CB-8256-4B03-92FE-1622698FB3E9}" presName="compNode" presStyleCnt="0"/>
      <dgm:spPr/>
      <dgm:t>
        <a:bodyPr/>
        <a:lstStyle/>
        <a:p>
          <a:endParaRPr lang="en-US"/>
        </a:p>
      </dgm:t>
    </dgm:pt>
    <dgm:pt modelId="{7BE66FA6-753F-4634-847C-3776E08D4B7E}" type="pres">
      <dgm:prSet presAssocID="{AAC263CB-8256-4B03-92FE-1622698FB3E9}" presName="bgRect" presStyleLbl="bgShp" presStyleIdx="0" presStyleCnt="3"/>
      <dgm:spPr/>
      <dgm:t>
        <a:bodyPr/>
        <a:lstStyle/>
        <a:p>
          <a:endParaRPr lang="en-US"/>
        </a:p>
      </dgm:t>
    </dgm:pt>
    <dgm:pt modelId="{D5B4F75B-F23E-458D-8503-2D17FB11A702}" type="pres">
      <dgm:prSet presAssocID="{AAC263CB-8256-4B03-92FE-1622698FB3E9}" presName="iconRect" presStyleLbl="node1" presStyleIdx="0" presStyleCnt="3" custScaleX="127731" custScaleY="125804" custLinFactNeighborX="0" custLinFactNeighborY="-2962"/>
      <dgm:spPr>
        <a:blipFill rotWithShape="1">
          <a:blip xmlns:r="http://schemas.openxmlformats.org/officeDocument/2006/relationships" r:embed="rId1"/>
          <a:stretch>
            <a:fillRect/>
          </a:stretch>
        </a:blipFill>
        <a:ln>
          <a:noFill/>
        </a:ln>
      </dgm:spPr>
      <dgm:t>
        <a:bodyPr/>
        <a:lstStyle/>
        <a:p>
          <a:endParaRPr lang="en-US"/>
        </a:p>
      </dgm:t>
      <dgm:extLst/>
    </dgm:pt>
    <dgm:pt modelId="{3606B416-D160-4DEA-B617-D22C0FB8F203}" type="pres">
      <dgm:prSet presAssocID="{AAC263CB-8256-4B03-92FE-1622698FB3E9}" presName="spaceRect" presStyleCnt="0"/>
      <dgm:spPr/>
      <dgm:t>
        <a:bodyPr/>
        <a:lstStyle/>
        <a:p>
          <a:endParaRPr lang="en-US"/>
        </a:p>
      </dgm:t>
    </dgm:pt>
    <dgm:pt modelId="{8B3907AB-9FCD-4D59-B68F-4F73F035FE52}" type="pres">
      <dgm:prSet presAssocID="{AAC263CB-8256-4B03-92FE-1622698FB3E9}" presName="parTx" presStyleLbl="revTx" presStyleIdx="0" presStyleCnt="3" custScaleX="106649">
        <dgm:presLayoutVars>
          <dgm:chMax val="0"/>
          <dgm:chPref val="0"/>
        </dgm:presLayoutVars>
      </dgm:prSet>
      <dgm:spPr/>
      <dgm:t>
        <a:bodyPr/>
        <a:lstStyle/>
        <a:p>
          <a:endParaRPr lang="en-US"/>
        </a:p>
      </dgm:t>
    </dgm:pt>
    <dgm:pt modelId="{7E777C8E-F91A-4641-B0A0-AB8F8C847C69}" type="pres">
      <dgm:prSet presAssocID="{808B76D0-8EC7-469A-93AC-7A6017188A9D}" presName="sibTrans" presStyleCnt="0"/>
      <dgm:spPr/>
      <dgm:t>
        <a:bodyPr/>
        <a:lstStyle/>
        <a:p>
          <a:endParaRPr lang="en-US"/>
        </a:p>
      </dgm:t>
    </dgm:pt>
    <dgm:pt modelId="{C97003FF-391E-467A-A738-C6497D580523}" type="pres">
      <dgm:prSet presAssocID="{4E8D2E69-0173-4BD3-B96A-7A9C5DD12B47}" presName="compNode" presStyleCnt="0"/>
      <dgm:spPr/>
      <dgm:t>
        <a:bodyPr/>
        <a:lstStyle/>
        <a:p>
          <a:endParaRPr lang="en-US"/>
        </a:p>
      </dgm:t>
    </dgm:pt>
    <dgm:pt modelId="{0F6BAAF8-CB60-4B3A-8B7F-F036077073E4}" type="pres">
      <dgm:prSet presAssocID="{4E8D2E69-0173-4BD3-B96A-7A9C5DD12B47}" presName="bgRect" presStyleLbl="bgShp" presStyleIdx="1" presStyleCnt="3" custLinFactNeighborX="-1322" custLinFactNeighborY="-564"/>
      <dgm:spPr/>
      <dgm:t>
        <a:bodyPr/>
        <a:lstStyle/>
        <a:p>
          <a:endParaRPr lang="en-US"/>
        </a:p>
      </dgm:t>
    </dgm:pt>
    <dgm:pt modelId="{BF46F64E-08D3-4401-971A-A37980929B2F}" type="pres">
      <dgm:prSet presAssocID="{4E8D2E69-0173-4BD3-B96A-7A9C5DD12B47}"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lant"/>
        </a:ext>
      </dgm:extLst>
    </dgm:pt>
    <dgm:pt modelId="{389F81C1-C561-4A25-83FE-46BB28BC5B3A}" type="pres">
      <dgm:prSet presAssocID="{4E8D2E69-0173-4BD3-B96A-7A9C5DD12B47}" presName="spaceRect" presStyleCnt="0"/>
      <dgm:spPr/>
      <dgm:t>
        <a:bodyPr/>
        <a:lstStyle/>
        <a:p>
          <a:endParaRPr lang="en-US"/>
        </a:p>
      </dgm:t>
    </dgm:pt>
    <dgm:pt modelId="{733FAF41-DF03-485F-8F06-C142970A5497}" type="pres">
      <dgm:prSet presAssocID="{4E8D2E69-0173-4BD3-B96A-7A9C5DD12B47}" presName="parTx" presStyleLbl="revTx" presStyleIdx="1" presStyleCnt="3">
        <dgm:presLayoutVars>
          <dgm:chMax val="0"/>
          <dgm:chPref val="0"/>
        </dgm:presLayoutVars>
      </dgm:prSet>
      <dgm:spPr/>
      <dgm:t>
        <a:bodyPr/>
        <a:lstStyle/>
        <a:p>
          <a:endParaRPr lang="en-US"/>
        </a:p>
      </dgm:t>
    </dgm:pt>
    <dgm:pt modelId="{D9C062C7-DE09-4BE5-9372-87D3C2DBB0FF}" type="pres">
      <dgm:prSet presAssocID="{FEF1E80E-8A9E-4B0A-817C-2A4CFDCF3FB2}" presName="sibTrans" presStyleCnt="0"/>
      <dgm:spPr/>
      <dgm:t>
        <a:bodyPr/>
        <a:lstStyle/>
        <a:p>
          <a:endParaRPr lang="en-US"/>
        </a:p>
      </dgm:t>
    </dgm:pt>
    <dgm:pt modelId="{2D358619-623B-4E64-8786-ED7DAFC11DC5}" type="pres">
      <dgm:prSet presAssocID="{93A6A030-ABAB-4EFA-B539-0FDB3E07C1EF}" presName="compNode" presStyleCnt="0"/>
      <dgm:spPr/>
      <dgm:t>
        <a:bodyPr/>
        <a:lstStyle/>
        <a:p>
          <a:endParaRPr lang="en-US"/>
        </a:p>
      </dgm:t>
    </dgm:pt>
    <dgm:pt modelId="{AFB2F689-BE38-4D4D-BBC2-8CA8AEAAD3B8}" type="pres">
      <dgm:prSet presAssocID="{93A6A030-ABAB-4EFA-B539-0FDB3E07C1EF}" presName="bgRect" presStyleLbl="bgShp" presStyleIdx="2" presStyleCnt="3"/>
      <dgm:spPr/>
      <dgm:t>
        <a:bodyPr/>
        <a:lstStyle/>
        <a:p>
          <a:endParaRPr lang="en-US"/>
        </a:p>
      </dgm:t>
    </dgm:pt>
    <dgm:pt modelId="{37FC968D-54D8-4E5B-AA68-7BB356A0611B}" type="pres">
      <dgm:prSet presAssocID="{93A6A030-ABAB-4EFA-B539-0FDB3E07C1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ruck"/>
        </a:ext>
      </dgm:extLst>
    </dgm:pt>
    <dgm:pt modelId="{F02DB9CD-1B62-4E12-BB7D-3B0DBA05F346}" type="pres">
      <dgm:prSet presAssocID="{93A6A030-ABAB-4EFA-B539-0FDB3E07C1EF}" presName="spaceRect" presStyleCnt="0"/>
      <dgm:spPr/>
      <dgm:t>
        <a:bodyPr/>
        <a:lstStyle/>
        <a:p>
          <a:endParaRPr lang="en-US"/>
        </a:p>
      </dgm:t>
    </dgm:pt>
    <dgm:pt modelId="{73BA3BD0-B804-40ED-B730-B739330E1722}" type="pres">
      <dgm:prSet presAssocID="{93A6A030-ABAB-4EFA-B539-0FDB3E07C1EF}" presName="parTx" presStyleLbl="revTx" presStyleIdx="2" presStyleCnt="3">
        <dgm:presLayoutVars>
          <dgm:chMax val="0"/>
          <dgm:chPref val="0"/>
        </dgm:presLayoutVars>
      </dgm:prSet>
      <dgm:spPr/>
      <dgm:t>
        <a:bodyPr/>
        <a:lstStyle/>
        <a:p>
          <a:endParaRPr lang="en-US"/>
        </a:p>
      </dgm:t>
    </dgm:pt>
  </dgm:ptLst>
  <dgm:cxnLst>
    <dgm:cxn modelId="{C5E94186-9CB6-4C42-92B3-C546CC53A7B9}" srcId="{D4503D04-C97E-4622-AE07-D0307CB3B4CA}" destId="{AAC263CB-8256-4B03-92FE-1622698FB3E9}" srcOrd="0" destOrd="0" parTransId="{0BEED663-FC38-4EAD-940F-4C475D2C87DB}" sibTransId="{808B76D0-8EC7-469A-93AC-7A6017188A9D}"/>
    <dgm:cxn modelId="{0F866C41-EB5F-47BD-A2CD-A58671F15B67}" srcId="{D4503D04-C97E-4622-AE07-D0307CB3B4CA}" destId="{4E8D2E69-0173-4BD3-B96A-7A9C5DD12B47}" srcOrd="1" destOrd="0" parTransId="{B954BF22-E3B3-4A1C-802E-590228BE2D9C}" sibTransId="{FEF1E80E-8A9E-4B0A-817C-2A4CFDCF3FB2}"/>
    <dgm:cxn modelId="{80609053-FDEF-4334-8FBE-B3BA38CB8912}" type="presOf" srcId="{D4503D04-C97E-4622-AE07-D0307CB3B4CA}" destId="{5C75D25B-729C-4880-9D2E-0125BC8E10B6}" srcOrd="0" destOrd="0" presId="urn:microsoft.com/office/officeart/2018/2/layout/IconVerticalSolidList"/>
    <dgm:cxn modelId="{7540662E-D116-4373-8557-BE60021FE4EE}" type="presOf" srcId="{AAC263CB-8256-4B03-92FE-1622698FB3E9}" destId="{8B3907AB-9FCD-4D59-B68F-4F73F035FE52}" srcOrd="0" destOrd="0" presId="urn:microsoft.com/office/officeart/2018/2/layout/IconVerticalSolidList"/>
    <dgm:cxn modelId="{4B40C8DC-6B57-4F5B-8440-7241C649700B}" srcId="{D4503D04-C97E-4622-AE07-D0307CB3B4CA}" destId="{93A6A030-ABAB-4EFA-B539-0FDB3E07C1EF}" srcOrd="2" destOrd="0" parTransId="{3D674B97-6DC6-4A12-85BA-0976D3064237}" sibTransId="{BFE0749E-E343-4A6F-BD09-2810EE6B4BD7}"/>
    <dgm:cxn modelId="{8D594CBB-8E88-448B-B883-09FA83506CBA}" type="presOf" srcId="{93A6A030-ABAB-4EFA-B539-0FDB3E07C1EF}" destId="{73BA3BD0-B804-40ED-B730-B739330E1722}" srcOrd="0" destOrd="0" presId="urn:microsoft.com/office/officeart/2018/2/layout/IconVerticalSolidList"/>
    <dgm:cxn modelId="{F3F2D191-B5EC-40C1-AE92-55705BD911BA}" type="presOf" srcId="{4E8D2E69-0173-4BD3-B96A-7A9C5DD12B47}" destId="{733FAF41-DF03-485F-8F06-C142970A5497}" srcOrd="0" destOrd="0" presId="urn:microsoft.com/office/officeart/2018/2/layout/IconVerticalSolidList"/>
    <dgm:cxn modelId="{77174FFC-565E-4D2C-89FD-2AED42E179E6}" type="presParOf" srcId="{5C75D25B-729C-4880-9D2E-0125BC8E10B6}" destId="{D306BA23-CBDB-4B76-9A00-F1BD2D0E3AB6}" srcOrd="0" destOrd="0" presId="urn:microsoft.com/office/officeart/2018/2/layout/IconVerticalSolidList"/>
    <dgm:cxn modelId="{7549D3C1-C75B-4C36-B29F-1E0F23029184}" type="presParOf" srcId="{D306BA23-CBDB-4B76-9A00-F1BD2D0E3AB6}" destId="{7BE66FA6-753F-4634-847C-3776E08D4B7E}" srcOrd="0" destOrd="0" presId="urn:microsoft.com/office/officeart/2018/2/layout/IconVerticalSolidList"/>
    <dgm:cxn modelId="{5018B3FB-29D0-4E87-9EFB-0C0C0CAD84D9}" type="presParOf" srcId="{D306BA23-CBDB-4B76-9A00-F1BD2D0E3AB6}" destId="{D5B4F75B-F23E-458D-8503-2D17FB11A702}" srcOrd="1" destOrd="0" presId="urn:microsoft.com/office/officeart/2018/2/layout/IconVerticalSolidList"/>
    <dgm:cxn modelId="{DDFB7701-C74E-4A52-9B0B-7DC1D3C3577E}" type="presParOf" srcId="{D306BA23-CBDB-4B76-9A00-F1BD2D0E3AB6}" destId="{3606B416-D160-4DEA-B617-D22C0FB8F203}" srcOrd="2" destOrd="0" presId="urn:microsoft.com/office/officeart/2018/2/layout/IconVerticalSolidList"/>
    <dgm:cxn modelId="{687D608F-CAED-4075-A830-F635581B3BD6}" type="presParOf" srcId="{D306BA23-CBDB-4B76-9A00-F1BD2D0E3AB6}" destId="{8B3907AB-9FCD-4D59-B68F-4F73F035FE52}" srcOrd="3" destOrd="0" presId="urn:microsoft.com/office/officeart/2018/2/layout/IconVerticalSolidList"/>
    <dgm:cxn modelId="{6DED0859-FC05-4545-B578-0DF329D20AA1}" type="presParOf" srcId="{5C75D25B-729C-4880-9D2E-0125BC8E10B6}" destId="{7E777C8E-F91A-4641-B0A0-AB8F8C847C69}" srcOrd="1" destOrd="0" presId="urn:microsoft.com/office/officeart/2018/2/layout/IconVerticalSolidList"/>
    <dgm:cxn modelId="{F20F05DC-273B-43D2-9D74-673E7EDDC510}" type="presParOf" srcId="{5C75D25B-729C-4880-9D2E-0125BC8E10B6}" destId="{C97003FF-391E-467A-A738-C6497D580523}" srcOrd="2" destOrd="0" presId="urn:microsoft.com/office/officeart/2018/2/layout/IconVerticalSolidList"/>
    <dgm:cxn modelId="{7704DEC1-3D06-49F9-BB69-558AE8E6127F}" type="presParOf" srcId="{C97003FF-391E-467A-A738-C6497D580523}" destId="{0F6BAAF8-CB60-4B3A-8B7F-F036077073E4}" srcOrd="0" destOrd="0" presId="urn:microsoft.com/office/officeart/2018/2/layout/IconVerticalSolidList"/>
    <dgm:cxn modelId="{E7D5087A-A451-4BB5-A277-F2244B09EE05}" type="presParOf" srcId="{C97003FF-391E-467A-A738-C6497D580523}" destId="{BF46F64E-08D3-4401-971A-A37980929B2F}" srcOrd="1" destOrd="0" presId="urn:microsoft.com/office/officeart/2018/2/layout/IconVerticalSolidList"/>
    <dgm:cxn modelId="{1040220C-63BF-4CE2-BD48-13D10DA9FF15}" type="presParOf" srcId="{C97003FF-391E-467A-A738-C6497D580523}" destId="{389F81C1-C561-4A25-83FE-46BB28BC5B3A}" srcOrd="2" destOrd="0" presId="urn:microsoft.com/office/officeart/2018/2/layout/IconVerticalSolidList"/>
    <dgm:cxn modelId="{E5B26274-A31C-4CCC-979C-44A21C89FFEF}" type="presParOf" srcId="{C97003FF-391E-467A-A738-C6497D580523}" destId="{733FAF41-DF03-485F-8F06-C142970A5497}" srcOrd="3" destOrd="0" presId="urn:microsoft.com/office/officeart/2018/2/layout/IconVerticalSolidList"/>
    <dgm:cxn modelId="{9C5FC9A7-25F9-4AD0-A8EB-A5EECA41C85F}" type="presParOf" srcId="{5C75D25B-729C-4880-9D2E-0125BC8E10B6}" destId="{D9C062C7-DE09-4BE5-9372-87D3C2DBB0FF}" srcOrd="3" destOrd="0" presId="urn:microsoft.com/office/officeart/2018/2/layout/IconVerticalSolidList"/>
    <dgm:cxn modelId="{4634DE91-2234-4348-B1EC-7B8B567420AC}" type="presParOf" srcId="{5C75D25B-729C-4880-9D2E-0125BC8E10B6}" destId="{2D358619-623B-4E64-8786-ED7DAFC11DC5}" srcOrd="4" destOrd="0" presId="urn:microsoft.com/office/officeart/2018/2/layout/IconVerticalSolidList"/>
    <dgm:cxn modelId="{2395A12A-8748-45E6-9C28-28CB820A8A39}" type="presParOf" srcId="{2D358619-623B-4E64-8786-ED7DAFC11DC5}" destId="{AFB2F689-BE38-4D4D-BBC2-8CA8AEAAD3B8}" srcOrd="0" destOrd="0" presId="urn:microsoft.com/office/officeart/2018/2/layout/IconVerticalSolidList"/>
    <dgm:cxn modelId="{87BAECAA-A3D7-46BD-8287-CA89F53A243F}" type="presParOf" srcId="{2D358619-623B-4E64-8786-ED7DAFC11DC5}" destId="{37FC968D-54D8-4E5B-AA68-7BB356A0611B}" srcOrd="1" destOrd="0" presId="urn:microsoft.com/office/officeart/2018/2/layout/IconVerticalSolidList"/>
    <dgm:cxn modelId="{6FC48B28-F8ED-42E3-80EF-C9EE90CBA7D3}" type="presParOf" srcId="{2D358619-623B-4E64-8786-ED7DAFC11DC5}" destId="{F02DB9CD-1B62-4E12-BB7D-3B0DBA05F346}" srcOrd="2" destOrd="0" presId="urn:microsoft.com/office/officeart/2018/2/layout/IconVerticalSolidList"/>
    <dgm:cxn modelId="{D0DDCEB8-C95F-4C04-A9B2-D8A4F5D54EA1}" type="presParOf" srcId="{2D358619-623B-4E64-8786-ED7DAFC11DC5}" destId="{73BA3BD0-B804-40ED-B730-B739330E1722}" srcOrd="3" destOrd="0" presId="urn:microsoft.com/office/officeart/2018/2/layout/IconVerticalSolid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AAC263CB-8256-4B03-92FE-1622698FB3E9}">
      <dgm:prSet custT="1"/>
      <dgm:spPr/>
      <dgm:t>
        <a:bodyPr anchor="ctr"/>
        <a:lstStyle/>
        <a:p>
          <a:pPr>
            <a:lnSpc>
              <a:spcPct val="100000"/>
            </a:lnSpc>
          </a:pPr>
          <a:r>
            <a:rPr lang="en-US" sz="2400" dirty="0" smtClean="0"/>
            <a:t>Veterans Conservation Corps</a:t>
          </a:r>
        </a:p>
      </dgm:t>
    </dgm:pt>
    <dgm:pt modelId="{0BEED663-FC38-4EAD-940F-4C475D2C87DB}" type="parTrans" cxnId="{C5E94186-9CB6-4C42-92B3-C546CC53A7B9}">
      <dgm:prSet/>
      <dgm:spPr/>
      <dgm:t>
        <a:bodyPr/>
        <a:lstStyle/>
        <a:p>
          <a:endParaRPr lang="en-US" sz="4000"/>
        </a:p>
      </dgm:t>
    </dgm:pt>
    <dgm:pt modelId="{808B76D0-8EC7-469A-93AC-7A6017188A9D}" type="sibTrans" cxnId="{C5E94186-9CB6-4C42-92B3-C546CC53A7B9}">
      <dgm:prSet phldrT="1" phldr="0"/>
      <dgm:spPr/>
      <dgm:t>
        <a:bodyPr/>
        <a:lstStyle/>
        <a:p>
          <a:endParaRPr lang="en-US"/>
        </a:p>
      </dgm:t>
    </dgm:pt>
    <dgm:pt modelId="{4E8D2E69-0173-4BD3-B96A-7A9C5DD12B47}">
      <dgm:prSet/>
      <dgm:spPr/>
      <dgm:t>
        <a:bodyPr anchor="ctr"/>
        <a:lstStyle/>
        <a:p>
          <a:pPr>
            <a:lnSpc>
              <a:spcPct val="100000"/>
            </a:lnSpc>
          </a:pPr>
          <a:r>
            <a:rPr lang="en-US" dirty="0" smtClean="0"/>
            <a:t>Veterans Farm at Orting</a:t>
          </a:r>
          <a:endParaRPr lang="en-US" dirty="0"/>
        </a:p>
      </dgm:t>
    </dgm:pt>
    <dgm:pt modelId="{B954BF22-E3B3-4A1C-802E-590228BE2D9C}" type="parTrans" cxnId="{0F866C41-EB5F-47BD-A2CD-A58671F15B67}">
      <dgm:prSet/>
      <dgm:spPr/>
      <dgm:t>
        <a:bodyPr/>
        <a:lstStyle/>
        <a:p>
          <a:endParaRPr lang="en-US" sz="4000"/>
        </a:p>
      </dgm:t>
    </dgm:pt>
    <dgm:pt modelId="{FEF1E80E-8A9E-4B0A-817C-2A4CFDCF3FB2}" type="sibTrans" cxnId="{0F866C41-EB5F-47BD-A2CD-A58671F15B67}">
      <dgm:prSet phldrT="2" phldr="0"/>
      <dgm:spPr/>
      <dgm:t>
        <a:bodyPr/>
        <a:lstStyle/>
        <a:p>
          <a:endParaRPr lang="en-US"/>
        </a:p>
      </dgm:t>
    </dgm:pt>
    <dgm:pt modelId="{93A6A030-ABAB-4EFA-B539-0FDB3E07C1EF}">
      <dgm:prSet/>
      <dgm:spPr/>
      <dgm:t>
        <a:bodyPr anchor="ctr"/>
        <a:lstStyle/>
        <a:p>
          <a:pPr>
            <a:lnSpc>
              <a:spcPct val="100000"/>
            </a:lnSpc>
          </a:pPr>
          <a:r>
            <a:rPr lang="en-US" dirty="0" smtClean="0"/>
            <a:t>VA rural health VA Farms Grant</a:t>
          </a:r>
          <a:endParaRPr lang="en-US" dirty="0"/>
        </a:p>
      </dgm:t>
    </dgm:pt>
    <dgm:pt modelId="{3D674B97-6DC6-4A12-85BA-0976D3064237}" type="parTrans" cxnId="{4B40C8DC-6B57-4F5B-8440-7241C649700B}">
      <dgm:prSet/>
      <dgm:spPr/>
      <dgm:t>
        <a:bodyPr/>
        <a:lstStyle/>
        <a:p>
          <a:endParaRPr lang="en-US" sz="4000"/>
        </a:p>
      </dgm:t>
    </dgm:pt>
    <dgm:pt modelId="{BFE0749E-E343-4A6F-BD09-2810EE6B4BD7}" type="sibTrans" cxnId="{4B40C8DC-6B57-4F5B-8440-7241C649700B}">
      <dgm:prSet phldrT="3" phldr="0"/>
      <dgm:spPr/>
      <dgm:t>
        <a:bodyPr/>
        <a:lstStyle/>
        <a:p>
          <a:endParaRPr lang="en-US"/>
        </a:p>
      </dgm:t>
    </dgm:pt>
    <dgm:pt modelId="{5C75D25B-729C-4880-9D2E-0125BC8E10B6}" type="pres">
      <dgm:prSet presAssocID="{D4503D04-C97E-4622-AE07-D0307CB3B4CA}" presName="root" presStyleCnt="0">
        <dgm:presLayoutVars>
          <dgm:dir/>
          <dgm:resizeHandles val="exact"/>
        </dgm:presLayoutVars>
      </dgm:prSet>
      <dgm:spPr/>
      <dgm:t>
        <a:bodyPr/>
        <a:lstStyle/>
        <a:p>
          <a:endParaRPr lang="en-US"/>
        </a:p>
      </dgm:t>
    </dgm:pt>
    <dgm:pt modelId="{D306BA23-CBDB-4B76-9A00-F1BD2D0E3AB6}" type="pres">
      <dgm:prSet presAssocID="{AAC263CB-8256-4B03-92FE-1622698FB3E9}" presName="compNode" presStyleCnt="0"/>
      <dgm:spPr/>
      <dgm:t>
        <a:bodyPr/>
        <a:lstStyle/>
        <a:p>
          <a:endParaRPr lang="en-US"/>
        </a:p>
      </dgm:t>
    </dgm:pt>
    <dgm:pt modelId="{7BE66FA6-753F-4634-847C-3776E08D4B7E}" type="pres">
      <dgm:prSet presAssocID="{AAC263CB-8256-4B03-92FE-1622698FB3E9}" presName="bgRect" presStyleLbl="bgShp" presStyleIdx="0" presStyleCnt="3"/>
      <dgm:spPr/>
      <dgm:t>
        <a:bodyPr/>
        <a:lstStyle/>
        <a:p>
          <a:endParaRPr lang="en-US"/>
        </a:p>
      </dgm:t>
    </dgm:pt>
    <dgm:pt modelId="{D5B4F75B-F23E-458D-8503-2D17FB11A702}" type="pres">
      <dgm:prSet presAssocID="{AAC263CB-8256-4B03-92FE-1622698FB3E9}" presName="iconRect" presStyleLbl="node1" presStyleIdx="0" presStyleCnt="3" custScaleX="127731" custScaleY="125804" custLinFactNeighborX="0" custLinFactNeighborY="-2962"/>
      <dgm:spPr>
        <a:blipFill rotWithShape="1">
          <a:blip xmlns:r="http://schemas.openxmlformats.org/officeDocument/2006/relationships" r:embed="rId1"/>
          <a:stretch>
            <a:fillRect/>
          </a:stretch>
        </a:blipFill>
        <a:ln>
          <a:noFill/>
        </a:ln>
      </dgm:spPr>
      <dgm:t>
        <a:bodyPr/>
        <a:lstStyle/>
        <a:p>
          <a:endParaRPr lang="en-US"/>
        </a:p>
      </dgm:t>
      <dgm:extLst/>
    </dgm:pt>
    <dgm:pt modelId="{3606B416-D160-4DEA-B617-D22C0FB8F203}" type="pres">
      <dgm:prSet presAssocID="{AAC263CB-8256-4B03-92FE-1622698FB3E9}" presName="spaceRect" presStyleCnt="0"/>
      <dgm:spPr/>
      <dgm:t>
        <a:bodyPr/>
        <a:lstStyle/>
        <a:p>
          <a:endParaRPr lang="en-US"/>
        </a:p>
      </dgm:t>
    </dgm:pt>
    <dgm:pt modelId="{8B3907AB-9FCD-4D59-B68F-4F73F035FE52}" type="pres">
      <dgm:prSet presAssocID="{AAC263CB-8256-4B03-92FE-1622698FB3E9}" presName="parTx" presStyleLbl="revTx" presStyleIdx="0" presStyleCnt="3" custScaleX="106649">
        <dgm:presLayoutVars>
          <dgm:chMax val="0"/>
          <dgm:chPref val="0"/>
        </dgm:presLayoutVars>
      </dgm:prSet>
      <dgm:spPr/>
      <dgm:t>
        <a:bodyPr/>
        <a:lstStyle/>
        <a:p>
          <a:endParaRPr lang="en-US"/>
        </a:p>
      </dgm:t>
    </dgm:pt>
    <dgm:pt modelId="{7E777C8E-F91A-4641-B0A0-AB8F8C847C69}" type="pres">
      <dgm:prSet presAssocID="{808B76D0-8EC7-469A-93AC-7A6017188A9D}" presName="sibTrans" presStyleCnt="0"/>
      <dgm:spPr/>
      <dgm:t>
        <a:bodyPr/>
        <a:lstStyle/>
        <a:p>
          <a:endParaRPr lang="en-US"/>
        </a:p>
      </dgm:t>
    </dgm:pt>
    <dgm:pt modelId="{C97003FF-391E-467A-A738-C6497D580523}" type="pres">
      <dgm:prSet presAssocID="{4E8D2E69-0173-4BD3-B96A-7A9C5DD12B47}" presName="compNode" presStyleCnt="0"/>
      <dgm:spPr/>
      <dgm:t>
        <a:bodyPr/>
        <a:lstStyle/>
        <a:p>
          <a:endParaRPr lang="en-US"/>
        </a:p>
      </dgm:t>
    </dgm:pt>
    <dgm:pt modelId="{0F6BAAF8-CB60-4B3A-8B7F-F036077073E4}" type="pres">
      <dgm:prSet presAssocID="{4E8D2E69-0173-4BD3-B96A-7A9C5DD12B47}" presName="bgRect" presStyleLbl="bgShp" presStyleIdx="1" presStyleCnt="3" custLinFactNeighborX="-1322" custLinFactNeighborY="-564"/>
      <dgm:spPr/>
      <dgm:t>
        <a:bodyPr/>
        <a:lstStyle/>
        <a:p>
          <a:endParaRPr lang="en-US"/>
        </a:p>
      </dgm:t>
    </dgm:pt>
    <dgm:pt modelId="{BF46F64E-08D3-4401-971A-A37980929B2F}" type="pres">
      <dgm:prSet presAssocID="{4E8D2E69-0173-4BD3-B96A-7A9C5DD12B47}"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lant"/>
        </a:ext>
      </dgm:extLst>
    </dgm:pt>
    <dgm:pt modelId="{389F81C1-C561-4A25-83FE-46BB28BC5B3A}" type="pres">
      <dgm:prSet presAssocID="{4E8D2E69-0173-4BD3-B96A-7A9C5DD12B47}" presName="spaceRect" presStyleCnt="0"/>
      <dgm:spPr/>
      <dgm:t>
        <a:bodyPr/>
        <a:lstStyle/>
        <a:p>
          <a:endParaRPr lang="en-US"/>
        </a:p>
      </dgm:t>
    </dgm:pt>
    <dgm:pt modelId="{733FAF41-DF03-485F-8F06-C142970A5497}" type="pres">
      <dgm:prSet presAssocID="{4E8D2E69-0173-4BD3-B96A-7A9C5DD12B47}" presName="parTx" presStyleLbl="revTx" presStyleIdx="1" presStyleCnt="3">
        <dgm:presLayoutVars>
          <dgm:chMax val="0"/>
          <dgm:chPref val="0"/>
        </dgm:presLayoutVars>
      </dgm:prSet>
      <dgm:spPr/>
      <dgm:t>
        <a:bodyPr/>
        <a:lstStyle/>
        <a:p>
          <a:endParaRPr lang="en-US"/>
        </a:p>
      </dgm:t>
    </dgm:pt>
    <dgm:pt modelId="{D9C062C7-DE09-4BE5-9372-87D3C2DBB0FF}" type="pres">
      <dgm:prSet presAssocID="{FEF1E80E-8A9E-4B0A-817C-2A4CFDCF3FB2}" presName="sibTrans" presStyleCnt="0"/>
      <dgm:spPr/>
      <dgm:t>
        <a:bodyPr/>
        <a:lstStyle/>
        <a:p>
          <a:endParaRPr lang="en-US"/>
        </a:p>
      </dgm:t>
    </dgm:pt>
    <dgm:pt modelId="{2D358619-623B-4E64-8786-ED7DAFC11DC5}" type="pres">
      <dgm:prSet presAssocID="{93A6A030-ABAB-4EFA-B539-0FDB3E07C1EF}" presName="compNode" presStyleCnt="0"/>
      <dgm:spPr/>
      <dgm:t>
        <a:bodyPr/>
        <a:lstStyle/>
        <a:p>
          <a:endParaRPr lang="en-US"/>
        </a:p>
      </dgm:t>
    </dgm:pt>
    <dgm:pt modelId="{AFB2F689-BE38-4D4D-BBC2-8CA8AEAAD3B8}" type="pres">
      <dgm:prSet presAssocID="{93A6A030-ABAB-4EFA-B539-0FDB3E07C1EF}" presName="bgRect" presStyleLbl="bgShp" presStyleIdx="2" presStyleCnt="3"/>
      <dgm:spPr/>
      <dgm:t>
        <a:bodyPr/>
        <a:lstStyle/>
        <a:p>
          <a:endParaRPr lang="en-US"/>
        </a:p>
      </dgm:t>
    </dgm:pt>
    <dgm:pt modelId="{37FC968D-54D8-4E5B-AA68-7BB356A0611B}" type="pres">
      <dgm:prSet presAssocID="{93A6A030-ABAB-4EFA-B539-0FDB3E07C1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ruck"/>
        </a:ext>
      </dgm:extLst>
    </dgm:pt>
    <dgm:pt modelId="{F02DB9CD-1B62-4E12-BB7D-3B0DBA05F346}" type="pres">
      <dgm:prSet presAssocID="{93A6A030-ABAB-4EFA-B539-0FDB3E07C1EF}" presName="spaceRect" presStyleCnt="0"/>
      <dgm:spPr/>
      <dgm:t>
        <a:bodyPr/>
        <a:lstStyle/>
        <a:p>
          <a:endParaRPr lang="en-US"/>
        </a:p>
      </dgm:t>
    </dgm:pt>
    <dgm:pt modelId="{73BA3BD0-B804-40ED-B730-B739330E1722}" type="pres">
      <dgm:prSet presAssocID="{93A6A030-ABAB-4EFA-B539-0FDB3E07C1EF}" presName="parTx" presStyleLbl="revTx" presStyleIdx="2" presStyleCnt="3">
        <dgm:presLayoutVars>
          <dgm:chMax val="0"/>
          <dgm:chPref val="0"/>
        </dgm:presLayoutVars>
      </dgm:prSet>
      <dgm:spPr/>
      <dgm:t>
        <a:bodyPr/>
        <a:lstStyle/>
        <a:p>
          <a:endParaRPr lang="en-US"/>
        </a:p>
      </dgm:t>
    </dgm:pt>
  </dgm:ptLst>
  <dgm:cxnLst>
    <dgm:cxn modelId="{C5E94186-9CB6-4C42-92B3-C546CC53A7B9}" srcId="{D4503D04-C97E-4622-AE07-D0307CB3B4CA}" destId="{AAC263CB-8256-4B03-92FE-1622698FB3E9}" srcOrd="0" destOrd="0" parTransId="{0BEED663-FC38-4EAD-940F-4C475D2C87DB}" sibTransId="{808B76D0-8EC7-469A-93AC-7A6017188A9D}"/>
    <dgm:cxn modelId="{0F866C41-EB5F-47BD-A2CD-A58671F15B67}" srcId="{D4503D04-C97E-4622-AE07-D0307CB3B4CA}" destId="{4E8D2E69-0173-4BD3-B96A-7A9C5DD12B47}" srcOrd="1" destOrd="0" parTransId="{B954BF22-E3B3-4A1C-802E-590228BE2D9C}" sibTransId="{FEF1E80E-8A9E-4B0A-817C-2A4CFDCF3FB2}"/>
    <dgm:cxn modelId="{191D3272-EBEF-445A-BDF1-09262274E259}" type="presOf" srcId="{D4503D04-C97E-4622-AE07-D0307CB3B4CA}" destId="{5C75D25B-729C-4880-9D2E-0125BC8E10B6}" srcOrd="0" destOrd="0" presId="urn:microsoft.com/office/officeart/2018/2/layout/IconVerticalSolidList"/>
    <dgm:cxn modelId="{37087F00-5921-45C9-867D-E9B568033C1D}" type="presOf" srcId="{93A6A030-ABAB-4EFA-B539-0FDB3E07C1EF}" destId="{73BA3BD0-B804-40ED-B730-B739330E1722}" srcOrd="0" destOrd="0" presId="urn:microsoft.com/office/officeart/2018/2/layout/IconVerticalSolidList"/>
    <dgm:cxn modelId="{367F1F39-7780-448A-A829-B7197867CB93}" type="presOf" srcId="{AAC263CB-8256-4B03-92FE-1622698FB3E9}" destId="{8B3907AB-9FCD-4D59-B68F-4F73F035FE52}" srcOrd="0" destOrd="0" presId="urn:microsoft.com/office/officeart/2018/2/layout/IconVerticalSolidList"/>
    <dgm:cxn modelId="{23541613-A0C9-4334-8CD8-475923B331CA}" type="presOf" srcId="{4E8D2E69-0173-4BD3-B96A-7A9C5DD12B47}" destId="{733FAF41-DF03-485F-8F06-C142970A5497}" srcOrd="0" destOrd="0" presId="urn:microsoft.com/office/officeart/2018/2/layout/IconVerticalSolidList"/>
    <dgm:cxn modelId="{4B40C8DC-6B57-4F5B-8440-7241C649700B}" srcId="{D4503D04-C97E-4622-AE07-D0307CB3B4CA}" destId="{93A6A030-ABAB-4EFA-B539-0FDB3E07C1EF}" srcOrd="2" destOrd="0" parTransId="{3D674B97-6DC6-4A12-85BA-0976D3064237}" sibTransId="{BFE0749E-E343-4A6F-BD09-2810EE6B4BD7}"/>
    <dgm:cxn modelId="{BC8F7165-200E-4F72-8E90-A9AE324D5FD2}" type="presParOf" srcId="{5C75D25B-729C-4880-9D2E-0125BC8E10B6}" destId="{D306BA23-CBDB-4B76-9A00-F1BD2D0E3AB6}" srcOrd="0" destOrd="0" presId="urn:microsoft.com/office/officeart/2018/2/layout/IconVerticalSolidList"/>
    <dgm:cxn modelId="{3ECDC644-50FA-43D4-856E-69D57239EAB4}" type="presParOf" srcId="{D306BA23-CBDB-4B76-9A00-F1BD2D0E3AB6}" destId="{7BE66FA6-753F-4634-847C-3776E08D4B7E}" srcOrd="0" destOrd="0" presId="urn:microsoft.com/office/officeart/2018/2/layout/IconVerticalSolidList"/>
    <dgm:cxn modelId="{BECE6ACA-9A86-4CFD-8E6A-EC198EC67143}" type="presParOf" srcId="{D306BA23-CBDB-4B76-9A00-F1BD2D0E3AB6}" destId="{D5B4F75B-F23E-458D-8503-2D17FB11A702}" srcOrd="1" destOrd="0" presId="urn:microsoft.com/office/officeart/2018/2/layout/IconVerticalSolidList"/>
    <dgm:cxn modelId="{2C931865-E78A-42DE-AE47-325A1F7A5E5D}" type="presParOf" srcId="{D306BA23-CBDB-4B76-9A00-F1BD2D0E3AB6}" destId="{3606B416-D160-4DEA-B617-D22C0FB8F203}" srcOrd="2" destOrd="0" presId="urn:microsoft.com/office/officeart/2018/2/layout/IconVerticalSolidList"/>
    <dgm:cxn modelId="{D1042A09-166D-4451-A021-FE485C4C4E4D}" type="presParOf" srcId="{D306BA23-CBDB-4B76-9A00-F1BD2D0E3AB6}" destId="{8B3907AB-9FCD-4D59-B68F-4F73F035FE52}" srcOrd="3" destOrd="0" presId="urn:microsoft.com/office/officeart/2018/2/layout/IconVerticalSolidList"/>
    <dgm:cxn modelId="{6638C306-6967-4465-ACB6-B02A4C4CFFFE}" type="presParOf" srcId="{5C75D25B-729C-4880-9D2E-0125BC8E10B6}" destId="{7E777C8E-F91A-4641-B0A0-AB8F8C847C69}" srcOrd="1" destOrd="0" presId="urn:microsoft.com/office/officeart/2018/2/layout/IconVerticalSolidList"/>
    <dgm:cxn modelId="{1D017925-7776-46C9-B210-F36EC661705E}" type="presParOf" srcId="{5C75D25B-729C-4880-9D2E-0125BC8E10B6}" destId="{C97003FF-391E-467A-A738-C6497D580523}" srcOrd="2" destOrd="0" presId="urn:microsoft.com/office/officeart/2018/2/layout/IconVerticalSolidList"/>
    <dgm:cxn modelId="{4D4979BC-1163-4F6F-820E-7FFD8DC9F9AC}" type="presParOf" srcId="{C97003FF-391E-467A-A738-C6497D580523}" destId="{0F6BAAF8-CB60-4B3A-8B7F-F036077073E4}" srcOrd="0" destOrd="0" presId="urn:microsoft.com/office/officeart/2018/2/layout/IconVerticalSolidList"/>
    <dgm:cxn modelId="{13E30A04-F72E-44B6-A6D3-38F2E4CC459A}" type="presParOf" srcId="{C97003FF-391E-467A-A738-C6497D580523}" destId="{BF46F64E-08D3-4401-971A-A37980929B2F}" srcOrd="1" destOrd="0" presId="urn:microsoft.com/office/officeart/2018/2/layout/IconVerticalSolidList"/>
    <dgm:cxn modelId="{51D016A7-20B1-4B11-A297-34C2233EDD7C}" type="presParOf" srcId="{C97003FF-391E-467A-A738-C6497D580523}" destId="{389F81C1-C561-4A25-83FE-46BB28BC5B3A}" srcOrd="2" destOrd="0" presId="urn:microsoft.com/office/officeart/2018/2/layout/IconVerticalSolidList"/>
    <dgm:cxn modelId="{838CD45E-C866-452A-A49E-A1575D411E61}" type="presParOf" srcId="{C97003FF-391E-467A-A738-C6497D580523}" destId="{733FAF41-DF03-485F-8F06-C142970A5497}" srcOrd="3" destOrd="0" presId="urn:microsoft.com/office/officeart/2018/2/layout/IconVerticalSolidList"/>
    <dgm:cxn modelId="{A9B32339-3E96-43A2-A2DB-DF069C63B02C}" type="presParOf" srcId="{5C75D25B-729C-4880-9D2E-0125BC8E10B6}" destId="{D9C062C7-DE09-4BE5-9372-87D3C2DBB0FF}" srcOrd="3" destOrd="0" presId="urn:microsoft.com/office/officeart/2018/2/layout/IconVerticalSolidList"/>
    <dgm:cxn modelId="{D3899B26-D6A4-4238-B519-7643726F14A9}" type="presParOf" srcId="{5C75D25B-729C-4880-9D2E-0125BC8E10B6}" destId="{2D358619-623B-4E64-8786-ED7DAFC11DC5}" srcOrd="4" destOrd="0" presId="urn:microsoft.com/office/officeart/2018/2/layout/IconVerticalSolidList"/>
    <dgm:cxn modelId="{1B2FDC6E-253C-4E73-A394-7B9054235305}" type="presParOf" srcId="{2D358619-623B-4E64-8786-ED7DAFC11DC5}" destId="{AFB2F689-BE38-4D4D-BBC2-8CA8AEAAD3B8}" srcOrd="0" destOrd="0" presId="urn:microsoft.com/office/officeart/2018/2/layout/IconVerticalSolidList"/>
    <dgm:cxn modelId="{76417E6E-E34C-4F40-88FA-C3B89002F964}" type="presParOf" srcId="{2D358619-623B-4E64-8786-ED7DAFC11DC5}" destId="{37FC968D-54D8-4E5B-AA68-7BB356A0611B}" srcOrd="1" destOrd="0" presId="urn:microsoft.com/office/officeart/2018/2/layout/IconVerticalSolidList"/>
    <dgm:cxn modelId="{1B2C966B-04EB-4488-8327-48B4FCB3FEBD}" type="presParOf" srcId="{2D358619-623B-4E64-8786-ED7DAFC11DC5}" destId="{F02DB9CD-1B62-4E12-BB7D-3B0DBA05F346}" srcOrd="2" destOrd="0" presId="urn:microsoft.com/office/officeart/2018/2/layout/IconVerticalSolidList"/>
    <dgm:cxn modelId="{4BFD8282-139A-47C8-977D-514851570F1D}" type="presParOf" srcId="{2D358619-623B-4E64-8786-ED7DAFC11DC5}" destId="{73BA3BD0-B804-40ED-B730-B739330E1722}" srcOrd="3" destOrd="0" presId="urn:microsoft.com/office/officeart/2018/2/layout/IconVerticalSolid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62DEA7-9DCD-4B2E-9DC5-BE121C266AFD}"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41CDB9B8-E81E-41E7-AE89-8F6EDFC88D92}">
      <dgm:prSet/>
      <dgm:spPr/>
      <dgm:t>
        <a:bodyPr anchor="ctr"/>
        <a:lstStyle/>
        <a:p>
          <a:pPr>
            <a:lnSpc>
              <a:spcPct val="100000"/>
            </a:lnSpc>
            <a:defRPr cap="all"/>
          </a:pPr>
          <a:r>
            <a:rPr lang="en-US" dirty="0" smtClean="0"/>
            <a:t>work is associated with decreased intensity of depression *</a:t>
          </a:r>
          <a:endParaRPr lang="en-US" dirty="0"/>
        </a:p>
      </dgm:t>
    </dgm:pt>
    <dgm:pt modelId="{5D2FF527-BA77-40BE-9414-16FAE46386BB}" type="parTrans" cxnId="{21EB7847-13AE-4881-9090-909F31360F4E}">
      <dgm:prSet/>
      <dgm:spPr/>
      <dgm:t>
        <a:bodyPr/>
        <a:lstStyle/>
        <a:p>
          <a:endParaRPr lang="en-US"/>
        </a:p>
      </dgm:t>
    </dgm:pt>
    <dgm:pt modelId="{BA791450-8D1E-4A6F-B71D-2984D9E245C4}" type="sibTrans" cxnId="{21EB7847-13AE-4881-9090-909F31360F4E}">
      <dgm:prSet/>
      <dgm:spPr/>
      <dgm:t>
        <a:bodyPr/>
        <a:lstStyle/>
        <a:p>
          <a:endParaRPr lang="en-US"/>
        </a:p>
      </dgm:t>
    </dgm:pt>
    <dgm:pt modelId="{4D7D34C7-9466-4514-BF51-7396C17436B5}">
      <dgm:prSet/>
      <dgm:spPr/>
      <dgm:t>
        <a:bodyPr anchor="ctr"/>
        <a:lstStyle/>
        <a:p>
          <a:pPr>
            <a:lnSpc>
              <a:spcPct val="100000"/>
            </a:lnSpc>
            <a:defRPr cap="all"/>
          </a:pPr>
          <a:r>
            <a:rPr lang="en-US" dirty="0" smtClean="0"/>
            <a:t>Veterans with mental health conditions often experience occupational impairment *</a:t>
          </a:r>
          <a:endParaRPr lang="en-US" dirty="0"/>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endParaRPr lang="en-US"/>
        </a:p>
      </dgm:t>
    </dgm:pt>
    <dgm:pt modelId="{8E185869-F0D4-43E2-B08A-2F3E83EE98F3}">
      <dgm:prSet/>
      <dgm:spPr/>
      <dgm:t>
        <a:bodyPr anchor="ctr"/>
        <a:lstStyle/>
        <a:p>
          <a:pPr>
            <a:lnSpc>
              <a:spcPct val="100000"/>
            </a:lnSpc>
            <a:defRPr cap="all"/>
          </a:pPr>
          <a:r>
            <a:rPr lang="en-US" dirty="0" smtClean="0"/>
            <a:t>Agriculture provides advantages to Veterans by providing employment that  where the Veteran lives</a:t>
          </a:r>
          <a:endParaRPr lang="en-US" dirty="0"/>
        </a:p>
      </dgm:t>
    </dgm:pt>
    <dgm:pt modelId="{7EE27099-92EA-4EDF-B176-0E355876D272}" type="parTrans" cxnId="{7F970F62-30E3-4F5B-A242-825013BF84A8}">
      <dgm:prSet/>
      <dgm:spPr/>
      <dgm:t>
        <a:bodyPr/>
        <a:lstStyle/>
        <a:p>
          <a:endParaRPr lang="en-US"/>
        </a:p>
      </dgm:t>
    </dgm:pt>
    <dgm:pt modelId="{77D0876E-2BA2-4E28-ADB5-9885FCB7156A}" type="sibTrans" cxnId="{7F970F62-30E3-4F5B-A242-825013BF84A8}">
      <dgm:prSet/>
      <dgm:spPr/>
      <dgm:t>
        <a:bodyPr/>
        <a:lstStyle/>
        <a:p>
          <a:endParaRPr lang="en-US"/>
        </a:p>
      </dgm:t>
    </dgm:pt>
    <dgm:pt modelId="{93B867F8-E414-414A-BCDD-B7991ED7A951}" type="pres">
      <dgm:prSet presAssocID="{7B62DEA7-9DCD-4B2E-9DC5-BE121C266AFD}" presName="root" presStyleCnt="0">
        <dgm:presLayoutVars>
          <dgm:dir/>
          <dgm:resizeHandles val="exact"/>
        </dgm:presLayoutVars>
      </dgm:prSet>
      <dgm:spPr/>
      <dgm:t>
        <a:bodyPr/>
        <a:lstStyle/>
        <a:p>
          <a:endParaRPr lang="en-US"/>
        </a:p>
      </dgm:t>
    </dgm:pt>
    <dgm:pt modelId="{7A6A14A3-6D84-4986-B114-3D993FD12988}" type="pres">
      <dgm:prSet presAssocID="{41CDB9B8-E81E-41E7-AE89-8F6EDFC88D92}" presName="compNode" presStyleCnt="0"/>
      <dgm:spPr/>
      <dgm:t>
        <a:bodyPr/>
        <a:lstStyle/>
        <a:p>
          <a:endParaRPr lang="en-US"/>
        </a:p>
      </dgm:t>
    </dgm:pt>
    <dgm:pt modelId="{D855985A-9606-43AA-8138-2D327AB02668}" type="pres">
      <dgm:prSet presAssocID="{41CDB9B8-E81E-41E7-AE89-8F6EDFC88D92}" presName="iconBgRect" presStyleLbl="bgShp" presStyleIdx="0" presStyleCnt="3"/>
      <dgm:spPr>
        <a:prstGeom prst="round2DiagRect">
          <a:avLst>
            <a:gd name="adj1" fmla="val 29727"/>
            <a:gd name="adj2" fmla="val 0"/>
          </a:avLst>
        </a:prstGeom>
      </dgm:spPr>
      <dgm:t>
        <a:bodyPr/>
        <a:lstStyle/>
        <a:p>
          <a:endParaRPr lang="en-US"/>
        </a:p>
      </dgm:t>
    </dgm:pt>
    <dgm:pt modelId="{571CEDD4-E5C1-43A5-981B-D469441843FA}" type="pres">
      <dgm:prSet presAssocID="{41CDB9B8-E81E-41E7-AE89-8F6EDFC88D92}" presName="iconRect" presStyleLbl="node1" presStyleIdx="0" presStyleCnt="3" custScaleX="66144" custScaleY="71079" custLinFactNeighborX="23970" custLinFactNeighborY="-65758"/>
      <dgm:spPr>
        <a:blipFill rotWithShape="1">
          <a:blip xmlns:r="http://schemas.openxmlformats.org/officeDocument/2006/relationships" r:embed="rId1"/>
          <a:stretch>
            <a:fillRect/>
          </a:stretch>
        </a:blipFill>
      </dgm:spPr>
      <dgm:t>
        <a:bodyPr/>
        <a:lstStyle/>
        <a:p>
          <a:endParaRPr lang="en-US"/>
        </a:p>
      </dgm:t>
      <dgm:extLst/>
    </dgm:pt>
    <dgm:pt modelId="{D1ECEA80-FBB0-414E-B65F-F0909C02CD47}" type="pres">
      <dgm:prSet presAssocID="{41CDB9B8-E81E-41E7-AE89-8F6EDFC88D92}" presName="spaceRect" presStyleCnt="0"/>
      <dgm:spPr/>
      <dgm:t>
        <a:bodyPr/>
        <a:lstStyle/>
        <a:p>
          <a:endParaRPr lang="en-US"/>
        </a:p>
      </dgm:t>
    </dgm:pt>
    <dgm:pt modelId="{67FE7435-4EFB-470B-981F-DF49CDB430CC}" type="pres">
      <dgm:prSet presAssocID="{41CDB9B8-E81E-41E7-AE89-8F6EDFC88D92}" presName="textRect" presStyleLbl="revTx" presStyleIdx="0" presStyleCnt="3">
        <dgm:presLayoutVars>
          <dgm:chMax val="1"/>
          <dgm:chPref val="1"/>
        </dgm:presLayoutVars>
      </dgm:prSet>
      <dgm:spPr/>
      <dgm:t>
        <a:bodyPr/>
        <a:lstStyle/>
        <a:p>
          <a:endParaRPr lang="en-US"/>
        </a:p>
      </dgm:t>
    </dgm:pt>
    <dgm:pt modelId="{DAA49342-FB9E-4457-84E7-D26D4DCFCC33}" type="pres">
      <dgm:prSet presAssocID="{BA791450-8D1E-4A6F-B71D-2984D9E245C4}" presName="sibTrans" presStyleCnt="0"/>
      <dgm:spPr/>
      <dgm:t>
        <a:bodyPr/>
        <a:lstStyle/>
        <a:p>
          <a:endParaRPr lang="en-US"/>
        </a:p>
      </dgm:t>
    </dgm:pt>
    <dgm:pt modelId="{CE32747E-BE81-4036-9009-313FF5E73F29}" type="pres">
      <dgm:prSet presAssocID="{4D7D34C7-9466-4514-BF51-7396C17436B5}" presName="compNode" presStyleCnt="0"/>
      <dgm:spPr/>
      <dgm:t>
        <a:bodyPr/>
        <a:lstStyle/>
        <a:p>
          <a:endParaRPr lang="en-US"/>
        </a:p>
      </dgm:t>
    </dgm:pt>
    <dgm:pt modelId="{511EB657-6FA3-4A85-B884-7A4A7FA33679}" type="pres">
      <dgm:prSet presAssocID="{4D7D34C7-9466-4514-BF51-7396C17436B5}" presName="iconBgRect" presStyleLbl="bgShp" presStyleIdx="1" presStyleCnt="3"/>
      <dgm:spPr>
        <a:prstGeom prst="round2DiagRect">
          <a:avLst>
            <a:gd name="adj1" fmla="val 29727"/>
            <a:gd name="adj2" fmla="val 0"/>
          </a:avLst>
        </a:prstGeom>
      </dgm:spPr>
      <dgm:t>
        <a:bodyPr/>
        <a:lstStyle/>
        <a:p>
          <a:endParaRPr lang="en-US"/>
        </a:p>
      </dgm:t>
    </dgm:pt>
    <dgm:pt modelId="{8CA8ADC7-C86A-4471-8AEB-EC455485E10E}" type="pres">
      <dgm:prSet presAssocID="{4D7D34C7-9466-4514-BF51-7396C17436B5}" presName="iconRect" presStyleLbl="node1" presStyleIdx="1" presStyleCnt="3" custScaleX="78317" custScaleY="68086" custLinFactNeighborX="-34632" custLinFactNeighborY="-36448"/>
      <dgm:spPr>
        <a:blipFill rotWithShape="1">
          <a:blip xmlns:r="http://schemas.openxmlformats.org/officeDocument/2006/relationships" r:embed="rId2"/>
          <a:stretch>
            <a:fillRect/>
          </a:stretch>
        </a:blipFill>
      </dgm:spPr>
      <dgm:t>
        <a:bodyPr/>
        <a:lstStyle/>
        <a:p>
          <a:endParaRPr lang="en-US"/>
        </a:p>
      </dgm:t>
      <dgm:extLst/>
    </dgm:pt>
    <dgm:pt modelId="{1B260FA2-CCF9-4FE9-852A-6C4F3145E0DB}" type="pres">
      <dgm:prSet presAssocID="{4D7D34C7-9466-4514-BF51-7396C17436B5}" presName="spaceRect" presStyleCnt="0"/>
      <dgm:spPr/>
      <dgm:t>
        <a:bodyPr/>
        <a:lstStyle/>
        <a:p>
          <a:endParaRPr lang="en-US"/>
        </a:p>
      </dgm:t>
    </dgm:pt>
    <dgm:pt modelId="{0223179B-BAF0-4498-A018-F23FA450DCFB}" type="pres">
      <dgm:prSet presAssocID="{4D7D34C7-9466-4514-BF51-7396C17436B5}" presName="textRect" presStyleLbl="revTx" presStyleIdx="1" presStyleCnt="3">
        <dgm:presLayoutVars>
          <dgm:chMax val="1"/>
          <dgm:chPref val="1"/>
        </dgm:presLayoutVars>
      </dgm:prSet>
      <dgm:spPr/>
      <dgm:t>
        <a:bodyPr/>
        <a:lstStyle/>
        <a:p>
          <a:endParaRPr lang="en-US"/>
        </a:p>
      </dgm:t>
    </dgm:pt>
    <dgm:pt modelId="{FC3A77F8-D9D6-4DAF-B99D-184DCD8F93D2}" type="pres">
      <dgm:prSet presAssocID="{483498F9-A0C2-4668-85AB-D8E6E254F73B}" presName="sibTrans" presStyleCnt="0"/>
      <dgm:spPr/>
      <dgm:t>
        <a:bodyPr/>
        <a:lstStyle/>
        <a:p>
          <a:endParaRPr lang="en-US"/>
        </a:p>
      </dgm:t>
    </dgm:pt>
    <dgm:pt modelId="{F0140940-C0E8-49A1-976F-48717C8202D0}" type="pres">
      <dgm:prSet presAssocID="{8E185869-F0D4-43E2-B08A-2F3E83EE98F3}" presName="compNode" presStyleCnt="0"/>
      <dgm:spPr/>
      <dgm:t>
        <a:bodyPr/>
        <a:lstStyle/>
        <a:p>
          <a:endParaRPr lang="en-US"/>
        </a:p>
      </dgm:t>
    </dgm:pt>
    <dgm:pt modelId="{C32FBBF5-213C-421B-B8C0-BE7BBE2B72EA}" type="pres">
      <dgm:prSet presAssocID="{8E185869-F0D4-43E2-B08A-2F3E83EE98F3}" presName="iconBgRect" presStyleLbl="bgShp" presStyleIdx="2" presStyleCnt="3"/>
      <dgm:spPr>
        <a:prstGeom prst="round2DiagRect">
          <a:avLst>
            <a:gd name="adj1" fmla="val 29727"/>
            <a:gd name="adj2" fmla="val 0"/>
          </a:avLst>
        </a:prstGeom>
      </dgm:spPr>
      <dgm:t>
        <a:bodyPr/>
        <a:lstStyle/>
        <a:p>
          <a:endParaRPr lang="en-US"/>
        </a:p>
      </dgm:t>
    </dgm:pt>
    <dgm:pt modelId="{4E9B22D3-8B34-44BE-81C8-0C740EAC4B4C}" type="pres">
      <dgm:prSet presAssocID="{8E185869-F0D4-43E2-B08A-2F3E83EE98F3}" presName="iconRect" presStyleLbl="node1" presStyleIdx="2" presStyleCnt="3"/>
      <dgm:spPr>
        <a:blipFill rotWithShape="1">
          <a:blip xmlns:r="http://schemas.openxmlformats.org/officeDocument/2006/relationships" r:embed="rId3"/>
          <a:stretch>
            <a:fillRect/>
          </a:stretch>
        </a:blipFill>
      </dgm:spPr>
      <dgm:t>
        <a:bodyPr/>
        <a:lstStyle/>
        <a:p>
          <a:endParaRPr lang="en-US"/>
        </a:p>
      </dgm:t>
      <dgm:extLst/>
    </dgm:pt>
    <dgm:pt modelId="{4A9B6D23-193C-47D3-934A-99926963E2A4}" type="pres">
      <dgm:prSet presAssocID="{8E185869-F0D4-43E2-B08A-2F3E83EE98F3}" presName="spaceRect" presStyleCnt="0"/>
      <dgm:spPr/>
      <dgm:t>
        <a:bodyPr/>
        <a:lstStyle/>
        <a:p>
          <a:endParaRPr lang="en-US"/>
        </a:p>
      </dgm:t>
    </dgm:pt>
    <dgm:pt modelId="{0F11906B-5F98-4BB4-91AA-36CF9DA68DF5}" type="pres">
      <dgm:prSet presAssocID="{8E185869-F0D4-43E2-B08A-2F3E83EE98F3}" presName="textRect" presStyleLbl="revTx" presStyleIdx="2" presStyleCnt="3">
        <dgm:presLayoutVars>
          <dgm:chMax val="1"/>
          <dgm:chPref val="1"/>
        </dgm:presLayoutVars>
      </dgm:prSet>
      <dgm:spPr/>
      <dgm:t>
        <a:bodyPr/>
        <a:lstStyle/>
        <a:p>
          <a:endParaRPr lang="en-US"/>
        </a:p>
      </dgm:t>
    </dgm:pt>
  </dgm:ptLst>
  <dgm:cxnLst>
    <dgm:cxn modelId="{21EB7847-13AE-4881-9090-909F31360F4E}" srcId="{7B62DEA7-9DCD-4B2E-9DC5-BE121C266AFD}" destId="{41CDB9B8-E81E-41E7-AE89-8F6EDFC88D92}" srcOrd="0" destOrd="0" parTransId="{5D2FF527-BA77-40BE-9414-16FAE46386BB}" sibTransId="{BA791450-8D1E-4A6F-B71D-2984D9E245C4}"/>
    <dgm:cxn modelId="{7F970F62-30E3-4F5B-A242-825013BF84A8}" srcId="{7B62DEA7-9DCD-4B2E-9DC5-BE121C266AFD}" destId="{8E185869-F0D4-43E2-B08A-2F3E83EE98F3}" srcOrd="2" destOrd="0" parTransId="{7EE27099-92EA-4EDF-B176-0E355876D272}" sibTransId="{77D0876E-2BA2-4E28-ADB5-9885FCB7156A}"/>
    <dgm:cxn modelId="{F9643D8F-0637-41B8-905D-4C78F7BAE467}" type="presOf" srcId="{41CDB9B8-E81E-41E7-AE89-8F6EDFC88D92}" destId="{67FE7435-4EFB-470B-981F-DF49CDB430CC}" srcOrd="0" destOrd="0" presId="urn:microsoft.com/office/officeart/2018/5/layout/IconLeafLabelList"/>
    <dgm:cxn modelId="{BD408460-E35C-47EE-8CD5-B982013CBA50}" type="presOf" srcId="{7B62DEA7-9DCD-4B2E-9DC5-BE121C266AFD}" destId="{93B867F8-E414-414A-BCDD-B7991ED7A951}" srcOrd="0" destOrd="0" presId="urn:microsoft.com/office/officeart/2018/5/layout/IconLeafLabelList"/>
    <dgm:cxn modelId="{748D3E40-D498-4F38-A706-057CC7811658}" type="presOf" srcId="{8E185869-F0D4-43E2-B08A-2F3E83EE98F3}" destId="{0F11906B-5F98-4BB4-91AA-36CF9DA68DF5}" srcOrd="0" destOrd="0" presId="urn:microsoft.com/office/officeart/2018/5/layout/IconLeafLabelList"/>
    <dgm:cxn modelId="{7EEBEB1B-497E-4365-84F9-FBB75D7759E5}" srcId="{7B62DEA7-9DCD-4B2E-9DC5-BE121C266AFD}" destId="{4D7D34C7-9466-4514-BF51-7396C17436B5}" srcOrd="1" destOrd="0" parTransId="{37DD6CE0-C2AA-4EB6-9E7D-14AED2127C40}" sibTransId="{483498F9-A0C2-4668-85AB-D8E6E254F73B}"/>
    <dgm:cxn modelId="{F754E76E-73DF-4836-BE7B-8AFECE0AC6A6}" type="presOf" srcId="{4D7D34C7-9466-4514-BF51-7396C17436B5}" destId="{0223179B-BAF0-4498-A018-F23FA450DCFB}" srcOrd="0" destOrd="0" presId="urn:microsoft.com/office/officeart/2018/5/layout/IconLeafLabelList"/>
    <dgm:cxn modelId="{C8B23FD1-F08E-48B5-80D6-7146682EC27E}" type="presParOf" srcId="{93B867F8-E414-414A-BCDD-B7991ED7A951}" destId="{7A6A14A3-6D84-4986-B114-3D993FD12988}" srcOrd="0" destOrd="0" presId="urn:microsoft.com/office/officeart/2018/5/layout/IconLeafLabelList"/>
    <dgm:cxn modelId="{06550B56-B654-4211-8353-856634B91B79}" type="presParOf" srcId="{7A6A14A3-6D84-4986-B114-3D993FD12988}" destId="{D855985A-9606-43AA-8138-2D327AB02668}" srcOrd="0" destOrd="0" presId="urn:microsoft.com/office/officeart/2018/5/layout/IconLeafLabelList"/>
    <dgm:cxn modelId="{0B279F3D-C214-468C-9B4B-F370AB923CF2}" type="presParOf" srcId="{7A6A14A3-6D84-4986-B114-3D993FD12988}" destId="{571CEDD4-E5C1-43A5-981B-D469441843FA}" srcOrd="1" destOrd="0" presId="urn:microsoft.com/office/officeart/2018/5/layout/IconLeafLabelList"/>
    <dgm:cxn modelId="{68D4A9B1-2E87-4895-817A-428FBE9F52BD}" type="presParOf" srcId="{7A6A14A3-6D84-4986-B114-3D993FD12988}" destId="{D1ECEA80-FBB0-414E-B65F-F0909C02CD47}" srcOrd="2" destOrd="0" presId="urn:microsoft.com/office/officeart/2018/5/layout/IconLeafLabelList"/>
    <dgm:cxn modelId="{C44F9B82-A6EF-43CD-935A-A1412B2A60CD}" type="presParOf" srcId="{7A6A14A3-6D84-4986-B114-3D993FD12988}" destId="{67FE7435-4EFB-470B-981F-DF49CDB430CC}" srcOrd="3" destOrd="0" presId="urn:microsoft.com/office/officeart/2018/5/layout/IconLeafLabelList"/>
    <dgm:cxn modelId="{22F5C8AC-0531-4D19-B24B-2DCBFE8563AF}" type="presParOf" srcId="{93B867F8-E414-414A-BCDD-B7991ED7A951}" destId="{DAA49342-FB9E-4457-84E7-D26D4DCFCC33}" srcOrd="1" destOrd="0" presId="urn:microsoft.com/office/officeart/2018/5/layout/IconLeafLabelList"/>
    <dgm:cxn modelId="{E805CBC1-20F9-4897-8247-9FBE8EC24E54}" type="presParOf" srcId="{93B867F8-E414-414A-BCDD-B7991ED7A951}" destId="{CE32747E-BE81-4036-9009-313FF5E73F29}" srcOrd="2" destOrd="0" presId="urn:microsoft.com/office/officeart/2018/5/layout/IconLeafLabelList"/>
    <dgm:cxn modelId="{7437BD71-DA69-4C2A-A6CB-882C2F72703A}" type="presParOf" srcId="{CE32747E-BE81-4036-9009-313FF5E73F29}" destId="{511EB657-6FA3-4A85-B884-7A4A7FA33679}" srcOrd="0" destOrd="0" presId="urn:microsoft.com/office/officeart/2018/5/layout/IconLeafLabelList"/>
    <dgm:cxn modelId="{AC690856-3EB2-4C38-95B5-BE0D9E7E37CB}" type="presParOf" srcId="{CE32747E-BE81-4036-9009-313FF5E73F29}" destId="{8CA8ADC7-C86A-4471-8AEB-EC455485E10E}" srcOrd="1" destOrd="0" presId="urn:microsoft.com/office/officeart/2018/5/layout/IconLeafLabelList"/>
    <dgm:cxn modelId="{3E5D7FF5-D874-4F1A-BA29-5A7AE229EB80}" type="presParOf" srcId="{CE32747E-BE81-4036-9009-313FF5E73F29}" destId="{1B260FA2-CCF9-4FE9-852A-6C4F3145E0DB}" srcOrd="2" destOrd="0" presId="urn:microsoft.com/office/officeart/2018/5/layout/IconLeafLabelList"/>
    <dgm:cxn modelId="{F73B1DD9-CE03-4162-BC53-CEF65EC469B5}" type="presParOf" srcId="{CE32747E-BE81-4036-9009-313FF5E73F29}" destId="{0223179B-BAF0-4498-A018-F23FA450DCFB}" srcOrd="3" destOrd="0" presId="urn:microsoft.com/office/officeart/2018/5/layout/IconLeafLabelList"/>
    <dgm:cxn modelId="{D61E0FCD-46A3-48F9-8D1B-158B2B2BE9DB}" type="presParOf" srcId="{93B867F8-E414-414A-BCDD-B7991ED7A951}" destId="{FC3A77F8-D9D6-4DAF-B99D-184DCD8F93D2}" srcOrd="3" destOrd="0" presId="urn:microsoft.com/office/officeart/2018/5/layout/IconLeafLabelList"/>
    <dgm:cxn modelId="{3CF49178-7403-4168-ADF2-171F1195F6FD}" type="presParOf" srcId="{93B867F8-E414-414A-BCDD-B7991ED7A951}" destId="{F0140940-C0E8-49A1-976F-48717C8202D0}" srcOrd="4" destOrd="0" presId="urn:microsoft.com/office/officeart/2018/5/layout/IconLeafLabelList"/>
    <dgm:cxn modelId="{55ABD44E-89FE-4AF0-8CBD-83F0D256430C}" type="presParOf" srcId="{F0140940-C0E8-49A1-976F-48717C8202D0}" destId="{C32FBBF5-213C-421B-B8C0-BE7BBE2B72EA}" srcOrd="0" destOrd="0" presId="urn:microsoft.com/office/officeart/2018/5/layout/IconLeafLabelList"/>
    <dgm:cxn modelId="{C23C3007-3376-4B57-BE8A-7094ABDCC7A8}" type="presParOf" srcId="{F0140940-C0E8-49A1-976F-48717C8202D0}" destId="{4E9B22D3-8B34-44BE-81C8-0C740EAC4B4C}" srcOrd="1" destOrd="0" presId="urn:microsoft.com/office/officeart/2018/5/layout/IconLeafLabelList"/>
    <dgm:cxn modelId="{F0A041FB-F858-4301-A9F4-E498D15D9A56}" type="presParOf" srcId="{F0140940-C0E8-49A1-976F-48717C8202D0}" destId="{4A9B6D23-193C-47D3-934A-99926963E2A4}" srcOrd="2" destOrd="0" presId="urn:microsoft.com/office/officeart/2018/5/layout/IconLeafLabelList"/>
    <dgm:cxn modelId="{166FB4BA-406E-46E3-BAB2-77A13471680D}" type="presParOf" srcId="{F0140940-C0E8-49A1-976F-48717C8202D0}" destId="{0F11906B-5F98-4BB4-91AA-36CF9DA68DF5}" srcOrd="3" destOrd="0" presId="urn:microsoft.com/office/officeart/2018/5/layout/IconLeaf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5EA663F-0F71-4941-839F-4D376A50B1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AC142CB8-EC67-47AC-810C-39EACC3AA5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F8F58-3262-4466-8DB1-B329F63F404F}" type="datetimeFigureOut">
              <a:rPr lang="en-US" smtClean="0"/>
              <a:t>7/4/2019</a:t>
            </a:fld>
            <a:endParaRPr lang="en-US" dirty="0"/>
          </a:p>
        </p:txBody>
      </p:sp>
      <p:sp>
        <p:nvSpPr>
          <p:cNvPr id="4" name="Footer Placeholder 3">
            <a:extLst>
              <a:ext uri="{FF2B5EF4-FFF2-40B4-BE49-F238E27FC236}">
                <a16:creationId xmlns="" xmlns:a16="http://schemas.microsoft.com/office/drawing/2014/main" id="{87EB2D2D-60E4-477E-84AF-48DE5C24FA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05F6F142-CFE2-4AA2-8A1E-CADC565C24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F595F6-1BED-4F30-933F-F0CD66CEE780}" type="slidenum">
              <a:rPr lang="en-US" smtClean="0"/>
              <a:t>‹#›</a:t>
            </a:fld>
            <a:endParaRPr lang="en-US" dirty="0"/>
          </a:p>
        </p:txBody>
      </p:sp>
    </p:spTree>
    <p:extLst>
      <p:ext uri="{BB962C8B-B14F-4D97-AF65-F5344CB8AC3E}">
        <p14:creationId xmlns:p14="http://schemas.microsoft.com/office/powerpoint/2010/main" val="3501541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CF71C-E8D2-4E49-B04C-B160BC17D861}" type="datetimeFigureOut">
              <a:rPr lang="en-US" smtClean="0"/>
              <a:t>7/4/2019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76E09-41B7-FE4E-B099-04DFD58B8CF1}" type="slidenum">
              <a:rPr lang="en-US" smtClean="0"/>
              <a:t>‹#›</a:t>
            </a:fld>
            <a:endParaRPr lang="en-US" dirty="0"/>
          </a:p>
        </p:txBody>
      </p:sp>
    </p:spTree>
    <p:extLst>
      <p:ext uri="{BB962C8B-B14F-4D97-AF65-F5344CB8AC3E}">
        <p14:creationId xmlns:p14="http://schemas.microsoft.com/office/powerpoint/2010/main" val="162951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1</a:t>
            </a:fld>
            <a:endParaRPr lang="en-US" dirty="0"/>
          </a:p>
        </p:txBody>
      </p:sp>
    </p:spTree>
    <p:extLst>
      <p:ext uri="{BB962C8B-B14F-4D97-AF65-F5344CB8AC3E}">
        <p14:creationId xmlns:p14="http://schemas.microsoft.com/office/powerpoint/2010/main" val="92216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Vets on the Farm is a program of the Spokane Conservation District that has expanded into other counties with support from the Conservation Commission.  The program is designed for veterans seeking a new mission and a way to transition back into civilian life through careers in agriculture, farming, ranching or other conservation based industries. Spokane Vets on the Farm operates an incubator farm and farm stand and offers transition resources including education opportunities with WSU Extension and Spokane Community Colleges, community networking, and employment support. </a:t>
            </a:r>
          </a:p>
          <a:p>
            <a:endParaRPr lang="en-US" dirty="0"/>
          </a:p>
        </p:txBody>
      </p:sp>
      <p:sp>
        <p:nvSpPr>
          <p:cNvPr id="4" name="Slide Number Placeholder 3"/>
          <p:cNvSpPr>
            <a:spLocks noGrp="1"/>
          </p:cNvSpPr>
          <p:nvPr>
            <p:ph type="sldNum" sz="quarter" idx="10"/>
          </p:nvPr>
        </p:nvSpPr>
        <p:spPr/>
        <p:txBody>
          <a:bodyPr/>
          <a:lstStyle/>
          <a:p>
            <a:fld id="{D2D76E09-41B7-FE4E-B099-04DFD58B8CF1}" type="slidenum">
              <a:rPr lang="en-US" smtClean="0"/>
              <a:t>12</a:t>
            </a:fld>
            <a:endParaRPr lang="en-US" dirty="0"/>
          </a:p>
        </p:txBody>
      </p:sp>
    </p:spTree>
    <p:extLst>
      <p:ext uri="{BB962C8B-B14F-4D97-AF65-F5344CB8AC3E}">
        <p14:creationId xmlns:p14="http://schemas.microsoft.com/office/powerpoint/2010/main" val="421911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grown by heroes </a:t>
            </a:r>
          </a:p>
          <a:p>
            <a:r>
              <a:rPr lang="en-US" dirty="0" smtClean="0"/>
              <a:t>Farmer fellowship</a:t>
            </a:r>
            <a:r>
              <a:rPr lang="en-US" baseline="0" dirty="0" smtClean="0"/>
              <a:t> funds</a:t>
            </a:r>
          </a:p>
          <a:p>
            <a:r>
              <a:rPr lang="en-US" baseline="0" dirty="0" smtClean="0"/>
              <a:t>Scholarships</a:t>
            </a:r>
          </a:p>
          <a:p>
            <a:r>
              <a:rPr lang="en-US" baseline="0" dirty="0" smtClean="0"/>
              <a:t>Land access</a:t>
            </a:r>
          </a:p>
          <a:p>
            <a:endParaRPr lang="en-US" dirty="0"/>
          </a:p>
        </p:txBody>
      </p:sp>
      <p:sp>
        <p:nvSpPr>
          <p:cNvPr id="4" name="Slide Number Placeholder 3"/>
          <p:cNvSpPr>
            <a:spLocks noGrp="1"/>
          </p:cNvSpPr>
          <p:nvPr>
            <p:ph type="sldNum" sz="quarter" idx="10"/>
          </p:nvPr>
        </p:nvSpPr>
        <p:spPr/>
        <p:txBody>
          <a:bodyPr/>
          <a:lstStyle/>
          <a:p>
            <a:fld id="{D2D76E09-41B7-FE4E-B099-04DFD58B8CF1}" type="slidenum">
              <a:rPr lang="en-US" smtClean="0"/>
              <a:t>13</a:t>
            </a:fld>
            <a:endParaRPr lang="en-US" dirty="0"/>
          </a:p>
        </p:txBody>
      </p:sp>
    </p:spTree>
    <p:extLst>
      <p:ext uri="{BB962C8B-B14F-4D97-AF65-F5344CB8AC3E}">
        <p14:creationId xmlns:p14="http://schemas.microsoft.com/office/powerpoint/2010/main" val="418142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14</a:t>
            </a:fld>
            <a:endParaRPr lang="en-US" dirty="0"/>
          </a:p>
        </p:txBody>
      </p:sp>
    </p:spTree>
    <p:extLst>
      <p:ext uri="{BB962C8B-B14F-4D97-AF65-F5344CB8AC3E}">
        <p14:creationId xmlns:p14="http://schemas.microsoft.com/office/powerpoint/2010/main" val="148520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15</a:t>
            </a:fld>
            <a:endParaRPr lang="en-US" dirty="0"/>
          </a:p>
        </p:txBody>
      </p:sp>
    </p:spTree>
    <p:extLst>
      <p:ext uri="{BB962C8B-B14F-4D97-AF65-F5344CB8AC3E}">
        <p14:creationId xmlns:p14="http://schemas.microsoft.com/office/powerpoint/2010/main" val="1030015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17</a:t>
            </a:fld>
            <a:endParaRPr lang="en-US" dirty="0"/>
          </a:p>
        </p:txBody>
      </p:sp>
    </p:spTree>
    <p:extLst>
      <p:ext uri="{BB962C8B-B14F-4D97-AF65-F5344CB8AC3E}">
        <p14:creationId xmlns:p14="http://schemas.microsoft.com/office/powerpoint/2010/main" val="52332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3</a:t>
            </a:fld>
            <a:endParaRPr lang="en-US" dirty="0"/>
          </a:p>
        </p:txBody>
      </p:sp>
    </p:spTree>
    <p:extLst>
      <p:ext uri="{BB962C8B-B14F-4D97-AF65-F5344CB8AC3E}">
        <p14:creationId xmlns:p14="http://schemas.microsoft.com/office/powerpoint/2010/main" val="250842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5</a:t>
            </a:fld>
            <a:endParaRPr lang="en-US" dirty="0"/>
          </a:p>
        </p:txBody>
      </p:sp>
    </p:spTree>
    <p:extLst>
      <p:ext uri="{BB962C8B-B14F-4D97-AF65-F5344CB8AC3E}">
        <p14:creationId xmlns:p14="http://schemas.microsoft.com/office/powerpoint/2010/main" val="385028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6</a:t>
            </a:fld>
            <a:endParaRPr lang="en-US" dirty="0"/>
          </a:p>
        </p:txBody>
      </p:sp>
    </p:spTree>
    <p:extLst>
      <p:ext uri="{BB962C8B-B14F-4D97-AF65-F5344CB8AC3E}">
        <p14:creationId xmlns:p14="http://schemas.microsoft.com/office/powerpoint/2010/main" val="129839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7</a:t>
            </a:fld>
            <a:endParaRPr lang="en-US" dirty="0"/>
          </a:p>
        </p:txBody>
      </p:sp>
    </p:spTree>
    <p:extLst>
      <p:ext uri="{BB962C8B-B14F-4D97-AF65-F5344CB8AC3E}">
        <p14:creationId xmlns:p14="http://schemas.microsoft.com/office/powerpoint/2010/main" val="301541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8</a:t>
            </a:fld>
            <a:endParaRPr lang="en-US" dirty="0"/>
          </a:p>
        </p:txBody>
      </p:sp>
    </p:spTree>
    <p:extLst>
      <p:ext uri="{BB962C8B-B14F-4D97-AF65-F5344CB8AC3E}">
        <p14:creationId xmlns:p14="http://schemas.microsoft.com/office/powerpoint/2010/main" val="193362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Growing Veterans has a certified organic farm in Whatcom County Washington where veterans and civilians come together to grow food, community and each other. In the fields interns and volunteers learn and practice sustainable agriculture where informal "Dirt Therapy" organically happens. In addition, they offer a 3-day peer support training workshop accredited for 20.5 CEU credits through Washington Mental Health Counselors Association. Growing Veterans mission is to cultivate belonging and purpose through farming and peer support with the vision of creating a culture of honor, truth, and understanding, where we connect and strengthen the roots of humanity.</a:t>
            </a:r>
          </a:p>
          <a:p>
            <a:endParaRPr lang="en-US" dirty="0"/>
          </a:p>
        </p:txBody>
      </p:sp>
      <p:sp>
        <p:nvSpPr>
          <p:cNvPr id="4" name="Slide Number Placeholder 3"/>
          <p:cNvSpPr>
            <a:spLocks noGrp="1"/>
          </p:cNvSpPr>
          <p:nvPr>
            <p:ph type="sldNum" sz="quarter" idx="10"/>
          </p:nvPr>
        </p:nvSpPr>
        <p:spPr/>
        <p:txBody>
          <a:bodyPr/>
          <a:lstStyle/>
          <a:p>
            <a:fld id="{D2D76E09-41B7-FE4E-B099-04DFD58B8CF1}" type="slidenum">
              <a:rPr lang="en-US" smtClean="0"/>
              <a:t>9</a:t>
            </a:fld>
            <a:endParaRPr lang="en-US" dirty="0"/>
          </a:p>
        </p:txBody>
      </p:sp>
    </p:spTree>
    <p:extLst>
      <p:ext uri="{BB962C8B-B14F-4D97-AF65-F5344CB8AC3E}">
        <p14:creationId xmlns:p14="http://schemas.microsoft.com/office/powerpoint/2010/main" val="230151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Victory Farm in Thurston County offers hands-on opportunities for veterans to develop their skills in sustainable small-scale urban agriculture and food production. Its mission is to empower veterans, active duty service members and their families to establish strong roots in their community by providing opportunities to connect with community and others who have served or are currently serving; helping to break down the barriers of isolation while creating a </a:t>
            </a:r>
          </a:p>
          <a:p>
            <a:endParaRPr lang="en-US" dirty="0"/>
          </a:p>
        </p:txBody>
      </p:sp>
      <p:sp>
        <p:nvSpPr>
          <p:cNvPr id="4" name="Slide Number Placeholder 3"/>
          <p:cNvSpPr>
            <a:spLocks noGrp="1"/>
          </p:cNvSpPr>
          <p:nvPr>
            <p:ph type="sldNum" sz="quarter" idx="10"/>
          </p:nvPr>
        </p:nvSpPr>
        <p:spPr/>
        <p:txBody>
          <a:bodyPr/>
          <a:lstStyle/>
          <a:p>
            <a:fld id="{D2D76E09-41B7-FE4E-B099-04DFD58B8CF1}" type="slidenum">
              <a:rPr lang="en-US" smtClean="0"/>
              <a:t>10</a:t>
            </a:fld>
            <a:endParaRPr lang="en-US" dirty="0"/>
          </a:p>
        </p:txBody>
      </p:sp>
    </p:spTree>
    <p:extLst>
      <p:ext uri="{BB962C8B-B14F-4D97-AF65-F5344CB8AC3E}">
        <p14:creationId xmlns:p14="http://schemas.microsoft.com/office/powerpoint/2010/main" val="3777195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Victory Farm in Thurston County offers hands-on opportunities for veterans to develop their skills in sustainable small-scale urban agriculture and food production. Its mission is to empower veterans, active duty service members and their families to establish strong roots in their community by providing opportunities to connect with community and others who have served or are currently serving; helping to break down the barriers of isolation while creating a </a:t>
            </a:r>
          </a:p>
          <a:p>
            <a:endParaRPr lang="en-US" dirty="0"/>
          </a:p>
        </p:txBody>
      </p:sp>
      <p:sp>
        <p:nvSpPr>
          <p:cNvPr id="4" name="Slide Number Placeholder 3"/>
          <p:cNvSpPr>
            <a:spLocks noGrp="1"/>
          </p:cNvSpPr>
          <p:nvPr>
            <p:ph type="sldNum" sz="quarter" idx="10"/>
          </p:nvPr>
        </p:nvSpPr>
        <p:spPr/>
        <p:txBody>
          <a:bodyPr/>
          <a:lstStyle/>
          <a:p>
            <a:fld id="{D2D76E09-41B7-FE4E-B099-04DFD58B8CF1}" type="slidenum">
              <a:rPr lang="en-US" smtClean="0"/>
              <a:t>11</a:t>
            </a:fld>
            <a:endParaRPr lang="en-US" dirty="0"/>
          </a:p>
        </p:txBody>
      </p:sp>
    </p:spTree>
    <p:extLst>
      <p:ext uri="{BB962C8B-B14F-4D97-AF65-F5344CB8AC3E}">
        <p14:creationId xmlns:p14="http://schemas.microsoft.com/office/powerpoint/2010/main" val="9287883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6D0534-BB92-D249-82B9-49A38E7BB51A}" type="datetime1">
              <a:rPr lang="en-US" smtClean="0"/>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267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22B72-5EFB-2B4D-BBDF-916337A53DC6}" type="datetime1">
              <a:rPr lang="en-US" smtClean="0"/>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689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6B05E1-C71E-544E-9F74-844878BC4783}" type="datetime1">
              <a:rPr lang="en-US" smtClean="0"/>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652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E8AFE-A49F-3347-91BC-9E8CE1BCC4B4}" type="datetime1">
              <a:rPr lang="en-US" smtClean="0"/>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508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EA109CB-DDDB-7949-A85C-355CAB3D7576}" type="datetime1">
              <a:rPr lang="en-US" smtClean="0"/>
              <a:t>7/4/2019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56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E56BB9-C860-D945-A0DA-AC84E1154E6B}" type="datetime1">
              <a:rPr lang="en-US" smtClean="0"/>
              <a:t>7/4/2019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817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C5F966-147F-B24F-8855-ADF4B9638779}" type="datetime1">
              <a:rPr lang="en-US" smtClean="0"/>
              <a:t>7/4/2019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268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2BB21E-6508-274A-8215-090AB0A8BFD7}" type="datetime1">
              <a:rPr lang="en-US" smtClean="0"/>
              <a:t>7/4/2019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146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E3B75-9C36-5140-9B2C-4AB02DB5CE55}" type="datetime1">
              <a:rPr lang="en-US" smtClean="0"/>
              <a:t>7/4/2019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7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E5107-D26A-8749-91B4-BDF6C1B6361A}" type="datetime1">
              <a:rPr lang="en-US" smtClean="0"/>
              <a:t>7/4/2019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167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C6945-859D-154B-9E61-3980F2B5BC84}" type="datetime1">
              <a:rPr lang="en-US" smtClean="0"/>
              <a:t>7/4/2019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37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2B6D2D-DD65-7542-B616-C09BD0686257}" type="datetime1">
              <a:rPr lang="en-US" smtClean="0"/>
              <a:t>7/4/2019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590469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vgp@goodgrub.org" TargetMode="External"/><Relationship Id="rId5" Type="http://schemas.openxmlformats.org/officeDocument/2006/relationships/hyperlink" Target="http://www.goodgrub.org/victory-farm" TargetMode="External"/><Relationship Id="rId4" Type="http://schemas.openxmlformats.org/officeDocument/2006/relationships/hyperlink" Target="mailto:staff@growingveterans.or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vets-cafe.org/" TargetMode="External"/><Relationship Id="rId3" Type="http://schemas.openxmlformats.org/officeDocument/2006/relationships/image" Target="../media/image19.png"/><Relationship Id="rId7" Type="http://schemas.openxmlformats.org/officeDocument/2006/relationships/hyperlink" Target="mailto:vetscafeolywa@gmai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vgp@goodgrub.org" TargetMode="External"/><Relationship Id="rId5" Type="http://schemas.openxmlformats.org/officeDocument/2006/relationships/hyperlink" Target="http://www.goodgrub.org/victory-farm" TargetMode="External"/><Relationship Id="rId10" Type="http://schemas.openxmlformats.org/officeDocument/2006/relationships/image" Target="../media/image9.svg"/><Relationship Id="rId4" Type="http://schemas.openxmlformats.org/officeDocument/2006/relationships/hyperlink" Target="mailto:staff@growingveterans.org" TargetMode="Externa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hyperlink" Target="https://www.vets-cafe.org/" TargetMode="External"/><Relationship Id="rId3" Type="http://schemas.openxmlformats.org/officeDocument/2006/relationships/image" Target="../media/image19.png"/><Relationship Id="rId7" Type="http://schemas.openxmlformats.org/officeDocument/2006/relationships/hyperlink" Target="mailto:vetscafeolywa@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vgp@goodgrub.org" TargetMode="External"/><Relationship Id="rId5" Type="http://schemas.openxmlformats.org/officeDocument/2006/relationships/hyperlink" Target="http://www.goodgrub.org/victory-farm" TargetMode="External"/><Relationship Id="rId10" Type="http://schemas.openxmlformats.org/officeDocument/2006/relationships/image" Target="../media/image9.svg"/><Relationship Id="rId4" Type="http://schemas.openxmlformats.org/officeDocument/2006/relationships/hyperlink" Target="mailto:staff@growingveterans.org" TargetMode="Externa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hyperlink" Target="https://www.vets-cafe.org/" TargetMode="External"/><Relationship Id="rId3" Type="http://schemas.openxmlformats.org/officeDocument/2006/relationships/image" Target="../media/image19.png"/><Relationship Id="rId7" Type="http://schemas.openxmlformats.org/officeDocument/2006/relationships/hyperlink" Target="mailto:vetscafeolywa@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vgp@goodgrub.org" TargetMode="External"/><Relationship Id="rId11" Type="http://schemas.openxmlformats.org/officeDocument/2006/relationships/image" Target="../media/image9.svg"/><Relationship Id="rId5" Type="http://schemas.openxmlformats.org/officeDocument/2006/relationships/hyperlink" Target="http://www.goodgrub.org/victory-farm" TargetMode="External"/><Relationship Id="rId10" Type="http://schemas.openxmlformats.org/officeDocument/2006/relationships/image" Target="../media/image20.png"/><Relationship Id="rId4" Type="http://schemas.openxmlformats.org/officeDocument/2006/relationships/hyperlink" Target="mailto:staff@growingveterans.org" TargetMode="External"/><Relationship Id="rId9" Type="http://schemas.openxmlformats.org/officeDocument/2006/relationships/hyperlink" Target="mailto:Washington@farmvetco.org" TargetMode="Externa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7.png"/><Relationship Id="rId3" Type="http://schemas.openxmlformats.org/officeDocument/2006/relationships/image" Target="../media/image21.emf"/><Relationship Id="rId7" Type="http://schemas.openxmlformats.org/officeDocument/2006/relationships/image" Target="../media/image2.png"/><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diagramColors" Target="../diagrams/colors3.xml"/><Relationship Id="rId5" Type="http://schemas.openxmlformats.org/officeDocument/2006/relationships/image" Target="../media/image14.png"/><Relationship Id="rId10" Type="http://schemas.openxmlformats.org/officeDocument/2006/relationships/diagramQuickStyle" Target="../diagrams/quickStyle3.xml"/><Relationship Id="rId4" Type="http://schemas.openxmlformats.org/officeDocument/2006/relationships/image" Target="../media/image13.jpg"/><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8.jpeg"/><Relationship Id="rId7" Type="http://schemas.openxmlformats.org/officeDocument/2006/relationships/diagramLayout" Target="../diagrams/layout4.xml"/><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9.png"/><Relationship Id="rId5" Type="http://schemas.microsoft.com/office/2007/relationships/hdphoto" Target="../media/hdphoto2.wdp"/><Relationship Id="rId10" Type="http://schemas.microsoft.com/office/2007/relationships/diagramDrawing" Target="../diagrams/drawing4.xml"/><Relationship Id="rId4" Type="http://schemas.openxmlformats.org/officeDocument/2006/relationships/image" Target="../media/image6.png"/><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jpeg"/><Relationship Id="rId7" Type="http://schemas.openxmlformats.org/officeDocument/2006/relationships/diagramLayout" Target="../diagrams/layout1.xm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9.pn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2.jpeg"/><Relationship Id="rId7" Type="http://schemas.openxmlformats.org/officeDocument/2006/relationships/image" Target="../media/image2.png"/><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diagramColors" Target="../diagrams/colors2.xml"/><Relationship Id="rId5" Type="http://schemas.openxmlformats.org/officeDocument/2006/relationships/image" Target="../media/image14.png"/><Relationship Id="rId10" Type="http://schemas.openxmlformats.org/officeDocument/2006/relationships/diagramQuickStyle" Target="../diagrams/quickStyle2.xml"/><Relationship Id="rId4" Type="http://schemas.openxmlformats.org/officeDocument/2006/relationships/image" Target="../media/image13.jpg"/><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20.png"/><Relationship Id="rId4" Type="http://schemas.openxmlformats.org/officeDocument/2006/relationships/hyperlink" Target="mailto:staff@growingveteran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5C28659E-412C-4600-B45E-BAE370BC24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vocados and peppers on a cutting board">
            <a:extLst>
              <a:ext uri="{FF2B5EF4-FFF2-40B4-BE49-F238E27FC236}">
                <a16:creationId xmlns="" xmlns:a16="http://schemas.microsoft.com/office/drawing/2014/main" id="{573EC269-9A59-49F8-B377-784E209B3A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802" y="10"/>
            <a:ext cx="12191980" cy="6857989"/>
          </a:xfrm>
          <a:prstGeom prst="rect">
            <a:avLst/>
          </a:prstGeom>
        </p:spPr>
      </p:pic>
      <p:sp>
        <p:nvSpPr>
          <p:cNvPr id="20" name="Rectangle 19">
            <a:extLst>
              <a:ext uri="{FF2B5EF4-FFF2-40B4-BE49-F238E27FC236}">
                <a16:creationId xmlns="" xmlns:a16="http://schemas.microsoft.com/office/drawing/2014/main" id="{AE95896B-6905-4618-A7DF-DED8A61FBC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 xmlns:a16="http://schemas.microsoft.com/office/drawing/2014/main" id="{7748BD8C-4984-4138-94CA-2DC5F39DC3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5C93519-6B29-1346-9FCB-0835B80531A4}"/>
              </a:ext>
            </a:extLst>
          </p:cNvPr>
          <p:cNvSpPr>
            <a:spLocks noGrp="1"/>
          </p:cNvSpPr>
          <p:nvPr>
            <p:ph type="ctrTitle"/>
          </p:nvPr>
        </p:nvSpPr>
        <p:spPr>
          <a:xfrm>
            <a:off x="1051560" y="1432223"/>
            <a:ext cx="9966960" cy="3035808"/>
          </a:xfrm>
        </p:spPr>
        <p:txBody>
          <a:bodyPr anchor="b">
            <a:normAutofit/>
          </a:bodyPr>
          <a:lstStyle/>
          <a:p>
            <a:r>
              <a:rPr lang="en-US" sz="8000" dirty="0" smtClean="0">
                <a:solidFill>
                  <a:srgbClr val="FFFFFF"/>
                </a:solidFill>
              </a:rPr>
              <a:t>Veterans in Agriculture, Rural Veterans Outreach</a:t>
            </a:r>
            <a:endParaRPr lang="en-US" sz="8000" dirty="0">
              <a:solidFill>
                <a:srgbClr val="FFFFFF"/>
              </a:solidFill>
            </a:endParaRPr>
          </a:p>
        </p:txBody>
      </p:sp>
      <p:sp>
        <p:nvSpPr>
          <p:cNvPr id="8" name="Subtitle 7">
            <a:extLst>
              <a:ext uri="{FF2B5EF4-FFF2-40B4-BE49-F238E27FC236}">
                <a16:creationId xmlns="" xmlns:a16="http://schemas.microsoft.com/office/drawing/2014/main" id="{57FFE273-805C-47CC-98BD-C63CD14BF635}"/>
              </a:ext>
            </a:extLst>
          </p:cNvPr>
          <p:cNvSpPr>
            <a:spLocks noGrp="1"/>
          </p:cNvSpPr>
          <p:nvPr>
            <p:ph type="subTitle" idx="1"/>
          </p:nvPr>
        </p:nvSpPr>
        <p:spPr>
          <a:xfrm>
            <a:off x="1069848" y="4389120"/>
            <a:ext cx="7891272" cy="1069848"/>
          </a:xfrm>
        </p:spPr>
        <p:txBody>
          <a:bodyPr>
            <a:normAutofit lnSpcReduction="10000"/>
          </a:bodyPr>
          <a:lstStyle/>
          <a:p>
            <a:r>
              <a:rPr lang="en-US" dirty="0">
                <a:solidFill>
                  <a:srgbClr val="FFFFFF"/>
                </a:solidFill>
              </a:rPr>
              <a:t>Jason Alves M.P.A., Program Manager, </a:t>
            </a:r>
            <a:br>
              <a:rPr lang="en-US" dirty="0">
                <a:solidFill>
                  <a:srgbClr val="FFFFFF"/>
                </a:solidFill>
              </a:rPr>
            </a:br>
            <a:r>
              <a:rPr lang="en-US" dirty="0">
                <a:solidFill>
                  <a:srgbClr val="FFFFFF"/>
                </a:solidFill>
              </a:rPr>
              <a:t>Veterans Conservation Corps and Vet Corps, WDVA</a:t>
            </a:r>
          </a:p>
          <a:p>
            <a:r>
              <a:rPr lang="en-US" dirty="0">
                <a:solidFill>
                  <a:srgbClr val="FFFFFF"/>
                </a:solidFill>
              </a:rPr>
              <a:t>JasonA@dva.wa.gov, 360-725-2224</a:t>
            </a:r>
          </a:p>
          <a:p>
            <a:endParaRPr lang="en-US" dirty="0">
              <a:solidFill>
                <a:srgbClr val="FFFFFF"/>
              </a:solidFill>
            </a:endParaRPr>
          </a:p>
        </p:txBody>
      </p:sp>
      <p:grpSp>
        <p:nvGrpSpPr>
          <p:cNvPr id="4" name="Group 3"/>
          <p:cNvGrpSpPr/>
          <p:nvPr/>
        </p:nvGrpSpPr>
        <p:grpSpPr>
          <a:xfrm>
            <a:off x="7202031" y="5458968"/>
            <a:ext cx="4973796" cy="1399031"/>
            <a:chOff x="7202031" y="5458968"/>
            <a:chExt cx="4973796" cy="1399031"/>
          </a:xfrm>
        </p:grpSpPr>
        <p:sp>
          <p:nvSpPr>
            <p:cNvPr id="3" name="Flowchart: Manual Input 2"/>
            <p:cNvSpPr/>
            <p:nvPr/>
          </p:nvSpPr>
          <p:spPr>
            <a:xfrm>
              <a:off x="7202031" y="5458968"/>
              <a:ext cx="4973796" cy="1399031"/>
            </a:xfrm>
            <a:prstGeom prst="flowChartManualInpu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6"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a:xfrm>
              <a:off x="8653210" y="5704920"/>
              <a:ext cx="2837911" cy="109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3124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 and Partners for Veterans in Agriculture</a:t>
            </a:r>
            <a:endParaRPr lang="en-US" dirty="0"/>
          </a:p>
        </p:txBody>
      </p:sp>
      <p:pic>
        <p:nvPicPr>
          <p:cNvPr id="5" name="Content Placeholder 4"/>
          <p:cNvPicPr>
            <a:picLocks noGrp="1" noChangeAspect="1"/>
          </p:cNvPicPr>
          <p:nvPr>
            <p:ph idx="1"/>
          </p:nvPr>
        </p:nvPicPr>
        <p:blipFill>
          <a:blip r:embed="rId3"/>
          <a:stretch>
            <a:fillRect/>
          </a:stretch>
        </p:blipFill>
        <p:spPr>
          <a:xfrm>
            <a:off x="2912882" y="1891545"/>
            <a:ext cx="9491681" cy="5037537"/>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sp>
        <p:nvSpPr>
          <p:cNvPr id="6" name="TextBox 5"/>
          <p:cNvSpPr txBox="1"/>
          <p:nvPr/>
        </p:nvSpPr>
        <p:spPr>
          <a:xfrm>
            <a:off x="113122" y="2056269"/>
            <a:ext cx="5184742" cy="2862322"/>
          </a:xfrm>
          <a:prstGeom prst="rect">
            <a:avLst/>
          </a:prstGeom>
          <a:noFill/>
        </p:spPr>
        <p:txBody>
          <a:bodyPr wrap="square" rtlCol="0">
            <a:spAutoFit/>
          </a:bodyPr>
          <a:lstStyle/>
          <a:p>
            <a:pPr marL="285750" indent="-285750">
              <a:buClr>
                <a:srgbClr val="AB2400"/>
              </a:buClr>
              <a:buFont typeface="Arial" panose="020B0604020202020204" pitchFamily="34" charset="0"/>
              <a:buChar char="•"/>
            </a:pPr>
            <a:r>
              <a:rPr lang="en-US" dirty="0" smtClean="0"/>
              <a:t>Growing Veterans growingveterans.org</a:t>
            </a:r>
          </a:p>
          <a:p>
            <a:r>
              <a:rPr lang="en-US" dirty="0" smtClean="0"/>
              <a:t>360-445-2399 </a:t>
            </a:r>
            <a:r>
              <a:rPr lang="en-US" dirty="0" smtClean="0">
                <a:hlinkClick r:id="rId4"/>
              </a:rPr>
              <a:t>staff@growingveterans.org</a:t>
            </a:r>
            <a:endParaRPr lang="en-US" dirty="0" smtClean="0"/>
          </a:p>
          <a:p>
            <a:endParaRPr lang="en-US" dirty="0"/>
          </a:p>
          <a:p>
            <a:pPr marL="285750" indent="-285750">
              <a:buClr>
                <a:srgbClr val="AB2400"/>
              </a:buClr>
              <a:buFont typeface="Arial" panose="020B0604020202020204" pitchFamily="34" charset="0"/>
              <a:buChar char="•"/>
            </a:pPr>
            <a:r>
              <a:rPr lang="en-US" dirty="0" err="1" smtClean="0"/>
              <a:t>GRuB</a:t>
            </a:r>
            <a:r>
              <a:rPr lang="en-US" dirty="0" smtClean="0"/>
              <a:t> Victory Farm </a:t>
            </a:r>
          </a:p>
          <a:p>
            <a:pPr>
              <a:buClr>
                <a:srgbClr val="AB2400"/>
              </a:buClr>
            </a:pPr>
            <a:r>
              <a:rPr lang="en-US" u="sng" dirty="0" smtClean="0">
                <a:hlinkClick r:id="rId5"/>
              </a:rPr>
              <a:t>goodgrub.org/victory-farm</a:t>
            </a:r>
            <a:endParaRPr lang="en-US" dirty="0"/>
          </a:p>
          <a:p>
            <a:r>
              <a:rPr lang="en-US" dirty="0"/>
              <a:t>360-753-5522 </a:t>
            </a:r>
            <a:r>
              <a:rPr lang="en-US" dirty="0" smtClean="0">
                <a:hlinkClick r:id="rId6"/>
              </a:rPr>
              <a:t>vgp@goodgrub.org</a:t>
            </a:r>
            <a:endParaRPr lang="en-US" dirty="0" smtClean="0"/>
          </a:p>
          <a:p>
            <a:endParaRPr lang="en-US" dirty="0"/>
          </a:p>
          <a:p>
            <a:pPr marL="285750" indent="-285750">
              <a:buClr>
                <a:srgbClr val="AB2400"/>
              </a:buClr>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4" name="Rectangle 13" descr="Marker"/>
          <p:cNvSpPr/>
          <p:nvPr/>
        </p:nvSpPr>
        <p:spPr>
          <a:xfrm>
            <a:off x="6168171" y="2507529"/>
            <a:ext cx="666262" cy="612743"/>
          </a:xfrm>
          <a:prstGeom prst="rect">
            <a:avLst/>
          </a:prstGeom>
          <a:blipFill>
            <a:blip r:embed="rId7">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Rectangle 6" descr="Marker"/>
          <p:cNvSpPr/>
          <p:nvPr/>
        </p:nvSpPr>
        <p:spPr>
          <a:xfrm>
            <a:off x="5765917" y="3385637"/>
            <a:ext cx="666262" cy="612743"/>
          </a:xfrm>
          <a:prstGeom prst="rect">
            <a:avLst/>
          </a:prstGeom>
          <a:blipFill>
            <a:blip r:embed="rId7">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7483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 and Partners for Veterans in Agriculture</a:t>
            </a:r>
            <a:endParaRPr lang="en-US" dirty="0"/>
          </a:p>
        </p:txBody>
      </p:sp>
      <p:pic>
        <p:nvPicPr>
          <p:cNvPr id="5" name="Content Placeholder 4"/>
          <p:cNvPicPr>
            <a:picLocks noGrp="1" noChangeAspect="1"/>
          </p:cNvPicPr>
          <p:nvPr>
            <p:ph idx="1"/>
          </p:nvPr>
        </p:nvPicPr>
        <p:blipFill>
          <a:blip r:embed="rId3"/>
          <a:stretch>
            <a:fillRect/>
          </a:stretch>
        </p:blipFill>
        <p:spPr>
          <a:xfrm>
            <a:off x="2912882" y="1891545"/>
            <a:ext cx="9491681" cy="5037537"/>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sp>
        <p:nvSpPr>
          <p:cNvPr id="6" name="TextBox 5"/>
          <p:cNvSpPr txBox="1"/>
          <p:nvPr/>
        </p:nvSpPr>
        <p:spPr>
          <a:xfrm>
            <a:off x="113122" y="2056269"/>
            <a:ext cx="5184742" cy="3693319"/>
          </a:xfrm>
          <a:prstGeom prst="rect">
            <a:avLst/>
          </a:prstGeom>
          <a:noFill/>
        </p:spPr>
        <p:txBody>
          <a:bodyPr wrap="square" rtlCol="0">
            <a:spAutoFit/>
          </a:bodyPr>
          <a:lstStyle/>
          <a:p>
            <a:pPr marL="285750" indent="-285750">
              <a:buClr>
                <a:srgbClr val="AB2400"/>
              </a:buClr>
              <a:buFont typeface="Arial" panose="020B0604020202020204" pitchFamily="34" charset="0"/>
              <a:buChar char="•"/>
            </a:pPr>
            <a:r>
              <a:rPr lang="en-US" dirty="0" smtClean="0"/>
              <a:t>Growing Veterans growingveterans.org</a:t>
            </a:r>
          </a:p>
          <a:p>
            <a:r>
              <a:rPr lang="en-US" dirty="0" smtClean="0"/>
              <a:t>360-445-2399 </a:t>
            </a:r>
            <a:r>
              <a:rPr lang="en-US" dirty="0" smtClean="0">
                <a:hlinkClick r:id="rId4"/>
              </a:rPr>
              <a:t>staff@growingveterans.org</a:t>
            </a:r>
            <a:endParaRPr lang="en-US" dirty="0" smtClean="0"/>
          </a:p>
          <a:p>
            <a:endParaRPr lang="en-US" dirty="0"/>
          </a:p>
          <a:p>
            <a:pPr marL="285750" indent="-285750">
              <a:buClr>
                <a:srgbClr val="AB2400"/>
              </a:buClr>
              <a:buFont typeface="Arial" panose="020B0604020202020204" pitchFamily="34" charset="0"/>
              <a:buChar char="•"/>
            </a:pPr>
            <a:r>
              <a:rPr lang="en-US" dirty="0" err="1" smtClean="0"/>
              <a:t>GRuB</a:t>
            </a:r>
            <a:r>
              <a:rPr lang="en-US" dirty="0" smtClean="0"/>
              <a:t> Victory Farm </a:t>
            </a:r>
          </a:p>
          <a:p>
            <a:pPr>
              <a:buClr>
                <a:srgbClr val="AB2400"/>
              </a:buClr>
            </a:pPr>
            <a:r>
              <a:rPr lang="en-US" u="sng" dirty="0" smtClean="0">
                <a:hlinkClick r:id="rId5"/>
              </a:rPr>
              <a:t>goodgrub.org/victory-farm</a:t>
            </a:r>
            <a:endParaRPr lang="en-US" dirty="0"/>
          </a:p>
          <a:p>
            <a:r>
              <a:rPr lang="en-US" dirty="0"/>
              <a:t>360-753-5522 </a:t>
            </a:r>
            <a:r>
              <a:rPr lang="en-US" dirty="0" smtClean="0">
                <a:hlinkClick r:id="rId6"/>
              </a:rPr>
              <a:t>vgp@goodgrub.org</a:t>
            </a:r>
            <a:endParaRPr lang="en-US" dirty="0"/>
          </a:p>
          <a:p>
            <a:endParaRPr lang="en-US" dirty="0" smtClean="0"/>
          </a:p>
          <a:p>
            <a:pPr marL="285750" indent="-285750">
              <a:buClr>
                <a:srgbClr val="AB2400"/>
              </a:buClr>
              <a:buFont typeface="Arial" panose="020B0604020202020204" pitchFamily="34" charset="0"/>
              <a:buChar char="•"/>
            </a:pPr>
            <a:r>
              <a:rPr lang="en-US" dirty="0" smtClean="0"/>
              <a:t>VETS_CAFE </a:t>
            </a:r>
          </a:p>
          <a:p>
            <a:pPr>
              <a:buClr>
                <a:srgbClr val="AB2400"/>
              </a:buClr>
            </a:pPr>
            <a:r>
              <a:rPr lang="en-US" dirty="0" smtClean="0">
                <a:hlinkClick r:id="rId7"/>
              </a:rPr>
              <a:t>vetscafeolywa@gmail.com</a:t>
            </a:r>
            <a:endParaRPr lang="en-US" dirty="0" smtClean="0"/>
          </a:p>
          <a:p>
            <a:pPr>
              <a:buClr>
                <a:srgbClr val="AB2400"/>
              </a:buClr>
            </a:pPr>
            <a:r>
              <a:rPr lang="en-US" dirty="0" smtClean="0">
                <a:hlinkClick r:id="rId8"/>
              </a:rPr>
              <a:t>https</a:t>
            </a:r>
            <a:r>
              <a:rPr lang="en-US" dirty="0">
                <a:hlinkClick r:id="rId8"/>
              </a:rPr>
              <a:t>://www.vets-cafe.org/</a:t>
            </a:r>
            <a:endParaRPr lang="en-US" dirty="0"/>
          </a:p>
          <a:p>
            <a:pPr marL="285750" indent="-285750">
              <a:buClr>
                <a:srgbClr val="AB2400"/>
              </a:buClr>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4" name="Rectangle 13" descr="Marker"/>
          <p:cNvSpPr/>
          <p:nvPr/>
        </p:nvSpPr>
        <p:spPr>
          <a:xfrm>
            <a:off x="6168171" y="2507529"/>
            <a:ext cx="666262" cy="612743"/>
          </a:xfrm>
          <a:prstGeom prst="rect">
            <a:avLst/>
          </a:prstGeom>
          <a:blipFill>
            <a:blip r:embed="rId9">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Rectangle 6" descr="Marker"/>
          <p:cNvSpPr/>
          <p:nvPr/>
        </p:nvSpPr>
        <p:spPr>
          <a:xfrm>
            <a:off x="5765917" y="3385637"/>
            <a:ext cx="666262" cy="612743"/>
          </a:xfrm>
          <a:prstGeom prst="rect">
            <a:avLst/>
          </a:prstGeom>
          <a:blipFill>
            <a:blip r:embed="rId9">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Rectangle 7" descr="Marker"/>
          <p:cNvSpPr/>
          <p:nvPr/>
        </p:nvSpPr>
        <p:spPr>
          <a:xfrm>
            <a:off x="5585186" y="4263745"/>
            <a:ext cx="666262" cy="612743"/>
          </a:xfrm>
          <a:prstGeom prst="rect">
            <a:avLst/>
          </a:prstGeom>
          <a:blipFill>
            <a:blip r:embed="rId9">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42049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 and Partners for Veterans in Agriculture</a:t>
            </a:r>
            <a:endParaRPr lang="en-US" dirty="0"/>
          </a:p>
        </p:txBody>
      </p:sp>
      <p:pic>
        <p:nvPicPr>
          <p:cNvPr id="5" name="Content Placeholder 4"/>
          <p:cNvPicPr>
            <a:picLocks noGrp="1" noChangeAspect="1"/>
          </p:cNvPicPr>
          <p:nvPr>
            <p:ph idx="1"/>
          </p:nvPr>
        </p:nvPicPr>
        <p:blipFill>
          <a:blip r:embed="rId3"/>
          <a:stretch>
            <a:fillRect/>
          </a:stretch>
        </p:blipFill>
        <p:spPr>
          <a:xfrm>
            <a:off x="2912882" y="1891545"/>
            <a:ext cx="9491681" cy="5037537"/>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12</a:t>
            </a:fld>
            <a:endParaRPr lang="en-US" dirty="0"/>
          </a:p>
        </p:txBody>
      </p:sp>
      <p:sp>
        <p:nvSpPr>
          <p:cNvPr id="6" name="TextBox 5"/>
          <p:cNvSpPr txBox="1"/>
          <p:nvPr/>
        </p:nvSpPr>
        <p:spPr>
          <a:xfrm>
            <a:off x="113122" y="2056269"/>
            <a:ext cx="5184742" cy="4247317"/>
          </a:xfrm>
          <a:prstGeom prst="rect">
            <a:avLst/>
          </a:prstGeom>
          <a:noFill/>
        </p:spPr>
        <p:txBody>
          <a:bodyPr wrap="square" rtlCol="0">
            <a:spAutoFit/>
          </a:bodyPr>
          <a:lstStyle/>
          <a:p>
            <a:pPr marL="285750" indent="-285750">
              <a:buClr>
                <a:srgbClr val="AB2400"/>
              </a:buClr>
              <a:buFont typeface="Arial" panose="020B0604020202020204" pitchFamily="34" charset="0"/>
              <a:buChar char="•"/>
            </a:pPr>
            <a:r>
              <a:rPr lang="en-US" dirty="0" smtClean="0"/>
              <a:t>Growing Veterans growingveterans.org</a:t>
            </a:r>
          </a:p>
          <a:p>
            <a:r>
              <a:rPr lang="en-US" dirty="0" smtClean="0"/>
              <a:t>360-445-2399 </a:t>
            </a:r>
            <a:r>
              <a:rPr lang="en-US" dirty="0" smtClean="0">
                <a:hlinkClick r:id="rId4"/>
              </a:rPr>
              <a:t>staff@growingveterans.org</a:t>
            </a:r>
            <a:endParaRPr lang="en-US" dirty="0" smtClean="0"/>
          </a:p>
          <a:p>
            <a:endParaRPr lang="en-US" dirty="0"/>
          </a:p>
          <a:p>
            <a:pPr marL="285750" indent="-285750">
              <a:buClr>
                <a:srgbClr val="AB2400"/>
              </a:buClr>
              <a:buFont typeface="Arial" panose="020B0604020202020204" pitchFamily="34" charset="0"/>
              <a:buChar char="•"/>
            </a:pPr>
            <a:r>
              <a:rPr lang="en-US" dirty="0" err="1" smtClean="0"/>
              <a:t>GRuB</a:t>
            </a:r>
            <a:r>
              <a:rPr lang="en-US" dirty="0" smtClean="0"/>
              <a:t> Victory Farm </a:t>
            </a:r>
          </a:p>
          <a:p>
            <a:pPr>
              <a:buClr>
                <a:srgbClr val="AB2400"/>
              </a:buClr>
            </a:pPr>
            <a:r>
              <a:rPr lang="en-US" u="sng" dirty="0" smtClean="0">
                <a:hlinkClick r:id="rId5"/>
              </a:rPr>
              <a:t>goodgrub.org/victory-farm</a:t>
            </a:r>
            <a:endParaRPr lang="en-US" dirty="0"/>
          </a:p>
          <a:p>
            <a:r>
              <a:rPr lang="en-US" dirty="0"/>
              <a:t>360-753-5522 </a:t>
            </a:r>
            <a:r>
              <a:rPr lang="en-US" dirty="0" smtClean="0">
                <a:hlinkClick r:id="rId6"/>
              </a:rPr>
              <a:t>vgp@goodgrub.org</a:t>
            </a:r>
            <a:endParaRPr lang="en-US" dirty="0"/>
          </a:p>
          <a:p>
            <a:endParaRPr lang="en-US" dirty="0" smtClean="0"/>
          </a:p>
          <a:p>
            <a:pPr marL="285750" indent="-285750">
              <a:buClr>
                <a:srgbClr val="AB2400"/>
              </a:buClr>
              <a:buFont typeface="Arial" panose="020B0604020202020204" pitchFamily="34" charset="0"/>
              <a:buChar char="•"/>
            </a:pPr>
            <a:r>
              <a:rPr lang="en-US" dirty="0" smtClean="0"/>
              <a:t>VETS_CAFE </a:t>
            </a:r>
          </a:p>
          <a:p>
            <a:pPr>
              <a:buClr>
                <a:srgbClr val="AB2400"/>
              </a:buClr>
            </a:pPr>
            <a:r>
              <a:rPr lang="en-US" dirty="0" smtClean="0">
                <a:hlinkClick r:id="rId7"/>
              </a:rPr>
              <a:t>vetscafeolywa@gmail.com</a:t>
            </a:r>
            <a:r>
              <a:rPr lang="en-US" dirty="0" smtClean="0"/>
              <a:t> </a:t>
            </a:r>
          </a:p>
          <a:p>
            <a:pPr>
              <a:buClr>
                <a:srgbClr val="AB2400"/>
              </a:buClr>
            </a:pPr>
            <a:r>
              <a:rPr lang="en-US" dirty="0" smtClean="0">
                <a:hlinkClick r:id="rId8"/>
              </a:rPr>
              <a:t>https</a:t>
            </a:r>
            <a:r>
              <a:rPr lang="en-US" dirty="0">
                <a:hlinkClick r:id="rId8"/>
              </a:rPr>
              <a:t>://www.vets-cafe.org/</a:t>
            </a:r>
            <a:endParaRPr lang="en-US" dirty="0"/>
          </a:p>
          <a:p>
            <a:pPr marL="285750" indent="-285750">
              <a:buClr>
                <a:srgbClr val="AB2400"/>
              </a:buClr>
              <a:buFont typeface="Arial" panose="020B0604020202020204" pitchFamily="34" charset="0"/>
              <a:buChar char="•"/>
            </a:pPr>
            <a:endParaRPr lang="en-US" dirty="0"/>
          </a:p>
          <a:p>
            <a:pPr marL="285750" indent="-285750">
              <a:buClr>
                <a:srgbClr val="AB2400"/>
              </a:buClr>
              <a:buFont typeface="Arial" panose="020B0604020202020204" pitchFamily="34" charset="0"/>
              <a:buChar char="•"/>
            </a:pPr>
            <a:r>
              <a:rPr lang="en-US" dirty="0" smtClean="0"/>
              <a:t>Vets on the Farm </a:t>
            </a:r>
          </a:p>
          <a:p>
            <a:r>
              <a:rPr lang="en-US" u="sng" dirty="0" smtClean="0">
                <a:solidFill>
                  <a:srgbClr val="CC9900"/>
                </a:solidFill>
              </a:rPr>
              <a:t>htttp://sccd.org/votf</a:t>
            </a:r>
          </a:p>
          <a:p>
            <a:endParaRPr lang="en-US" dirty="0" smtClean="0"/>
          </a:p>
          <a:p>
            <a:pPr marL="285750" indent="-285750">
              <a:buFont typeface="Arial" panose="020B0604020202020204" pitchFamily="34" charset="0"/>
              <a:buChar char="•"/>
            </a:pPr>
            <a:endParaRPr lang="en-US" dirty="0"/>
          </a:p>
        </p:txBody>
      </p:sp>
      <p:sp>
        <p:nvSpPr>
          <p:cNvPr id="14" name="Rectangle 13" descr="Marker"/>
          <p:cNvSpPr/>
          <p:nvPr/>
        </p:nvSpPr>
        <p:spPr>
          <a:xfrm>
            <a:off x="6168171" y="2507529"/>
            <a:ext cx="666262" cy="612743"/>
          </a:xfrm>
          <a:prstGeom prst="rect">
            <a:avLst/>
          </a:prstGeom>
          <a:blipFill>
            <a:blip r:embed="rId9">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Rectangle 6" descr="Marker"/>
          <p:cNvSpPr/>
          <p:nvPr/>
        </p:nvSpPr>
        <p:spPr>
          <a:xfrm>
            <a:off x="5765917" y="3385637"/>
            <a:ext cx="666262" cy="612743"/>
          </a:xfrm>
          <a:prstGeom prst="rect">
            <a:avLst/>
          </a:prstGeom>
          <a:blipFill>
            <a:blip r:embed="rId9">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Rectangle 7" descr="Marker"/>
          <p:cNvSpPr/>
          <p:nvPr/>
        </p:nvSpPr>
        <p:spPr>
          <a:xfrm>
            <a:off x="5585186" y="4263745"/>
            <a:ext cx="666262" cy="612743"/>
          </a:xfrm>
          <a:prstGeom prst="rect">
            <a:avLst/>
          </a:prstGeom>
          <a:blipFill>
            <a:blip r:embed="rId9">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Marker"/>
          <p:cNvSpPr/>
          <p:nvPr/>
        </p:nvSpPr>
        <p:spPr>
          <a:xfrm>
            <a:off x="10795117" y="3194517"/>
            <a:ext cx="666262" cy="612743"/>
          </a:xfrm>
          <a:prstGeom prst="rect">
            <a:avLst/>
          </a:prstGeom>
          <a:blipFill>
            <a:blip r:embed="rId9">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98047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 and Partners for Veterans in Agriculture</a:t>
            </a:r>
            <a:endParaRPr lang="en-US" dirty="0"/>
          </a:p>
        </p:txBody>
      </p:sp>
      <p:pic>
        <p:nvPicPr>
          <p:cNvPr id="5" name="Content Placeholder 4"/>
          <p:cNvPicPr>
            <a:picLocks noGrp="1" noChangeAspect="1"/>
          </p:cNvPicPr>
          <p:nvPr>
            <p:ph idx="1"/>
          </p:nvPr>
        </p:nvPicPr>
        <p:blipFill>
          <a:blip r:embed="rId3"/>
          <a:stretch>
            <a:fillRect/>
          </a:stretch>
        </p:blipFill>
        <p:spPr>
          <a:xfrm>
            <a:off x="2912882" y="1891545"/>
            <a:ext cx="9491681" cy="5037537"/>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13</a:t>
            </a:fld>
            <a:endParaRPr lang="en-US" dirty="0"/>
          </a:p>
        </p:txBody>
      </p:sp>
      <p:sp>
        <p:nvSpPr>
          <p:cNvPr id="6" name="TextBox 5"/>
          <p:cNvSpPr txBox="1"/>
          <p:nvPr/>
        </p:nvSpPr>
        <p:spPr>
          <a:xfrm>
            <a:off x="113122" y="2056269"/>
            <a:ext cx="5184742" cy="4801314"/>
          </a:xfrm>
          <a:prstGeom prst="rect">
            <a:avLst/>
          </a:prstGeom>
          <a:noFill/>
        </p:spPr>
        <p:txBody>
          <a:bodyPr wrap="square" rtlCol="0">
            <a:spAutoFit/>
          </a:bodyPr>
          <a:lstStyle/>
          <a:p>
            <a:pPr marL="285750" indent="-285750">
              <a:buClr>
                <a:srgbClr val="AB2400"/>
              </a:buClr>
              <a:buFont typeface="Arial" panose="020B0604020202020204" pitchFamily="34" charset="0"/>
              <a:buChar char="•"/>
            </a:pPr>
            <a:r>
              <a:rPr lang="en-US" dirty="0" smtClean="0"/>
              <a:t>Growing Veterans growingveterans.org</a:t>
            </a:r>
          </a:p>
          <a:p>
            <a:r>
              <a:rPr lang="en-US" dirty="0" smtClean="0"/>
              <a:t>360-445-2399 </a:t>
            </a:r>
            <a:r>
              <a:rPr lang="en-US" dirty="0" smtClean="0">
                <a:hlinkClick r:id="rId4"/>
              </a:rPr>
              <a:t>staff@growingveterans.org</a:t>
            </a:r>
            <a:endParaRPr lang="en-US" dirty="0" smtClean="0"/>
          </a:p>
          <a:p>
            <a:endParaRPr lang="en-US" dirty="0"/>
          </a:p>
          <a:p>
            <a:pPr marL="285750" indent="-285750">
              <a:buClr>
                <a:srgbClr val="AB2400"/>
              </a:buClr>
              <a:buFont typeface="Arial" panose="020B0604020202020204" pitchFamily="34" charset="0"/>
              <a:buChar char="•"/>
            </a:pPr>
            <a:r>
              <a:rPr lang="en-US" dirty="0" err="1" smtClean="0"/>
              <a:t>GRuB</a:t>
            </a:r>
            <a:r>
              <a:rPr lang="en-US" dirty="0" smtClean="0"/>
              <a:t> Victory Farm </a:t>
            </a:r>
          </a:p>
          <a:p>
            <a:pPr>
              <a:buClr>
                <a:srgbClr val="AB2400"/>
              </a:buClr>
            </a:pPr>
            <a:r>
              <a:rPr lang="en-US" u="sng" dirty="0" smtClean="0">
                <a:hlinkClick r:id="rId5"/>
              </a:rPr>
              <a:t>goodgrub.org/victory-farm</a:t>
            </a:r>
            <a:endParaRPr lang="en-US" dirty="0"/>
          </a:p>
          <a:p>
            <a:r>
              <a:rPr lang="en-US" dirty="0"/>
              <a:t>360-753-5522 </a:t>
            </a:r>
            <a:r>
              <a:rPr lang="en-US" dirty="0" smtClean="0">
                <a:hlinkClick r:id="rId6"/>
              </a:rPr>
              <a:t>vgp@goodgrub.org</a:t>
            </a:r>
            <a:endParaRPr lang="en-US" dirty="0"/>
          </a:p>
          <a:p>
            <a:endParaRPr lang="en-US" dirty="0" smtClean="0"/>
          </a:p>
          <a:p>
            <a:pPr marL="285750" indent="-285750">
              <a:buClr>
                <a:srgbClr val="AB2400"/>
              </a:buClr>
              <a:buFont typeface="Arial" panose="020B0604020202020204" pitchFamily="34" charset="0"/>
              <a:buChar char="•"/>
            </a:pPr>
            <a:r>
              <a:rPr lang="en-US" dirty="0" smtClean="0"/>
              <a:t>VETS_CAFE </a:t>
            </a:r>
          </a:p>
          <a:p>
            <a:pPr>
              <a:buClr>
                <a:srgbClr val="AB2400"/>
              </a:buClr>
            </a:pPr>
            <a:r>
              <a:rPr lang="en-US" dirty="0" smtClean="0">
                <a:hlinkClick r:id="rId7"/>
              </a:rPr>
              <a:t>vetscafeolywa@gmail.com</a:t>
            </a:r>
            <a:r>
              <a:rPr lang="en-US" dirty="0" smtClean="0"/>
              <a:t> </a:t>
            </a:r>
          </a:p>
          <a:p>
            <a:pPr>
              <a:buClr>
                <a:srgbClr val="AB2400"/>
              </a:buClr>
            </a:pPr>
            <a:r>
              <a:rPr lang="en-US" dirty="0" smtClean="0">
                <a:hlinkClick r:id="rId8"/>
              </a:rPr>
              <a:t>https</a:t>
            </a:r>
            <a:r>
              <a:rPr lang="en-US" dirty="0">
                <a:hlinkClick r:id="rId8"/>
              </a:rPr>
              <a:t>://www.vets-cafe.org/</a:t>
            </a:r>
            <a:endParaRPr lang="en-US" dirty="0"/>
          </a:p>
          <a:p>
            <a:pPr marL="285750" indent="-285750">
              <a:buClr>
                <a:srgbClr val="AB2400"/>
              </a:buClr>
              <a:buFont typeface="Arial" panose="020B0604020202020204" pitchFamily="34" charset="0"/>
              <a:buChar char="•"/>
            </a:pPr>
            <a:endParaRPr lang="en-US" dirty="0"/>
          </a:p>
          <a:p>
            <a:pPr marL="285750" indent="-285750">
              <a:buClr>
                <a:srgbClr val="AB2400"/>
              </a:buClr>
              <a:buFont typeface="Arial" panose="020B0604020202020204" pitchFamily="34" charset="0"/>
              <a:buChar char="•"/>
            </a:pPr>
            <a:r>
              <a:rPr lang="en-US" dirty="0" smtClean="0"/>
              <a:t>Vets on the Farm </a:t>
            </a:r>
          </a:p>
          <a:p>
            <a:r>
              <a:rPr lang="en-US" u="sng" dirty="0" smtClean="0">
                <a:solidFill>
                  <a:srgbClr val="CC9900"/>
                </a:solidFill>
              </a:rPr>
              <a:t>htttp://sccd.org/votf</a:t>
            </a:r>
          </a:p>
          <a:p>
            <a:endParaRPr lang="en-US" dirty="0" smtClean="0"/>
          </a:p>
          <a:p>
            <a:pPr marL="285750" indent="-285750">
              <a:buFont typeface="Arial" panose="020B0604020202020204" pitchFamily="34" charset="0"/>
              <a:buChar char="•"/>
            </a:pPr>
            <a:r>
              <a:rPr lang="en-US" dirty="0" smtClean="0"/>
              <a:t>Farmer Veteran Coalition WA state Chapter</a:t>
            </a:r>
          </a:p>
          <a:p>
            <a:r>
              <a:rPr lang="en-US" dirty="0" smtClean="0">
                <a:hlinkClick r:id="rId9"/>
              </a:rPr>
              <a:t>Washington@farmvetco.org</a:t>
            </a:r>
            <a:endParaRPr lang="en-US" dirty="0" smtClean="0"/>
          </a:p>
          <a:p>
            <a:endParaRPr lang="en-US" dirty="0"/>
          </a:p>
        </p:txBody>
      </p:sp>
      <p:sp>
        <p:nvSpPr>
          <p:cNvPr id="14" name="Rectangle 13" descr="Marker"/>
          <p:cNvSpPr/>
          <p:nvPr/>
        </p:nvSpPr>
        <p:spPr>
          <a:xfrm>
            <a:off x="6168171" y="2507529"/>
            <a:ext cx="666262" cy="612743"/>
          </a:xfrm>
          <a:prstGeom prst="rect">
            <a:avLst/>
          </a:prstGeom>
          <a:blipFill>
            <a:blip r:embed="rId10">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Rectangle 6" descr="Marker"/>
          <p:cNvSpPr/>
          <p:nvPr/>
        </p:nvSpPr>
        <p:spPr>
          <a:xfrm>
            <a:off x="5765917" y="3385637"/>
            <a:ext cx="666262" cy="612743"/>
          </a:xfrm>
          <a:prstGeom prst="rect">
            <a:avLst/>
          </a:prstGeom>
          <a:blipFill>
            <a:blip r:embed="rId10">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Rectangle 7" descr="Marker"/>
          <p:cNvSpPr/>
          <p:nvPr/>
        </p:nvSpPr>
        <p:spPr>
          <a:xfrm>
            <a:off x="5585186" y="4263745"/>
            <a:ext cx="666262" cy="612743"/>
          </a:xfrm>
          <a:prstGeom prst="rect">
            <a:avLst/>
          </a:prstGeom>
          <a:blipFill>
            <a:blip r:embed="rId10">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Marker"/>
          <p:cNvSpPr/>
          <p:nvPr/>
        </p:nvSpPr>
        <p:spPr>
          <a:xfrm>
            <a:off x="10795117" y="3194517"/>
            <a:ext cx="666262" cy="612743"/>
          </a:xfrm>
          <a:prstGeom prst="rect">
            <a:avLst/>
          </a:prstGeom>
          <a:blipFill>
            <a:blip r:embed="rId10">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94197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D97B32EE-3A4B-2F49-A7F1-929098AB011B}"/>
              </a:ext>
            </a:extLst>
          </p:cNvPr>
          <p:cNvPicPr>
            <a:picLocks noChangeAspect="1"/>
          </p:cNvPicPr>
          <p:nvPr/>
        </p:nvPicPr>
        <p:blipFill>
          <a:blip r:embed="rId3">
            <a:lum bright="-40000" contrast="40000"/>
            <a:extLst>
              <a:ext uri="{28A0092B-C50C-407E-A947-70E740481C1C}">
                <a14:useLocalDpi xmlns:a14="http://schemas.microsoft.com/office/drawing/2010/main" val="0"/>
              </a:ext>
            </a:extLst>
          </a:blip>
          <a:stretch>
            <a:fillRect/>
          </a:stretch>
        </p:blipFill>
        <p:spPr>
          <a:xfrm>
            <a:off x="2852921" y="250818"/>
            <a:ext cx="3176728" cy="2076972"/>
          </a:xfrm>
          <a:prstGeom prst="rect">
            <a:avLst/>
          </a:prstGeom>
        </p:spPr>
      </p:pic>
      <p:pic>
        <p:nvPicPr>
          <p:cNvPr id="12" name="Picture 11">
            <a:extLst>
              <a:ext uri="{FF2B5EF4-FFF2-40B4-BE49-F238E27FC236}">
                <a16:creationId xmlns="" xmlns:a16="http://schemas.microsoft.com/office/drawing/2014/main" id="{125DEDD5-30B7-4040-BAD5-B964E0635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25" y="3428999"/>
            <a:ext cx="5856936" cy="3353096"/>
          </a:xfrm>
          <a:prstGeom prst="rect">
            <a:avLst/>
          </a:prstGeom>
        </p:spPr>
      </p:pic>
      <p:sp>
        <p:nvSpPr>
          <p:cNvPr id="81" name="Rectangle 80">
            <a:extLst>
              <a:ext uri="{FF2B5EF4-FFF2-40B4-BE49-F238E27FC236}">
                <a16:creationId xmlns="" xmlns:a16="http://schemas.microsoft.com/office/drawing/2014/main" id="{11564CA4-59C9-4DAC-950E-61D1FA2787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7220" y="0"/>
            <a:ext cx="610477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5F3F6C66-D6D7-4A72-9928-967AEA400766}"/>
              </a:ext>
            </a:extLst>
          </p:cNvPr>
          <p:cNvSpPr>
            <a:spLocks noGrp="1"/>
          </p:cNvSpPr>
          <p:nvPr>
            <p:ph type="title"/>
          </p:nvPr>
        </p:nvSpPr>
        <p:spPr>
          <a:xfrm>
            <a:off x="6400800" y="484632"/>
            <a:ext cx="5299586" cy="1609344"/>
          </a:xfrm>
          <a:ln>
            <a:noFill/>
          </a:ln>
        </p:spPr>
        <p:txBody>
          <a:bodyPr>
            <a:normAutofit/>
          </a:bodyPr>
          <a:lstStyle/>
          <a:p>
            <a:r>
              <a:rPr lang="en-US" sz="4000" dirty="0" smtClean="0"/>
              <a:t>WDVA programming</a:t>
            </a:r>
            <a:endParaRPr lang="en-US" sz="4000" dirty="0"/>
          </a:p>
        </p:txBody>
      </p:sp>
      <p:pic>
        <p:nvPicPr>
          <p:cNvPr id="10" name="Picture 9">
            <a:extLst>
              <a:ext uri="{FF2B5EF4-FFF2-40B4-BE49-F238E27FC236}">
                <a16:creationId xmlns="" xmlns:a16="http://schemas.microsoft.com/office/drawing/2014/main" id="{BF2128BA-4DEB-F44E-AEEA-6551A932B9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53" y="250818"/>
            <a:ext cx="2769297" cy="2076972"/>
          </a:xfrm>
          <a:prstGeom prst="rect">
            <a:avLst/>
          </a:prstGeom>
        </p:spPr>
      </p:pic>
      <p:grpSp>
        <p:nvGrpSpPr>
          <p:cNvPr id="83" name="Group 82">
            <a:extLst>
              <a:ext uri="{FF2B5EF4-FFF2-40B4-BE49-F238E27FC236}">
                <a16:creationId xmlns="" xmlns:a16="http://schemas.microsoft.com/office/drawing/2014/main" id="{E74380E0-C298-4F18-9189-C236E8B829D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01725" y="6229681"/>
            <a:ext cx="457200" cy="457200"/>
            <a:chOff x="11361456" y="6195813"/>
            <a:chExt cx="548640" cy="548640"/>
          </a:xfrm>
        </p:grpSpPr>
        <p:sp>
          <p:nvSpPr>
            <p:cNvPr id="84" name="Oval 83">
              <a:extLst>
                <a:ext uri="{FF2B5EF4-FFF2-40B4-BE49-F238E27FC236}">
                  <a16:creationId xmlns="" xmlns:a16="http://schemas.microsoft.com/office/drawing/2014/main" id="{979684C7-75DC-42F1-850A-E9C49ECA73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 xmlns:a16="http://schemas.microsoft.com/office/drawing/2014/main" id="{4130853F-4D98-4539-8461-9F20283675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lide Number Placeholder 2">
            <a:extLst>
              <a:ext uri="{FF2B5EF4-FFF2-40B4-BE49-F238E27FC236}">
                <a16:creationId xmlns="" xmlns:a16="http://schemas.microsoft.com/office/drawing/2014/main" id="{FA2AE3EF-C217-7B49-BEE6-967B63E1ED9A}"/>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14</a:t>
            </a:fld>
            <a:endParaRPr lang="en-US" dirty="0"/>
          </a:p>
        </p:txBody>
      </p:sp>
      <p:graphicFrame>
        <p:nvGraphicFramePr>
          <p:cNvPr id="76" name="Content Placeholder 2" descr="Icon Smart Art graphic">
            <a:extLst>
              <a:ext uri="{FF2B5EF4-FFF2-40B4-BE49-F238E27FC236}">
                <a16:creationId xmlns="" xmlns:a16="http://schemas.microsoft.com/office/drawing/2014/main" id="{F6689467-90E9-3D40-8EC6-DF4B0D9B384A}"/>
              </a:ext>
            </a:extLst>
          </p:cNvPr>
          <p:cNvGraphicFramePr>
            <a:graphicFrameLocks noGrp="1" noChangeAspect="1"/>
          </p:cNvGraphicFramePr>
          <p:nvPr>
            <p:ph idx="1"/>
            <p:extLst>
              <p:ext uri="{D42A27DB-BD31-4B8C-83A1-F6EECF244321}">
                <p14:modId xmlns:p14="http://schemas.microsoft.com/office/powerpoint/2010/main" val="3594353986"/>
              </p:ext>
            </p:extLst>
          </p:nvPr>
        </p:nvGraphicFramePr>
        <p:xfrm>
          <a:off x="6400799" y="2121408"/>
          <a:ext cx="5299585" cy="4050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6674178" y="6508111"/>
            <a:ext cx="2290713" cy="369332"/>
          </a:xfrm>
          <a:prstGeom prst="rect">
            <a:avLst/>
          </a:prstGeom>
          <a:noFill/>
        </p:spPr>
        <p:txBody>
          <a:bodyPr wrap="square" rtlCol="0">
            <a:spAutoFit/>
          </a:bodyPr>
          <a:lstStyle/>
          <a:p>
            <a:r>
              <a:rPr lang="en-US" dirty="0" smtClean="0"/>
              <a:t>2017 Ag Census*</a:t>
            </a:r>
            <a:endParaRPr lang="en-US" dirty="0"/>
          </a:p>
        </p:txBody>
      </p:sp>
      <p:pic>
        <p:nvPicPr>
          <p:cNvPr id="13" name="Picture 2"/>
          <p:cNvPicPr>
            <a:picLocks noChangeAspect="1" noChangeArrowheads="1"/>
          </p:cNvPicPr>
          <p:nvPr/>
        </p:nvPicPr>
        <p:blipFill>
          <a:blip r:embed="rId13"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a:xfrm>
            <a:off x="1365336" y="2329967"/>
            <a:ext cx="2837911" cy="109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25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ttuce">
            <a:extLst>
              <a:ext uri="{FF2B5EF4-FFF2-40B4-BE49-F238E27FC236}">
                <a16:creationId xmlns="" xmlns:a16="http://schemas.microsoft.com/office/drawing/2014/main" id="{E993FA7A-9A61-804B-A5E4-16683DB6CC4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89"/>
          </a:xfrm>
          <a:prstGeom prst="rect">
            <a:avLst/>
          </a:prstGeom>
        </p:spPr>
      </p:pic>
      <p:sp>
        <p:nvSpPr>
          <p:cNvPr id="46" name="Rectangle 37">
            <a:extLst>
              <a:ext uri="{FF2B5EF4-FFF2-40B4-BE49-F238E27FC236}">
                <a16:creationId xmlns="" xmlns:a16="http://schemas.microsoft.com/office/drawing/2014/main" id="{F79FF99C-BAA9-404F-9C96-6DD456B4F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39">
            <a:extLst>
              <a:ext uri="{FF2B5EF4-FFF2-40B4-BE49-F238E27FC236}">
                <a16:creationId xmlns="" xmlns:a16="http://schemas.microsoft.com/office/drawing/2014/main" id="{49C44AFD-C72D-4D9C-84C6-73E615CED8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23F6D5E8-15CF-4755-910B-1B5A1E777357}"/>
              </a:ext>
            </a:extLst>
          </p:cNvPr>
          <p:cNvSpPr>
            <a:spLocks noGrp="1"/>
          </p:cNvSpPr>
          <p:nvPr>
            <p:ph type="title"/>
          </p:nvPr>
        </p:nvSpPr>
        <p:spPr>
          <a:xfrm>
            <a:off x="1069848" y="484632"/>
            <a:ext cx="10058400" cy="1609344"/>
          </a:xfrm>
        </p:spPr>
        <p:txBody>
          <a:bodyPr anchor="ctr">
            <a:normAutofit/>
          </a:bodyPr>
          <a:lstStyle/>
          <a:p>
            <a:r>
              <a:rPr lang="en-US" dirty="0" smtClean="0">
                <a:solidFill>
                  <a:schemeClr val="tx1"/>
                </a:solidFill>
              </a:rPr>
              <a:t>Making the connection for Rural Veterans</a:t>
            </a:r>
            <a:endParaRPr lang="en-US" dirty="0">
              <a:solidFill>
                <a:schemeClr val="tx1"/>
              </a:solidFill>
            </a:endParaRPr>
          </a:p>
        </p:txBody>
      </p:sp>
      <p:grpSp>
        <p:nvGrpSpPr>
          <p:cNvPr id="48" name="Group 41">
            <a:extLst>
              <a:ext uri="{FF2B5EF4-FFF2-40B4-BE49-F238E27FC236}">
                <a16:creationId xmlns="" xmlns:a16="http://schemas.microsoft.com/office/drawing/2014/main" id="{1D25B14F-36E0-41E8-956F-CABEF1ADD65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01725" y="6229681"/>
            <a:ext cx="457200" cy="457200"/>
            <a:chOff x="11361456" y="6195813"/>
            <a:chExt cx="548640" cy="548640"/>
          </a:xfrm>
          <a:solidFill>
            <a:srgbClr val="AB2400"/>
          </a:solidFill>
        </p:grpSpPr>
        <p:sp>
          <p:nvSpPr>
            <p:cNvPr id="43" name="Oval 42">
              <a:extLst>
                <a:ext uri="{FF2B5EF4-FFF2-40B4-BE49-F238E27FC236}">
                  <a16:creationId xmlns="" xmlns:a16="http://schemas.microsoft.com/office/drawing/2014/main" id="{4AFB9EA5-DE4D-4E6B-A302-F55174E4B1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gr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4" name="Oval 43">
              <a:extLst>
                <a:ext uri="{FF2B5EF4-FFF2-40B4-BE49-F238E27FC236}">
                  <a16:creationId xmlns="" xmlns:a16="http://schemas.microsoft.com/office/drawing/2014/main" id="{E44092F4-4D9B-4D0A-8832-C29E786F8F0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grp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lide Number Placeholder 2">
            <a:extLst>
              <a:ext uri="{FF2B5EF4-FFF2-40B4-BE49-F238E27FC236}">
                <a16:creationId xmlns="" xmlns:a16="http://schemas.microsoft.com/office/drawing/2014/main" id="{77FF10F5-F7BB-EA4C-BFFD-8D8D77D54FF1}"/>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15</a:t>
            </a:fld>
            <a:endParaRPr lang="en-US" dirty="0"/>
          </a:p>
        </p:txBody>
      </p:sp>
      <p:graphicFrame>
        <p:nvGraphicFramePr>
          <p:cNvPr id="21" name="Content Placeholder 2" descr="Icon SmartArt graphic">
            <a:extLst>
              <a:ext uri="{FF2B5EF4-FFF2-40B4-BE49-F238E27FC236}">
                <a16:creationId xmlns="" xmlns:a16="http://schemas.microsoft.com/office/drawing/2014/main" id="{A3D1C6A2-434F-413C-ACCC-99B0DBD24CFD}"/>
              </a:ext>
            </a:extLst>
          </p:cNvPr>
          <p:cNvGraphicFramePr>
            <a:graphicFrameLocks noGrp="1"/>
          </p:cNvGraphicFramePr>
          <p:nvPr>
            <p:ph idx="1"/>
            <p:extLst>
              <p:ext uri="{D42A27DB-BD31-4B8C-83A1-F6EECF244321}">
                <p14:modId xmlns:p14="http://schemas.microsoft.com/office/powerpoint/2010/main" val="3255152955"/>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p:nvPr/>
        </p:nvSpPr>
        <p:spPr>
          <a:xfrm>
            <a:off x="1451872" y="5972509"/>
            <a:ext cx="3422732" cy="707886"/>
          </a:xfrm>
          <a:prstGeom prst="rect">
            <a:avLst/>
          </a:prstGeom>
        </p:spPr>
        <p:txBody>
          <a:bodyPr wrap="none">
            <a:spAutoFit/>
          </a:bodyPr>
          <a:lstStyle/>
          <a:p>
            <a:pPr lvl="0">
              <a:lnSpc>
                <a:spcPct val="100000"/>
              </a:lnSpc>
            </a:pPr>
            <a:r>
              <a:rPr lang="en-US" sz="4000" dirty="0"/>
              <a:t> </a:t>
            </a:r>
            <a:r>
              <a:rPr lang="en-US" dirty="0" smtClean="0"/>
              <a:t>*</a:t>
            </a:r>
            <a:r>
              <a:rPr lang="en-US" sz="1000" dirty="0"/>
              <a:t> </a:t>
            </a:r>
            <a:r>
              <a:rPr lang="en-US" sz="1000" dirty="0" err="1"/>
              <a:t>Kukla</a:t>
            </a:r>
            <a:r>
              <a:rPr lang="en-US" sz="1000" dirty="0"/>
              <a:t>, Rattray, &amp; </a:t>
            </a:r>
            <a:r>
              <a:rPr lang="en-US" sz="1000" dirty="0" err="1"/>
              <a:t>Salyers</a:t>
            </a:r>
            <a:r>
              <a:rPr lang="en-US" sz="1000" dirty="0"/>
              <a:t>, 2015; </a:t>
            </a:r>
            <a:r>
              <a:rPr lang="en-US" sz="1000" dirty="0" err="1"/>
              <a:t>Sripada</a:t>
            </a:r>
            <a:r>
              <a:rPr lang="en-US" sz="1000" dirty="0"/>
              <a:t> et al., 2018</a:t>
            </a:r>
          </a:p>
        </p:txBody>
      </p:sp>
      <p:sp>
        <p:nvSpPr>
          <p:cNvPr id="13" name="Rectangle 12"/>
          <p:cNvSpPr/>
          <p:nvPr/>
        </p:nvSpPr>
        <p:spPr>
          <a:xfrm>
            <a:off x="1946197" y="3061721"/>
            <a:ext cx="456506" cy="527168"/>
          </a:xfrm>
          <a:prstGeom prst="rect">
            <a:avLst/>
          </a:prstGeom>
          <a:blipFill rotWithShape="1">
            <a:blip r:embed="rId11"/>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Rectangle 13"/>
          <p:cNvSpPr/>
          <p:nvPr/>
        </p:nvSpPr>
        <p:spPr>
          <a:xfrm>
            <a:off x="2876170" y="3256207"/>
            <a:ext cx="456506" cy="527168"/>
          </a:xfrm>
          <a:prstGeom prst="rect">
            <a:avLst/>
          </a:prstGeom>
          <a:blipFill rotWithShape="1">
            <a:blip r:embed="rId11"/>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Rectangle 14"/>
          <p:cNvSpPr/>
          <p:nvPr/>
        </p:nvSpPr>
        <p:spPr>
          <a:xfrm>
            <a:off x="2305005" y="3577046"/>
            <a:ext cx="456506" cy="527168"/>
          </a:xfrm>
          <a:prstGeom prst="rect">
            <a:avLst/>
          </a:prstGeom>
          <a:blipFill rotWithShape="1">
            <a:blip r:embed="rId11"/>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Rectangle 16"/>
          <p:cNvSpPr/>
          <p:nvPr/>
        </p:nvSpPr>
        <p:spPr>
          <a:xfrm>
            <a:off x="5996969" y="3345328"/>
            <a:ext cx="845372" cy="876094"/>
          </a:xfrm>
          <a:prstGeom prst="rect">
            <a:avLst/>
          </a:prstGeom>
          <a:blipFill rotWithShape="1">
            <a:blip r:embed="rId12"/>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50371658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Introduce you to some of the statistics around </a:t>
            </a:r>
            <a:r>
              <a:rPr lang="en-US" dirty="0" smtClean="0"/>
              <a:t>rural veterans </a:t>
            </a:r>
          </a:p>
          <a:p>
            <a:r>
              <a:rPr lang="en-US" dirty="0" smtClean="0"/>
              <a:t>Introduce you to some of the statistics around those in Agriculture, including veterans.</a:t>
            </a:r>
            <a:endParaRPr lang="en-US" dirty="0"/>
          </a:p>
          <a:p>
            <a:r>
              <a:rPr lang="en-US" dirty="0" smtClean="0"/>
              <a:t>Describe </a:t>
            </a:r>
            <a:r>
              <a:rPr lang="en-US" dirty="0"/>
              <a:t>programs, organizations and initiatives statewide that support veterans in Agriculture.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390496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C28659E-412C-4600-B45E-BAE370BC24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vocados and peppers on a cutting board">
            <a:extLst>
              <a:ext uri="{FF2B5EF4-FFF2-40B4-BE49-F238E27FC236}">
                <a16:creationId xmlns="" xmlns:a16="http://schemas.microsoft.com/office/drawing/2014/main" id="{92C4C2DA-90B8-3144-9F35-4567B528019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89"/>
          </a:xfrm>
          <a:prstGeom prst="rect">
            <a:avLst/>
          </a:prstGeom>
        </p:spPr>
      </p:pic>
      <p:sp>
        <p:nvSpPr>
          <p:cNvPr id="12" name="Rectangle 11">
            <a:extLst>
              <a:ext uri="{FF2B5EF4-FFF2-40B4-BE49-F238E27FC236}">
                <a16:creationId xmlns="" xmlns:a16="http://schemas.microsoft.com/office/drawing/2014/main" id="{AE95896B-6905-4618-A7DF-DED8A61FBC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7748BD8C-4984-4138-94CA-2DC5F39DC3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5C93519-6B29-1346-9FCB-0835B80531A4}"/>
              </a:ext>
            </a:extLst>
          </p:cNvPr>
          <p:cNvSpPr>
            <a:spLocks noGrp="1"/>
          </p:cNvSpPr>
          <p:nvPr>
            <p:ph type="ctrTitle"/>
          </p:nvPr>
        </p:nvSpPr>
        <p:spPr>
          <a:xfrm>
            <a:off x="1051560" y="1432223"/>
            <a:ext cx="9966960" cy="3035808"/>
          </a:xfrm>
        </p:spPr>
        <p:txBody>
          <a:bodyPr anchor="b">
            <a:normAutofit/>
          </a:bodyPr>
          <a:lstStyle/>
          <a:p>
            <a:r>
              <a:rPr lang="en-US" dirty="0">
                <a:solidFill>
                  <a:srgbClr val="FFFFFF"/>
                </a:solidFill>
              </a:rPr>
              <a:t>Thank you</a:t>
            </a:r>
          </a:p>
        </p:txBody>
      </p:sp>
      <p:sp>
        <p:nvSpPr>
          <p:cNvPr id="3" name="Subtitle 2">
            <a:extLst>
              <a:ext uri="{FF2B5EF4-FFF2-40B4-BE49-F238E27FC236}">
                <a16:creationId xmlns="" xmlns:a16="http://schemas.microsoft.com/office/drawing/2014/main" id="{D698B4E1-5F4F-8E4F-97D2-0176CBCC4A51}"/>
              </a:ext>
            </a:extLst>
          </p:cNvPr>
          <p:cNvSpPr>
            <a:spLocks noGrp="1"/>
          </p:cNvSpPr>
          <p:nvPr>
            <p:ph type="subTitle" idx="1"/>
          </p:nvPr>
        </p:nvSpPr>
        <p:spPr>
          <a:xfrm>
            <a:off x="1069848" y="4389120"/>
            <a:ext cx="7891272" cy="1069848"/>
          </a:xfrm>
        </p:spPr>
        <p:txBody>
          <a:bodyPr>
            <a:normAutofit lnSpcReduction="10000"/>
          </a:bodyPr>
          <a:lstStyle/>
          <a:p>
            <a:r>
              <a:rPr lang="en-US" dirty="0">
                <a:solidFill>
                  <a:srgbClr val="FFFFFF"/>
                </a:solidFill>
              </a:rPr>
              <a:t>Jason Alves M.P.A., Program Manager, </a:t>
            </a:r>
            <a:br>
              <a:rPr lang="en-US" dirty="0">
                <a:solidFill>
                  <a:srgbClr val="FFFFFF"/>
                </a:solidFill>
              </a:rPr>
            </a:br>
            <a:r>
              <a:rPr lang="en-US" dirty="0">
                <a:solidFill>
                  <a:srgbClr val="FFFFFF"/>
                </a:solidFill>
              </a:rPr>
              <a:t>Veterans Conservation Corps and Vet Corps, WDVA</a:t>
            </a:r>
          </a:p>
          <a:p>
            <a:r>
              <a:rPr lang="en-US" dirty="0">
                <a:solidFill>
                  <a:srgbClr val="FFFFFF"/>
                </a:solidFill>
              </a:rPr>
              <a:t>JasonA@dva.wa.gov, 360-725-2224</a:t>
            </a:r>
          </a:p>
        </p:txBody>
      </p:sp>
      <p:grpSp>
        <p:nvGrpSpPr>
          <p:cNvPr id="8" name="Group 7"/>
          <p:cNvGrpSpPr/>
          <p:nvPr/>
        </p:nvGrpSpPr>
        <p:grpSpPr>
          <a:xfrm>
            <a:off x="7202031" y="5458968"/>
            <a:ext cx="4973796" cy="1399031"/>
            <a:chOff x="7202031" y="5458968"/>
            <a:chExt cx="4973796" cy="1399031"/>
          </a:xfrm>
        </p:grpSpPr>
        <p:sp>
          <p:nvSpPr>
            <p:cNvPr id="9" name="Flowchart: Manual Input 8"/>
            <p:cNvSpPr/>
            <p:nvPr/>
          </p:nvSpPr>
          <p:spPr>
            <a:xfrm>
              <a:off x="7202031" y="5458968"/>
              <a:ext cx="4973796" cy="1399031"/>
            </a:xfrm>
            <a:prstGeom prst="flowChartManualInpu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6"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a:xfrm>
              <a:off x="8653210" y="5704920"/>
              <a:ext cx="2837911" cy="109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655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Introduce you to some of the statistics around </a:t>
            </a:r>
            <a:r>
              <a:rPr lang="en-US" dirty="0" smtClean="0"/>
              <a:t>rural veterans </a:t>
            </a:r>
          </a:p>
          <a:p>
            <a:r>
              <a:rPr lang="en-US" dirty="0" smtClean="0"/>
              <a:t>Introduce you to some of the statistics around those in Agriculture, including veterans.</a:t>
            </a:r>
            <a:endParaRPr lang="en-US" dirty="0"/>
          </a:p>
          <a:p>
            <a:r>
              <a:rPr lang="en-US" dirty="0" smtClean="0"/>
              <a:t>Describe </a:t>
            </a:r>
            <a:r>
              <a:rPr lang="en-US" dirty="0"/>
              <a:t>programs, organizations and initiatives statewide that support veterans in Agriculture.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429225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ttuce">
            <a:extLst>
              <a:ext uri="{FF2B5EF4-FFF2-40B4-BE49-F238E27FC236}">
                <a16:creationId xmlns="" xmlns:a16="http://schemas.microsoft.com/office/drawing/2014/main" id="{E993FA7A-9A61-804B-A5E4-16683DB6CC4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89"/>
          </a:xfrm>
          <a:prstGeom prst="rect">
            <a:avLst/>
          </a:prstGeom>
        </p:spPr>
      </p:pic>
      <p:sp>
        <p:nvSpPr>
          <p:cNvPr id="46" name="Rectangle 37">
            <a:extLst>
              <a:ext uri="{FF2B5EF4-FFF2-40B4-BE49-F238E27FC236}">
                <a16:creationId xmlns="" xmlns:a16="http://schemas.microsoft.com/office/drawing/2014/main" id="{F79FF99C-BAA9-404F-9C96-6DD456B4F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39">
            <a:extLst>
              <a:ext uri="{FF2B5EF4-FFF2-40B4-BE49-F238E27FC236}">
                <a16:creationId xmlns="" xmlns:a16="http://schemas.microsoft.com/office/drawing/2014/main" id="{49C44AFD-C72D-4D9C-84C6-73E615CED8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23F6D5E8-15CF-4755-910B-1B5A1E777357}"/>
              </a:ext>
            </a:extLst>
          </p:cNvPr>
          <p:cNvSpPr>
            <a:spLocks noGrp="1"/>
          </p:cNvSpPr>
          <p:nvPr>
            <p:ph type="title"/>
          </p:nvPr>
        </p:nvSpPr>
        <p:spPr>
          <a:xfrm>
            <a:off x="1069848" y="484632"/>
            <a:ext cx="10058400" cy="1609344"/>
          </a:xfrm>
        </p:spPr>
        <p:txBody>
          <a:bodyPr anchor="ctr">
            <a:normAutofit/>
          </a:bodyPr>
          <a:lstStyle/>
          <a:p>
            <a:r>
              <a:rPr lang="en-US" dirty="0" smtClean="0">
                <a:solidFill>
                  <a:schemeClr val="tx1"/>
                </a:solidFill>
              </a:rPr>
              <a:t>Rural Veterans</a:t>
            </a:r>
            <a:endParaRPr lang="en-US" dirty="0">
              <a:solidFill>
                <a:schemeClr val="tx1"/>
              </a:solidFill>
            </a:endParaRPr>
          </a:p>
        </p:txBody>
      </p:sp>
      <p:grpSp>
        <p:nvGrpSpPr>
          <p:cNvPr id="48" name="Group 41">
            <a:extLst>
              <a:ext uri="{FF2B5EF4-FFF2-40B4-BE49-F238E27FC236}">
                <a16:creationId xmlns="" xmlns:a16="http://schemas.microsoft.com/office/drawing/2014/main" id="{1D25B14F-36E0-41E8-956F-CABEF1ADD65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01725" y="6229681"/>
            <a:ext cx="457200" cy="457200"/>
            <a:chOff x="11361456" y="6195813"/>
            <a:chExt cx="548640" cy="548640"/>
          </a:xfrm>
          <a:solidFill>
            <a:srgbClr val="AB2400"/>
          </a:solidFill>
        </p:grpSpPr>
        <p:sp>
          <p:nvSpPr>
            <p:cNvPr id="43" name="Oval 42">
              <a:extLst>
                <a:ext uri="{FF2B5EF4-FFF2-40B4-BE49-F238E27FC236}">
                  <a16:creationId xmlns="" xmlns:a16="http://schemas.microsoft.com/office/drawing/2014/main" id="{4AFB9EA5-DE4D-4E6B-A302-F55174E4B1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gr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4" name="Oval 43">
              <a:extLst>
                <a:ext uri="{FF2B5EF4-FFF2-40B4-BE49-F238E27FC236}">
                  <a16:creationId xmlns="" xmlns:a16="http://schemas.microsoft.com/office/drawing/2014/main" id="{E44092F4-4D9B-4D0A-8832-C29E786F8F0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grp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lide Number Placeholder 2">
            <a:extLst>
              <a:ext uri="{FF2B5EF4-FFF2-40B4-BE49-F238E27FC236}">
                <a16:creationId xmlns="" xmlns:a16="http://schemas.microsoft.com/office/drawing/2014/main" id="{77FF10F5-F7BB-EA4C-BFFD-8D8D77D54FF1}"/>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3</a:t>
            </a:fld>
            <a:endParaRPr lang="en-US" dirty="0"/>
          </a:p>
        </p:txBody>
      </p:sp>
      <p:graphicFrame>
        <p:nvGraphicFramePr>
          <p:cNvPr id="21" name="Content Placeholder 2" descr="Icon SmartArt graphic">
            <a:extLst>
              <a:ext uri="{FF2B5EF4-FFF2-40B4-BE49-F238E27FC236}">
                <a16:creationId xmlns="" xmlns:a16="http://schemas.microsoft.com/office/drawing/2014/main" id="{A3D1C6A2-434F-413C-ACCC-99B0DBD24CFD}"/>
              </a:ext>
            </a:extLst>
          </p:cNvPr>
          <p:cNvGraphicFramePr>
            <a:graphicFrameLocks noGrp="1"/>
          </p:cNvGraphicFramePr>
          <p:nvPr>
            <p:ph idx="1"/>
            <p:extLst>
              <p:ext uri="{D42A27DB-BD31-4B8C-83A1-F6EECF244321}">
                <p14:modId xmlns:p14="http://schemas.microsoft.com/office/powerpoint/2010/main" val="1021718594"/>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p:nvPr/>
        </p:nvSpPr>
        <p:spPr>
          <a:xfrm>
            <a:off x="1451872" y="5972509"/>
            <a:ext cx="3823483" cy="707886"/>
          </a:xfrm>
          <a:prstGeom prst="rect">
            <a:avLst/>
          </a:prstGeom>
        </p:spPr>
        <p:txBody>
          <a:bodyPr wrap="none">
            <a:spAutoFit/>
          </a:bodyPr>
          <a:lstStyle/>
          <a:p>
            <a:pPr lvl="0">
              <a:lnSpc>
                <a:spcPct val="100000"/>
              </a:lnSpc>
            </a:pPr>
            <a:r>
              <a:rPr lang="en-US" sz="4000" dirty="0"/>
              <a:t> </a:t>
            </a:r>
            <a:r>
              <a:rPr lang="en-US" dirty="0" smtClean="0"/>
              <a:t>*</a:t>
            </a:r>
            <a:r>
              <a:rPr lang="en-US" sz="1000" dirty="0" smtClean="0"/>
              <a:t>American </a:t>
            </a:r>
            <a:r>
              <a:rPr lang="en-US" sz="1000" dirty="0"/>
              <a:t>Community </a:t>
            </a:r>
            <a:r>
              <a:rPr lang="en-US" sz="1000" dirty="0" smtClean="0"/>
              <a:t>Survey 2017 &amp; </a:t>
            </a:r>
            <a:r>
              <a:rPr lang="en-US" sz="1000" dirty="0" err="1" smtClean="0"/>
              <a:t>Carsey</a:t>
            </a:r>
            <a:r>
              <a:rPr lang="en-US" sz="1000" dirty="0" smtClean="0"/>
              <a:t> Institute 2004</a:t>
            </a:r>
            <a:endParaRPr lang="en-US" sz="1000" dirty="0"/>
          </a:p>
        </p:txBody>
      </p:sp>
      <p:sp>
        <p:nvSpPr>
          <p:cNvPr id="13" name="Rectangle 12"/>
          <p:cNvSpPr/>
          <p:nvPr/>
        </p:nvSpPr>
        <p:spPr>
          <a:xfrm>
            <a:off x="1946197" y="3061721"/>
            <a:ext cx="456506" cy="527168"/>
          </a:xfrm>
          <a:prstGeom prst="rect">
            <a:avLst/>
          </a:prstGeom>
          <a:blipFill rotWithShape="1">
            <a:blip r:embed="rId11"/>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Rectangle 13"/>
          <p:cNvSpPr/>
          <p:nvPr/>
        </p:nvSpPr>
        <p:spPr>
          <a:xfrm>
            <a:off x="2876170" y="3256207"/>
            <a:ext cx="456506" cy="527168"/>
          </a:xfrm>
          <a:prstGeom prst="rect">
            <a:avLst/>
          </a:prstGeom>
          <a:blipFill rotWithShape="1">
            <a:blip r:embed="rId11"/>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Rectangle 14"/>
          <p:cNvSpPr/>
          <p:nvPr/>
        </p:nvSpPr>
        <p:spPr>
          <a:xfrm>
            <a:off x="2305005" y="3577046"/>
            <a:ext cx="456506" cy="527168"/>
          </a:xfrm>
          <a:prstGeom prst="rect">
            <a:avLst/>
          </a:prstGeom>
          <a:blipFill rotWithShape="1">
            <a:blip r:embed="rId11"/>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Rectangle 16"/>
          <p:cNvSpPr/>
          <p:nvPr/>
        </p:nvSpPr>
        <p:spPr>
          <a:xfrm>
            <a:off x="5996969" y="3345328"/>
            <a:ext cx="845372" cy="876094"/>
          </a:xfrm>
          <a:prstGeom prst="rect">
            <a:avLst/>
          </a:prstGeom>
          <a:blipFill rotWithShape="1">
            <a:blip r:embed="rId12"/>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3158133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4025" y="53045"/>
            <a:ext cx="8606580" cy="1015663"/>
          </a:xfrm>
          <a:prstGeom prst="rect">
            <a:avLst/>
          </a:prstGeom>
          <a:noFill/>
        </p:spPr>
        <p:txBody>
          <a:bodyPr wrap="square" rtlCol="0">
            <a:spAutoFit/>
          </a:bodyPr>
          <a:lstStyle/>
          <a:p>
            <a:pPr algn="ctr"/>
            <a:r>
              <a:rPr lang="en-US" sz="6000" dirty="0" smtClean="0">
                <a:latin typeface="+mj-lt"/>
                <a:ea typeface="Tahoma" panose="020B0604030504040204" pitchFamily="34" charset="0"/>
                <a:cs typeface="Tahoma" panose="020B0604030504040204" pitchFamily="34" charset="0"/>
              </a:rPr>
              <a:t>Veteran Unemployment</a:t>
            </a:r>
            <a:endParaRPr lang="en-US" sz="6000" dirty="0">
              <a:latin typeface="+mj-lt"/>
              <a:ea typeface="Tahoma" panose="020B0604030504040204" pitchFamily="34" charset="0"/>
              <a:cs typeface="Tahoma" panose="020B0604030504040204" pitchFamily="34" charset="0"/>
            </a:endParaRPr>
          </a:p>
        </p:txBody>
      </p:sp>
      <p:sp>
        <p:nvSpPr>
          <p:cNvPr id="3" name="TextBox 2"/>
          <p:cNvSpPr txBox="1"/>
          <p:nvPr/>
        </p:nvSpPr>
        <p:spPr>
          <a:xfrm>
            <a:off x="0" y="1005299"/>
            <a:ext cx="2853480" cy="923330"/>
          </a:xfrm>
          <a:prstGeom prst="rect">
            <a:avLst/>
          </a:prstGeom>
          <a:noFill/>
        </p:spPr>
        <p:txBody>
          <a:bodyPr wrap="square" rtlCol="0">
            <a:spAutoFit/>
          </a:bodyPr>
          <a:lstStyle/>
          <a:p>
            <a:pPr algn="ctr"/>
            <a:r>
              <a:rPr lang="en-US" sz="5400" dirty="0" smtClean="0">
                <a:solidFill>
                  <a:srgbClr val="AB2400"/>
                </a:solidFill>
                <a:latin typeface="Tahoma" panose="020B0604030504040204" pitchFamily="34" charset="0"/>
                <a:ea typeface="Tahoma" panose="020B0604030504040204" pitchFamily="34" charset="0"/>
                <a:cs typeface="Tahoma" panose="020B0604030504040204" pitchFamily="34" charset="0"/>
              </a:rPr>
              <a:t>Rural</a:t>
            </a:r>
            <a:endParaRPr lang="en-US" sz="5400" dirty="0">
              <a:solidFill>
                <a:srgbClr val="AB24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098010" y="1213266"/>
            <a:ext cx="2853480" cy="923330"/>
          </a:xfrm>
          <a:prstGeom prst="rect">
            <a:avLst/>
          </a:prstGeom>
          <a:noFill/>
        </p:spPr>
        <p:txBody>
          <a:bodyPr wrap="square" rtlCol="0">
            <a:spAutoFit/>
          </a:bodyPr>
          <a:lstStyle/>
          <a:p>
            <a:pPr algn="ctr"/>
            <a:r>
              <a:rPr lang="en-US" sz="5400"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Urban</a:t>
            </a:r>
            <a:endParaRPr lang="en-US" sz="54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rapezoid 15"/>
          <p:cNvSpPr/>
          <p:nvPr/>
        </p:nvSpPr>
        <p:spPr>
          <a:xfrm rot="10800000">
            <a:off x="854385" y="4143375"/>
            <a:ext cx="1260164" cy="1682488"/>
          </a:xfrm>
          <a:prstGeom prst="trapezoid">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18" name="Rectangle 17"/>
          <p:cNvSpPr/>
          <p:nvPr/>
        </p:nvSpPr>
        <p:spPr>
          <a:xfrm>
            <a:off x="1174365" y="6055623"/>
            <a:ext cx="571500" cy="340310"/>
          </a:xfrm>
          <a:prstGeom prst="rect">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9698" y="4438594"/>
            <a:ext cx="2348654" cy="830997"/>
          </a:xfrm>
          <a:prstGeom prst="rect">
            <a:avLst/>
          </a:prstGeom>
          <a:noFill/>
        </p:spPr>
        <p:txBody>
          <a:bodyPr wrap="square" rtlCol="0">
            <a:spAutoFit/>
          </a:bodyPr>
          <a:lstStyle/>
          <a:p>
            <a:pPr algn="ctr"/>
            <a:r>
              <a:rPr lang="en-US" sz="4800" b="1" dirty="0" smtClean="0">
                <a:solidFill>
                  <a:srgbClr val="AB2400"/>
                </a:solidFill>
                <a:latin typeface="Tahoma" panose="020B0604030504040204" pitchFamily="34" charset="0"/>
                <a:ea typeface="Tahoma" panose="020B0604030504040204" pitchFamily="34" charset="0"/>
                <a:cs typeface="Tahoma" panose="020B0604030504040204" pitchFamily="34" charset="0"/>
              </a:rPr>
              <a:t>31.2%</a:t>
            </a:r>
            <a:endParaRPr lang="en-US" sz="4800" b="1" dirty="0">
              <a:solidFill>
                <a:srgbClr val="AB2400"/>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1790326" y="5291783"/>
            <a:ext cx="2846072" cy="1200329"/>
          </a:xfrm>
          <a:prstGeom prst="rect">
            <a:avLst/>
          </a:prstGeom>
          <a:noFill/>
        </p:spPr>
        <p:txBody>
          <a:bodyPr wrap="square" rtlCol="0">
            <a:spAutoFit/>
          </a:bodyPr>
          <a:lstStyle/>
          <a:p>
            <a:pPr algn="ctr"/>
            <a:r>
              <a:rPr lang="en-US" sz="2400" b="1" dirty="0" smtClean="0">
                <a:solidFill>
                  <a:srgbClr val="AB2400"/>
                </a:solidFill>
                <a:latin typeface="Tahoma" panose="020B0604030504040204" pitchFamily="34" charset="0"/>
                <a:ea typeface="Tahoma" panose="020B0604030504040204" pitchFamily="34" charset="0"/>
                <a:cs typeface="Tahoma" panose="020B0604030504040204" pitchFamily="34" charset="0"/>
              </a:rPr>
              <a:t>Unemployed</a:t>
            </a:r>
            <a:r>
              <a:rPr lang="en-US" sz="2400" b="1" dirty="0" smtClea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smtClean="0">
                <a:solidFill>
                  <a:srgbClr val="AB2400"/>
                </a:solidFill>
                <a:latin typeface="Tahoma" panose="020B0604030504040204" pitchFamily="34" charset="0"/>
                <a:ea typeface="Tahoma" panose="020B0604030504040204" pitchFamily="34" charset="0"/>
                <a:cs typeface="Tahoma" panose="020B0604030504040204" pitchFamily="34" charset="0"/>
              </a:rPr>
              <a:t>&amp;</a:t>
            </a:r>
            <a:r>
              <a:rPr lang="en-US" sz="2400" b="1" dirty="0" smtClea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smtClean="0">
                <a:solidFill>
                  <a:srgbClr val="AB2400"/>
                </a:solidFill>
                <a:latin typeface="Tahoma" panose="020B0604030504040204" pitchFamily="34" charset="0"/>
                <a:ea typeface="Tahoma" panose="020B0604030504040204" pitchFamily="34" charset="0"/>
                <a:cs typeface="Tahoma" panose="020B0604030504040204" pitchFamily="34" charset="0"/>
              </a:rPr>
              <a:t>Not</a:t>
            </a:r>
            <a:r>
              <a:rPr lang="en-US" sz="2400" b="1" dirty="0" smtClea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smtClean="0">
                <a:solidFill>
                  <a:srgbClr val="AB2400"/>
                </a:solidFill>
                <a:latin typeface="Tahoma" panose="020B0604030504040204" pitchFamily="34" charset="0"/>
                <a:ea typeface="Tahoma" panose="020B0604030504040204" pitchFamily="34" charset="0"/>
                <a:cs typeface="Tahoma" panose="020B0604030504040204" pitchFamily="34" charset="0"/>
              </a:rPr>
              <a:t>Seeking</a:t>
            </a:r>
            <a:r>
              <a:rPr lang="en-US" sz="2400" b="1" dirty="0" smtClea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smtClean="0">
                <a:solidFill>
                  <a:srgbClr val="AB2400"/>
                </a:solidFill>
                <a:latin typeface="Tahoma" panose="020B0604030504040204" pitchFamily="34" charset="0"/>
                <a:ea typeface="Tahoma" panose="020B0604030504040204" pitchFamily="34" charset="0"/>
                <a:cs typeface="Tahoma" panose="020B0604030504040204" pitchFamily="34" charset="0"/>
              </a:rPr>
              <a:t>Employment</a:t>
            </a:r>
            <a:endParaRPr lang="en-US" sz="2400" b="1" dirty="0">
              <a:solidFill>
                <a:srgbClr val="AB2400"/>
              </a:solidFill>
              <a:latin typeface="Tahoma" panose="020B0604030504040204" pitchFamily="34" charset="0"/>
              <a:ea typeface="Tahoma" panose="020B0604030504040204" pitchFamily="34" charset="0"/>
              <a:cs typeface="Tahoma" panose="020B0604030504040204" pitchFamily="34" charset="0"/>
            </a:endParaRPr>
          </a:p>
        </p:txBody>
      </p:sp>
      <p:sp>
        <p:nvSpPr>
          <p:cNvPr id="20" name="&quot;No&quot; Symbol 19"/>
          <p:cNvSpPr/>
          <p:nvPr/>
        </p:nvSpPr>
        <p:spPr>
          <a:xfrm>
            <a:off x="2480446" y="1878321"/>
            <a:ext cx="2066925" cy="1962150"/>
          </a:xfrm>
          <a:prstGeom prst="noSmoking">
            <a:avLst>
              <a:gd name="adj" fmla="val 4552"/>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644137" y="2170085"/>
            <a:ext cx="1916849" cy="830997"/>
          </a:xfrm>
          <a:prstGeom prst="rect">
            <a:avLst/>
          </a:prstGeom>
          <a:noFill/>
        </p:spPr>
        <p:txBody>
          <a:bodyPr wrap="square" rtlCol="0">
            <a:spAutoFit/>
          </a:bodyPr>
          <a:lstStyle/>
          <a:p>
            <a:pPr algn="ctr"/>
            <a:r>
              <a:rPr lang="en-US" sz="4800" b="1" dirty="0" smtClean="0">
                <a:solidFill>
                  <a:srgbClr val="AB2400"/>
                </a:solidFill>
                <a:latin typeface="Tahoma" panose="020B0604030504040204" pitchFamily="34" charset="0"/>
                <a:ea typeface="Tahoma" panose="020B0604030504040204" pitchFamily="34" charset="0"/>
                <a:cs typeface="Tahoma" panose="020B0604030504040204" pitchFamily="34" charset="0"/>
              </a:rPr>
              <a:t>5.5%</a:t>
            </a:r>
            <a:endParaRPr lang="en-US" sz="4800" b="1" dirty="0">
              <a:solidFill>
                <a:srgbClr val="AB24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413574" y="2902266"/>
            <a:ext cx="2152859" cy="461665"/>
          </a:xfrm>
          <a:prstGeom prst="rect">
            <a:avLst/>
          </a:prstGeom>
          <a:noFill/>
        </p:spPr>
        <p:txBody>
          <a:bodyPr wrap="square" rtlCol="0">
            <a:spAutoFit/>
          </a:bodyPr>
          <a:lstStyle/>
          <a:p>
            <a:pPr algn="ctr"/>
            <a:r>
              <a:rPr lang="en-US" sz="2400" b="1" dirty="0" smtClean="0">
                <a:solidFill>
                  <a:srgbClr val="AB2400"/>
                </a:solidFill>
                <a:latin typeface="Tahoma" panose="020B0604030504040204" pitchFamily="34" charset="0"/>
                <a:ea typeface="Tahoma" panose="020B0604030504040204" pitchFamily="34" charset="0"/>
                <a:cs typeface="Tahoma" panose="020B0604030504040204" pitchFamily="34" charset="0"/>
              </a:rPr>
              <a:t>Unemployed</a:t>
            </a:r>
            <a:endParaRPr lang="en-US" sz="2400" b="1" dirty="0">
              <a:solidFill>
                <a:srgbClr val="AB2400"/>
              </a:solidFill>
              <a:latin typeface="Tahoma" panose="020B0604030504040204" pitchFamily="34" charset="0"/>
              <a:ea typeface="Tahoma" panose="020B0604030504040204" pitchFamily="34" charset="0"/>
              <a:cs typeface="Tahoma" panose="020B0604030504040204" pitchFamily="34" charset="0"/>
            </a:endParaRPr>
          </a:p>
        </p:txBody>
      </p:sp>
      <p:sp>
        <p:nvSpPr>
          <p:cNvPr id="21" name="&quot;No&quot; Symbol 20"/>
          <p:cNvSpPr/>
          <p:nvPr/>
        </p:nvSpPr>
        <p:spPr>
          <a:xfrm>
            <a:off x="8935411" y="1878321"/>
            <a:ext cx="2066925" cy="1962150"/>
          </a:xfrm>
          <a:prstGeom prst="noSmoking">
            <a:avLst>
              <a:gd name="adj" fmla="val 4552"/>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8935411" y="2205930"/>
            <a:ext cx="2080888" cy="830997"/>
          </a:xfrm>
          <a:prstGeom prst="rect">
            <a:avLst/>
          </a:prstGeom>
          <a:noFill/>
        </p:spPr>
        <p:txBody>
          <a:bodyPr wrap="square" rtlCol="0">
            <a:spAutoFit/>
          </a:bodyPr>
          <a:lstStyle/>
          <a:p>
            <a:pPr algn="ctr"/>
            <a:r>
              <a:rPr lang="en-US" sz="48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3.8%</a:t>
            </a:r>
            <a:endParaRPr lang="en-US" sz="4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8899425" y="3001082"/>
            <a:ext cx="2152859" cy="461665"/>
          </a:xfrm>
          <a:prstGeom prst="rect">
            <a:avLst/>
          </a:prstGeom>
          <a:noFill/>
        </p:spPr>
        <p:txBody>
          <a:bodyPr wrap="square" rtlCol="0">
            <a:spAutoFit/>
          </a:bodyPr>
          <a:lstStyle/>
          <a:p>
            <a:pPr algn="ctr"/>
            <a:r>
              <a:rPr lang="en-US" sz="24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Unemployed</a:t>
            </a:r>
            <a:endPar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6534150" y="4448916"/>
            <a:ext cx="2295525" cy="830997"/>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86773" y="4438594"/>
            <a:ext cx="2412652" cy="830997"/>
          </a:xfrm>
          <a:prstGeom prst="rect">
            <a:avLst/>
          </a:prstGeom>
          <a:noFill/>
        </p:spPr>
        <p:txBody>
          <a:bodyPr wrap="square" rtlCol="0">
            <a:spAutoFit/>
          </a:bodyPr>
          <a:lstStyle/>
          <a:p>
            <a:pPr algn="ctr"/>
            <a:r>
              <a:rPr lang="en-US" sz="48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22.5%</a:t>
            </a:r>
            <a:endParaRPr lang="en-US" sz="4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7931269" y="5279913"/>
            <a:ext cx="2846072" cy="1200329"/>
          </a:xfrm>
          <a:prstGeom prst="rect">
            <a:avLst/>
          </a:prstGeom>
          <a:noFill/>
        </p:spPr>
        <p:txBody>
          <a:bodyPr wrap="square" rtlCol="0">
            <a:spAutoFit/>
          </a:bodyPr>
          <a:lstStyle/>
          <a:p>
            <a:pPr algn="ctr"/>
            <a:r>
              <a:rPr lang="en-US" sz="24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Unemployed &amp; Not Seeking Employment</a:t>
            </a:r>
            <a:endPar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Connector 26"/>
          <p:cNvCxnSpPr/>
          <p:nvPr/>
        </p:nvCxnSpPr>
        <p:spPr>
          <a:xfrm>
            <a:off x="5937754" y="1240831"/>
            <a:ext cx="0" cy="529804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833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6D5E8-15CF-4755-910B-1B5A1E777357}"/>
              </a:ext>
            </a:extLst>
          </p:cNvPr>
          <p:cNvSpPr>
            <a:spLocks noGrp="1"/>
          </p:cNvSpPr>
          <p:nvPr>
            <p:ph type="title"/>
          </p:nvPr>
        </p:nvSpPr>
        <p:spPr>
          <a:xfrm>
            <a:off x="1069848" y="484632"/>
            <a:ext cx="10058400" cy="1609344"/>
          </a:xfrm>
        </p:spPr>
        <p:txBody>
          <a:bodyPr>
            <a:normAutofit/>
          </a:bodyPr>
          <a:lstStyle/>
          <a:p>
            <a:r>
              <a:rPr lang="en-US" dirty="0" smtClean="0"/>
              <a:t>Total Veterans and Farmer Populations*</a:t>
            </a:r>
            <a:endParaRPr lang="en-US" dirty="0"/>
          </a:p>
        </p:txBody>
      </p:sp>
      <p:sp>
        <p:nvSpPr>
          <p:cNvPr id="18" name="Rectangle 17">
            <a:extLst>
              <a:ext uri="{FF2B5EF4-FFF2-40B4-BE49-F238E27FC236}">
                <a16:creationId xmlns="" xmlns:a16="http://schemas.microsoft.com/office/drawing/2014/main" id="{3FD711E9-7F79-40A9-8D9E-4AE293C154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 xmlns:a16="http://schemas.microsoft.com/office/drawing/2014/main" id="{9B12268D-E54B-4D47-B9B1-5A86B64C66E2}"/>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5</a:t>
            </a:fld>
            <a:endParaRPr lang="en-US" dirty="0"/>
          </a:p>
        </p:txBody>
      </p:sp>
      <p:graphicFrame>
        <p:nvGraphicFramePr>
          <p:cNvPr id="13" name="Диаграмма 3" descr="Chart&#10;">
            <a:extLst>
              <a:ext uri="{FF2B5EF4-FFF2-40B4-BE49-F238E27FC236}">
                <a16:creationId xmlns="" xmlns:a16="http://schemas.microsoft.com/office/drawing/2014/main" id="{6BDC48A0-8B3E-CE42-BC22-664690C98213}"/>
              </a:ext>
            </a:extLst>
          </p:cNvPr>
          <p:cNvGraphicFramePr>
            <a:graphicFrameLocks noGrp="1" noChangeAspect="1"/>
          </p:cNvGraphicFramePr>
          <p:nvPr>
            <p:ph idx="1"/>
            <p:extLst>
              <p:ext uri="{D42A27DB-BD31-4B8C-83A1-F6EECF244321}">
                <p14:modId xmlns:p14="http://schemas.microsoft.com/office/powerpoint/2010/main" val="3591940279"/>
              </p:ext>
            </p:extLst>
          </p:nvPr>
        </p:nvGraphicFramePr>
        <p:xfrm>
          <a:off x="1069975" y="2385390"/>
          <a:ext cx="10058400" cy="3617845"/>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319753" y="6493053"/>
            <a:ext cx="3808428" cy="369332"/>
          </a:xfrm>
          <a:prstGeom prst="rect">
            <a:avLst/>
          </a:prstGeom>
          <a:noFill/>
        </p:spPr>
        <p:txBody>
          <a:bodyPr wrap="square" rtlCol="0">
            <a:spAutoFit/>
          </a:bodyPr>
          <a:lstStyle/>
          <a:p>
            <a:r>
              <a:rPr lang="en-US" dirty="0" smtClean="0"/>
              <a:t>*VA Vet Pop &amp; 2017 Ag Census</a:t>
            </a:r>
            <a:endParaRPr lang="en-US" dirty="0"/>
          </a:p>
        </p:txBody>
      </p:sp>
    </p:spTree>
    <p:extLst>
      <p:ext uri="{BB962C8B-B14F-4D97-AF65-F5344CB8AC3E}">
        <p14:creationId xmlns:p14="http://schemas.microsoft.com/office/powerpoint/2010/main" val="146373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6D5E8-15CF-4755-910B-1B5A1E777357}"/>
              </a:ext>
            </a:extLst>
          </p:cNvPr>
          <p:cNvSpPr>
            <a:spLocks noGrp="1"/>
          </p:cNvSpPr>
          <p:nvPr>
            <p:ph type="title"/>
          </p:nvPr>
        </p:nvSpPr>
        <p:spPr>
          <a:xfrm>
            <a:off x="1069848" y="484632"/>
            <a:ext cx="10058400" cy="1609344"/>
          </a:xfrm>
        </p:spPr>
        <p:txBody>
          <a:bodyPr>
            <a:normAutofit/>
          </a:bodyPr>
          <a:lstStyle/>
          <a:p>
            <a:r>
              <a:rPr lang="en-US" dirty="0" smtClean="0"/>
              <a:t>Counties where veterans </a:t>
            </a:r>
            <a:br>
              <a:rPr lang="en-US" dirty="0" smtClean="0"/>
            </a:br>
            <a:r>
              <a:rPr lang="en-US" dirty="0" smtClean="0"/>
              <a:t>make up 15% or more of Farmers*</a:t>
            </a:r>
            <a:endParaRPr lang="en-US" dirty="0"/>
          </a:p>
        </p:txBody>
      </p:sp>
      <p:sp>
        <p:nvSpPr>
          <p:cNvPr id="18" name="Rectangle 17">
            <a:extLst>
              <a:ext uri="{FF2B5EF4-FFF2-40B4-BE49-F238E27FC236}">
                <a16:creationId xmlns="" xmlns:a16="http://schemas.microsoft.com/office/drawing/2014/main" id="{3FD711E9-7F79-40A9-8D9E-4AE293C154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 xmlns:a16="http://schemas.microsoft.com/office/drawing/2014/main" id="{9B12268D-E54B-4D47-B9B1-5A86B64C66E2}"/>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6</a:t>
            </a:fld>
            <a:endParaRPr lang="en-US" dirty="0"/>
          </a:p>
        </p:txBody>
      </p:sp>
      <p:graphicFrame>
        <p:nvGraphicFramePr>
          <p:cNvPr id="13" name="Диаграмма 3" descr="Chart&#10;">
            <a:extLst>
              <a:ext uri="{FF2B5EF4-FFF2-40B4-BE49-F238E27FC236}">
                <a16:creationId xmlns="" xmlns:a16="http://schemas.microsoft.com/office/drawing/2014/main" id="{6BDC48A0-8B3E-CE42-BC22-664690C98213}"/>
              </a:ext>
            </a:extLst>
          </p:cNvPr>
          <p:cNvGraphicFramePr>
            <a:graphicFrameLocks noGrp="1" noChangeAspect="1"/>
          </p:cNvGraphicFramePr>
          <p:nvPr>
            <p:ph idx="1"/>
            <p:extLst>
              <p:ext uri="{D42A27DB-BD31-4B8C-83A1-F6EECF244321}">
                <p14:modId xmlns:p14="http://schemas.microsoft.com/office/powerpoint/2010/main" val="1372058428"/>
              </p:ext>
            </p:extLst>
          </p:nvPr>
        </p:nvGraphicFramePr>
        <p:xfrm>
          <a:off x="1069975" y="2385390"/>
          <a:ext cx="10058400" cy="3617845"/>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319753" y="6493053"/>
            <a:ext cx="3808428" cy="369332"/>
          </a:xfrm>
          <a:prstGeom prst="rect">
            <a:avLst/>
          </a:prstGeom>
          <a:noFill/>
        </p:spPr>
        <p:txBody>
          <a:bodyPr wrap="square" rtlCol="0">
            <a:spAutoFit/>
          </a:bodyPr>
          <a:lstStyle/>
          <a:p>
            <a:r>
              <a:rPr lang="en-US" dirty="0" smtClean="0"/>
              <a:t>*VA Vet Pop &amp; 2017 Ag Census</a:t>
            </a:r>
            <a:endParaRPr lang="en-US" dirty="0"/>
          </a:p>
        </p:txBody>
      </p:sp>
    </p:spTree>
    <p:extLst>
      <p:ext uri="{BB962C8B-B14F-4D97-AF65-F5344CB8AC3E}">
        <p14:creationId xmlns:p14="http://schemas.microsoft.com/office/powerpoint/2010/main" val="391361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6D5E8-15CF-4755-910B-1B5A1E777357}"/>
              </a:ext>
            </a:extLst>
          </p:cNvPr>
          <p:cNvSpPr>
            <a:spLocks noGrp="1"/>
          </p:cNvSpPr>
          <p:nvPr>
            <p:ph type="title"/>
          </p:nvPr>
        </p:nvSpPr>
        <p:spPr>
          <a:xfrm>
            <a:off x="1069848" y="484632"/>
            <a:ext cx="10058400" cy="1609344"/>
          </a:xfrm>
        </p:spPr>
        <p:txBody>
          <a:bodyPr>
            <a:normAutofit/>
          </a:bodyPr>
          <a:lstStyle/>
          <a:p>
            <a:r>
              <a:rPr lang="en-US" dirty="0" smtClean="0"/>
              <a:t>Wahkiakum County total county population 3,824 *</a:t>
            </a:r>
            <a:endParaRPr lang="en-US" dirty="0"/>
          </a:p>
        </p:txBody>
      </p:sp>
      <p:sp>
        <p:nvSpPr>
          <p:cNvPr id="18" name="Rectangle 17">
            <a:extLst>
              <a:ext uri="{FF2B5EF4-FFF2-40B4-BE49-F238E27FC236}">
                <a16:creationId xmlns="" xmlns:a16="http://schemas.microsoft.com/office/drawing/2014/main" id="{3FD711E9-7F79-40A9-8D9E-4AE293C154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 xmlns:a16="http://schemas.microsoft.com/office/drawing/2014/main" id="{9B12268D-E54B-4D47-B9B1-5A86B64C66E2}"/>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7</a:t>
            </a:fld>
            <a:endParaRPr lang="en-US" dirty="0"/>
          </a:p>
        </p:txBody>
      </p:sp>
      <p:graphicFrame>
        <p:nvGraphicFramePr>
          <p:cNvPr id="13" name="Диаграмма 3" descr="Chart&#10;">
            <a:extLst>
              <a:ext uri="{FF2B5EF4-FFF2-40B4-BE49-F238E27FC236}">
                <a16:creationId xmlns="" xmlns:a16="http://schemas.microsoft.com/office/drawing/2014/main" id="{6BDC48A0-8B3E-CE42-BC22-664690C98213}"/>
              </a:ext>
            </a:extLst>
          </p:cNvPr>
          <p:cNvGraphicFramePr>
            <a:graphicFrameLocks noGrp="1" noChangeAspect="1"/>
          </p:cNvGraphicFramePr>
          <p:nvPr>
            <p:ph idx="1"/>
            <p:extLst>
              <p:ext uri="{D42A27DB-BD31-4B8C-83A1-F6EECF244321}">
                <p14:modId xmlns:p14="http://schemas.microsoft.com/office/powerpoint/2010/main" val="3208230294"/>
              </p:ext>
            </p:extLst>
          </p:nvPr>
        </p:nvGraphicFramePr>
        <p:xfrm>
          <a:off x="1069975" y="2385390"/>
          <a:ext cx="10058400" cy="3617845"/>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319753" y="6493053"/>
            <a:ext cx="3808428" cy="369332"/>
          </a:xfrm>
          <a:prstGeom prst="rect">
            <a:avLst/>
          </a:prstGeom>
          <a:noFill/>
        </p:spPr>
        <p:txBody>
          <a:bodyPr wrap="square" rtlCol="0">
            <a:spAutoFit/>
          </a:bodyPr>
          <a:lstStyle/>
          <a:p>
            <a:r>
              <a:rPr lang="en-US" dirty="0" smtClean="0"/>
              <a:t>*VA Vet Pop &amp; 2017 Ag Census</a:t>
            </a:r>
            <a:endParaRPr lang="en-US" dirty="0"/>
          </a:p>
        </p:txBody>
      </p:sp>
    </p:spTree>
    <p:extLst>
      <p:ext uri="{BB962C8B-B14F-4D97-AF65-F5344CB8AC3E}">
        <p14:creationId xmlns:p14="http://schemas.microsoft.com/office/powerpoint/2010/main" val="338389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ushrooms">
            <a:extLst>
              <a:ext uri="{FF2B5EF4-FFF2-40B4-BE49-F238E27FC236}">
                <a16:creationId xmlns="" xmlns:a16="http://schemas.microsoft.com/office/drawing/2014/main" id="{D97B32EE-3A4B-2F49-A7F1-929098AB011B}"/>
              </a:ext>
            </a:extLst>
          </p:cNvPr>
          <p:cNvPicPr>
            <a:picLocks noChangeAspect="1"/>
          </p:cNvPicPr>
          <p:nvPr/>
        </p:nvPicPr>
        <p:blipFill rotWithShape="1">
          <a:blip r:embed="rId3">
            <a:extLst>
              <a:ext uri="{28A0092B-C50C-407E-A947-70E740481C1C}">
                <a14:useLocalDpi xmlns:a14="http://schemas.microsoft.com/office/drawing/2010/main" val="0"/>
              </a:ext>
            </a:extLst>
          </a:blip>
          <a:srcRect r="-2"/>
          <a:stretch/>
        </p:blipFill>
        <p:spPr>
          <a:xfrm>
            <a:off x="2930184" y="-2655"/>
            <a:ext cx="2996169" cy="3358597"/>
          </a:xfrm>
          <a:prstGeom prst="rect">
            <a:avLst/>
          </a:prstGeom>
        </p:spPr>
      </p:pic>
      <p:pic>
        <p:nvPicPr>
          <p:cNvPr id="12" name="Picture 11">
            <a:extLst>
              <a:ext uri="{FF2B5EF4-FFF2-40B4-BE49-F238E27FC236}">
                <a16:creationId xmlns="" xmlns:a16="http://schemas.microsoft.com/office/drawing/2014/main" id="{125DEDD5-30B7-4040-BAD5-B964E0635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8" y="3504904"/>
            <a:ext cx="5856936" cy="3353096"/>
          </a:xfrm>
          <a:prstGeom prst="rect">
            <a:avLst/>
          </a:prstGeom>
        </p:spPr>
      </p:pic>
      <p:sp>
        <p:nvSpPr>
          <p:cNvPr id="81" name="Rectangle 80">
            <a:extLst>
              <a:ext uri="{FF2B5EF4-FFF2-40B4-BE49-F238E27FC236}">
                <a16:creationId xmlns="" xmlns:a16="http://schemas.microsoft.com/office/drawing/2014/main" id="{11564CA4-59C9-4DAC-950E-61D1FA2787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7220" y="0"/>
            <a:ext cx="610477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5F3F6C66-D6D7-4A72-9928-967AEA400766}"/>
              </a:ext>
            </a:extLst>
          </p:cNvPr>
          <p:cNvSpPr>
            <a:spLocks noGrp="1"/>
          </p:cNvSpPr>
          <p:nvPr>
            <p:ph type="title"/>
          </p:nvPr>
        </p:nvSpPr>
        <p:spPr>
          <a:xfrm>
            <a:off x="6400800" y="484632"/>
            <a:ext cx="5299586" cy="1609344"/>
          </a:xfrm>
          <a:ln>
            <a:noFill/>
          </a:ln>
        </p:spPr>
        <p:txBody>
          <a:bodyPr>
            <a:normAutofit/>
          </a:bodyPr>
          <a:lstStyle/>
          <a:p>
            <a:r>
              <a:rPr lang="en-US" sz="4000" dirty="0" smtClean="0"/>
              <a:t>Rural Veterans and Agriculture </a:t>
            </a:r>
            <a:endParaRPr lang="en-US" sz="4000" dirty="0"/>
          </a:p>
        </p:txBody>
      </p:sp>
      <p:pic>
        <p:nvPicPr>
          <p:cNvPr id="10" name="Picture 9" descr="carrots">
            <a:extLst>
              <a:ext uri="{FF2B5EF4-FFF2-40B4-BE49-F238E27FC236}">
                <a16:creationId xmlns="" xmlns:a16="http://schemas.microsoft.com/office/drawing/2014/main" id="{BF2128BA-4DEB-F44E-AEEA-6551A932B9B6}"/>
              </a:ext>
            </a:extLst>
          </p:cNvPr>
          <p:cNvPicPr>
            <a:picLocks noChangeAspect="1"/>
          </p:cNvPicPr>
          <p:nvPr/>
        </p:nvPicPr>
        <p:blipFill rotWithShape="1">
          <a:blip r:embed="rId6">
            <a:extLst>
              <a:ext uri="{28A0092B-C50C-407E-A947-70E740481C1C}">
                <a14:useLocalDpi xmlns:a14="http://schemas.microsoft.com/office/drawing/2010/main" val="0"/>
              </a:ext>
            </a:extLst>
          </a:blip>
          <a:srcRect r="-2"/>
          <a:stretch/>
        </p:blipFill>
        <p:spPr>
          <a:xfrm>
            <a:off x="20" y="10"/>
            <a:ext cx="2769297" cy="3355932"/>
          </a:xfrm>
          <a:prstGeom prst="rect">
            <a:avLst/>
          </a:prstGeom>
        </p:spPr>
      </p:pic>
      <p:grpSp>
        <p:nvGrpSpPr>
          <p:cNvPr id="83" name="Group 82">
            <a:extLst>
              <a:ext uri="{FF2B5EF4-FFF2-40B4-BE49-F238E27FC236}">
                <a16:creationId xmlns="" xmlns:a16="http://schemas.microsoft.com/office/drawing/2014/main" id="{E74380E0-C298-4F18-9189-C236E8B829D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01725" y="6229681"/>
            <a:ext cx="457200" cy="457200"/>
            <a:chOff x="11361456" y="6195813"/>
            <a:chExt cx="548640" cy="548640"/>
          </a:xfrm>
        </p:grpSpPr>
        <p:sp>
          <p:nvSpPr>
            <p:cNvPr id="84" name="Oval 83">
              <a:extLst>
                <a:ext uri="{FF2B5EF4-FFF2-40B4-BE49-F238E27FC236}">
                  <a16:creationId xmlns="" xmlns:a16="http://schemas.microsoft.com/office/drawing/2014/main" id="{979684C7-75DC-42F1-850A-E9C49ECA73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 xmlns:a16="http://schemas.microsoft.com/office/drawing/2014/main" id="{4130853F-4D98-4539-8461-9F20283675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lide Number Placeholder 2">
            <a:extLst>
              <a:ext uri="{FF2B5EF4-FFF2-40B4-BE49-F238E27FC236}">
                <a16:creationId xmlns="" xmlns:a16="http://schemas.microsoft.com/office/drawing/2014/main" id="{FA2AE3EF-C217-7B49-BEE6-967B63E1ED9A}"/>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8</a:t>
            </a:fld>
            <a:endParaRPr lang="en-US" dirty="0"/>
          </a:p>
        </p:txBody>
      </p:sp>
      <p:graphicFrame>
        <p:nvGraphicFramePr>
          <p:cNvPr id="76" name="Content Placeholder 2" descr="Icon Smart Art graphic">
            <a:extLst>
              <a:ext uri="{FF2B5EF4-FFF2-40B4-BE49-F238E27FC236}">
                <a16:creationId xmlns="" xmlns:a16="http://schemas.microsoft.com/office/drawing/2014/main" id="{F6689467-90E9-3D40-8EC6-DF4B0D9B384A}"/>
              </a:ext>
            </a:extLst>
          </p:cNvPr>
          <p:cNvGraphicFramePr>
            <a:graphicFrameLocks noGrp="1" noChangeAspect="1"/>
          </p:cNvGraphicFramePr>
          <p:nvPr>
            <p:ph idx="1"/>
            <p:extLst>
              <p:ext uri="{D42A27DB-BD31-4B8C-83A1-F6EECF244321}">
                <p14:modId xmlns:p14="http://schemas.microsoft.com/office/powerpoint/2010/main" val="9128480"/>
              </p:ext>
            </p:extLst>
          </p:nvPr>
        </p:nvGraphicFramePr>
        <p:xfrm>
          <a:off x="6400799" y="2121408"/>
          <a:ext cx="5299585" cy="4050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6674178" y="6508111"/>
            <a:ext cx="2290713" cy="369332"/>
          </a:xfrm>
          <a:prstGeom prst="rect">
            <a:avLst/>
          </a:prstGeom>
          <a:noFill/>
        </p:spPr>
        <p:txBody>
          <a:bodyPr wrap="square" rtlCol="0">
            <a:spAutoFit/>
          </a:bodyPr>
          <a:lstStyle/>
          <a:p>
            <a:r>
              <a:rPr lang="en-US" dirty="0" smtClean="0"/>
              <a:t>2017 Ag Census*</a:t>
            </a:r>
            <a:endParaRPr lang="en-US" dirty="0"/>
          </a:p>
        </p:txBody>
      </p:sp>
    </p:spTree>
    <p:extLst>
      <p:ext uri="{BB962C8B-B14F-4D97-AF65-F5344CB8AC3E}">
        <p14:creationId xmlns:p14="http://schemas.microsoft.com/office/powerpoint/2010/main" val="423381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 and Partners for Veterans in Agriculture</a:t>
            </a:r>
            <a:endParaRPr lang="en-US" dirty="0"/>
          </a:p>
        </p:txBody>
      </p:sp>
      <p:pic>
        <p:nvPicPr>
          <p:cNvPr id="5" name="Content Placeholder 4"/>
          <p:cNvPicPr>
            <a:picLocks noGrp="1" noChangeAspect="1"/>
          </p:cNvPicPr>
          <p:nvPr>
            <p:ph idx="1"/>
          </p:nvPr>
        </p:nvPicPr>
        <p:blipFill>
          <a:blip r:embed="rId3"/>
          <a:stretch>
            <a:fillRect/>
          </a:stretch>
        </p:blipFill>
        <p:spPr>
          <a:xfrm>
            <a:off x="2912882" y="1891545"/>
            <a:ext cx="9491681" cy="5037537"/>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9</a:t>
            </a:fld>
            <a:endParaRPr lang="en-US" dirty="0"/>
          </a:p>
        </p:txBody>
      </p:sp>
      <p:sp>
        <p:nvSpPr>
          <p:cNvPr id="6" name="TextBox 5"/>
          <p:cNvSpPr txBox="1"/>
          <p:nvPr/>
        </p:nvSpPr>
        <p:spPr>
          <a:xfrm>
            <a:off x="113122" y="2056269"/>
            <a:ext cx="4619134" cy="1477328"/>
          </a:xfrm>
          <a:prstGeom prst="rect">
            <a:avLst/>
          </a:prstGeom>
          <a:noFill/>
        </p:spPr>
        <p:txBody>
          <a:bodyPr wrap="square" rtlCol="0">
            <a:spAutoFit/>
          </a:bodyPr>
          <a:lstStyle/>
          <a:p>
            <a:pPr marL="285750" indent="-285750">
              <a:buClr>
                <a:srgbClr val="AB2400"/>
              </a:buClr>
              <a:buFont typeface="Arial" panose="020B0604020202020204" pitchFamily="34" charset="0"/>
              <a:buChar char="•"/>
            </a:pPr>
            <a:r>
              <a:rPr lang="en-US" dirty="0" smtClean="0"/>
              <a:t>Growing Veterans growingveterans.org</a:t>
            </a:r>
          </a:p>
          <a:p>
            <a:r>
              <a:rPr lang="en-US" dirty="0" smtClean="0"/>
              <a:t>360-445-2399 </a:t>
            </a:r>
            <a:r>
              <a:rPr lang="en-US" dirty="0" smtClean="0">
                <a:hlinkClick r:id="rId4"/>
              </a:rPr>
              <a:t>staff@growingveterans.org</a:t>
            </a:r>
            <a:endParaRPr lang="en-US" dirty="0" smtClean="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4" name="Rectangle 13" descr="Marker"/>
          <p:cNvSpPr/>
          <p:nvPr/>
        </p:nvSpPr>
        <p:spPr>
          <a:xfrm>
            <a:off x="6168171" y="2507529"/>
            <a:ext cx="666262" cy="612743"/>
          </a:xfrm>
          <a:prstGeom prst="rect">
            <a:avLst/>
          </a:prstGeom>
          <a:blipFill>
            <a:blip r:embed="rId5">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dgm="http://schemas.openxmlformats.org/drawingml/2006/diagram" xmlns=""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729888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M22439967_Produce Wood Type design_SL_V1.potx" id="{35BB27CA-615A-40E1-A096-E9349CFC8B2B}" vid="{5FFD3698-9BD9-456E-B334-C017F3AB16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099A4-1E65-4BB3-9461-5372343E495B}">
  <ds:schemaRefs>
    <ds:schemaRef ds:uri="http://schemas.microsoft.com/sharepoint/v3/contenttype/forms"/>
  </ds:schemaRefs>
</ds:datastoreItem>
</file>

<file path=customXml/itemProps2.xml><?xml version="1.0" encoding="utf-8"?>
<ds:datastoreItem xmlns:ds="http://schemas.openxmlformats.org/officeDocument/2006/customXml" ds:itemID="{B9FE37E5-361E-44A8-9195-3950757C1D52}">
  <ds:schemaRefs>
    <ds:schemaRef ds:uri="http://www.w3.org/XML/1998/namespace"/>
    <ds:schemaRef ds:uri="http://schemas.openxmlformats.org/package/2006/metadata/core-properties"/>
    <ds:schemaRef ds:uri="http://purl.org/dc/dcmitype/"/>
    <ds:schemaRef ds:uri="71af3243-3dd4-4a8d-8c0d-dd76da1f02a5"/>
    <ds:schemaRef ds:uri="http://schemas.microsoft.com/office/2006/documentManagement/types"/>
    <ds:schemaRef ds:uri="http://schemas.microsoft.com/office/2006/metadata/properties"/>
    <ds:schemaRef ds:uri="http://purl.org/dc/elements/1.1/"/>
    <ds:schemaRef ds:uri="http://schemas.microsoft.com/office/infopath/2007/PartnerControls"/>
    <ds:schemaRef ds:uri="16c05727-aa75-4e4a-9b5f-8a80a1165891"/>
    <ds:schemaRef ds:uri="http://purl.org/dc/terms/"/>
  </ds:schemaRefs>
</ds:datastoreItem>
</file>

<file path=customXml/itemProps3.xml><?xml version="1.0" encoding="utf-8"?>
<ds:datastoreItem xmlns:ds="http://schemas.openxmlformats.org/officeDocument/2006/customXml" ds:itemID="{9C2D81DD-F02D-4DE1-A49B-B67C9C1F5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Produce Wood Type design</Template>
  <TotalTime>0</TotalTime>
  <Words>814</Words>
  <Application>Microsoft Office PowerPoint</Application>
  <PresentationFormat>Widescreen</PresentationFormat>
  <Paragraphs>143</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Rockwell</vt:lpstr>
      <vt:lpstr>Rockwell Condensed</vt:lpstr>
      <vt:lpstr>Rockwell Extra Bold</vt:lpstr>
      <vt:lpstr>Tahoma</vt:lpstr>
      <vt:lpstr>Wingdings</vt:lpstr>
      <vt:lpstr>Wood Type</vt:lpstr>
      <vt:lpstr>Veterans in Agriculture, Rural Veterans Outreach</vt:lpstr>
      <vt:lpstr>Objectives</vt:lpstr>
      <vt:lpstr>Rural Veterans</vt:lpstr>
      <vt:lpstr>PowerPoint Presentation</vt:lpstr>
      <vt:lpstr>Total Veterans and Farmer Populations*</vt:lpstr>
      <vt:lpstr>Counties where veterans  make up 15% or more of Farmers*</vt:lpstr>
      <vt:lpstr>Wahkiakum County total county population 3,824 *</vt:lpstr>
      <vt:lpstr>Rural Veterans and Agriculture </vt:lpstr>
      <vt:lpstr>Initiatives and Partners for Veterans in Agriculture</vt:lpstr>
      <vt:lpstr>Initiatives and Partners for Veterans in Agriculture</vt:lpstr>
      <vt:lpstr>Initiatives and Partners for Veterans in Agriculture</vt:lpstr>
      <vt:lpstr>Initiatives and Partners for Veterans in Agriculture</vt:lpstr>
      <vt:lpstr>Initiatives and Partners for Veterans in Agriculture</vt:lpstr>
      <vt:lpstr>WDVA programming</vt:lpstr>
      <vt:lpstr>Making the connection for Rural Veterans</vt:lpstr>
      <vt:lpstr>Objectives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2019-07-03T21:47:41Z</dcterms:created>
  <dcterms:modified xsi:type="dcterms:W3CDTF">2019-07-04T14:10:27Z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