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88" r:id="rId5"/>
  </p:sldMasterIdLst>
  <p:notesMasterIdLst>
    <p:notesMasterId r:id="rId17"/>
  </p:notesMasterIdLst>
  <p:handoutMasterIdLst>
    <p:handoutMasterId r:id="rId18"/>
  </p:handoutMasterIdLst>
  <p:sldIdLst>
    <p:sldId id="508" r:id="rId6"/>
    <p:sldId id="727" r:id="rId7"/>
    <p:sldId id="713" r:id="rId8"/>
    <p:sldId id="730" r:id="rId9"/>
    <p:sldId id="729" r:id="rId10"/>
    <p:sldId id="719" r:id="rId11"/>
    <p:sldId id="724" r:id="rId12"/>
    <p:sldId id="723" r:id="rId13"/>
    <p:sldId id="725" r:id="rId14"/>
    <p:sldId id="726" r:id="rId15"/>
    <p:sldId id="72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5">
          <p15:clr>
            <a:srgbClr val="A4A3A4"/>
          </p15:clr>
        </p15:guide>
        <p15:guide id="2" orient="horz" pos="1046">
          <p15:clr>
            <a:srgbClr val="A4A3A4"/>
          </p15:clr>
        </p15:guide>
        <p15:guide id="3" orient="horz" pos="4010">
          <p15:clr>
            <a:srgbClr val="A4A3A4"/>
          </p15:clr>
        </p15:guide>
        <p15:guide id="4" orient="horz" pos="439">
          <p15:clr>
            <a:srgbClr val="A4A3A4"/>
          </p15:clr>
        </p15:guide>
        <p15:guide id="5" orient="horz" pos="2160">
          <p15:clr>
            <a:srgbClr val="A4A3A4"/>
          </p15:clr>
        </p15:guide>
        <p15:guide id="6" pos="1926">
          <p15:clr>
            <a:srgbClr val="A4A3A4"/>
          </p15:clr>
        </p15:guide>
        <p15:guide id="7" pos="4271">
          <p15:clr>
            <a:srgbClr val="A4A3A4"/>
          </p15:clr>
        </p15:guide>
        <p15:guide id="8" pos="3421">
          <p15:clr>
            <a:srgbClr val="A4A3A4"/>
          </p15:clr>
        </p15:guide>
        <p15:guide id="9" pos="2856">
          <p15:clr>
            <a:srgbClr val="A4A3A4"/>
          </p15:clr>
        </p15:guide>
        <p15:guide id="10" orient="horz" pos="1047">
          <p15:clr>
            <a:srgbClr val="A4A3A4"/>
          </p15:clr>
        </p15:guide>
        <p15:guide id="11" orient="horz" pos="401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ael Burden" initials="RL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A7"/>
    <a:srgbClr val="4BACC6"/>
    <a:srgbClr val="E46C0A"/>
    <a:srgbClr val="FF7230"/>
    <a:srgbClr val="FA7023"/>
    <a:srgbClr val="92D050"/>
    <a:srgbClr val="DCE6F2"/>
    <a:srgbClr val="D1CB7F"/>
    <a:srgbClr val="01325C"/>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5" autoAdjust="0"/>
    <p:restoredTop sz="94384" autoAdjust="0"/>
  </p:normalViewPr>
  <p:slideViewPr>
    <p:cSldViewPr snapToGrid="0" snapToObjects="1">
      <p:cViewPr varScale="1">
        <p:scale>
          <a:sx n="90" d="100"/>
          <a:sy n="90" d="100"/>
        </p:scale>
        <p:origin x="972" y="84"/>
      </p:cViewPr>
      <p:guideLst>
        <p:guide orient="horz" pos="3705"/>
        <p:guide orient="horz" pos="1046"/>
        <p:guide orient="horz" pos="4010"/>
        <p:guide orient="horz" pos="439"/>
        <p:guide orient="horz" pos="2160"/>
        <p:guide pos="1926"/>
        <p:guide pos="4271"/>
        <p:guide pos="3421"/>
        <p:guide pos="2856"/>
        <p:guide orient="horz" pos="1047"/>
        <p:guide orient="horz" pos="4011"/>
      </p:guideLst>
    </p:cSldViewPr>
  </p:slideViewPr>
  <p:outlineViewPr>
    <p:cViewPr>
      <p:scale>
        <a:sx n="33" d="100"/>
        <a:sy n="33" d="100"/>
      </p:scale>
      <p:origin x="0" y="16962"/>
    </p:cViewPr>
  </p:outlineViewPr>
  <p:notesTextViewPr>
    <p:cViewPr>
      <p:scale>
        <a:sx n="100" d="100"/>
        <a:sy n="100" d="100"/>
      </p:scale>
      <p:origin x="0" y="0"/>
    </p:cViewPr>
  </p:notesTextViewPr>
  <p:notesViewPr>
    <p:cSldViewPr snapToGrid="0" snapToObjects="1">
      <p:cViewPr>
        <p:scale>
          <a:sx n="60" d="100"/>
          <a:sy n="60" d="100"/>
        </p:scale>
        <p:origin x="-2376" y="-618"/>
      </p:cViewPr>
      <p:guideLst>
        <p:guide orient="horz" pos="2909"/>
        <p:guide pos="218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BF893ABE-500B-6843-8D9D-5C89D1DB1C60}" type="datetimeFigureOut">
              <a:rPr lang="en-US" smtClean="0"/>
              <a:t>09/18/2018</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808D6C58-B410-1742-84DD-12F247D4117B}" type="slidenum">
              <a:rPr lang="en-US" smtClean="0"/>
              <a:t>‹#›</a:t>
            </a:fld>
            <a:endParaRPr lang="en-US"/>
          </a:p>
        </p:txBody>
      </p:sp>
    </p:spTree>
    <p:extLst>
      <p:ext uri="{BB962C8B-B14F-4D97-AF65-F5344CB8AC3E}">
        <p14:creationId xmlns:p14="http://schemas.microsoft.com/office/powerpoint/2010/main" val="1064059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9" tIns="46584" rIns="93169" bIns="46584"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69" tIns="46584" rIns="93169" bIns="46584" rtlCol="0"/>
          <a:lstStyle>
            <a:lvl1pPr algn="r">
              <a:defRPr sz="1200"/>
            </a:lvl1pPr>
          </a:lstStyle>
          <a:p>
            <a:fld id="{329CD73D-588A-4523-A3FC-14405FD3D2F5}" type="datetimeFigureOut">
              <a:rPr lang="en-US" smtClean="0"/>
              <a:t>09/18/2018</a:t>
            </a:fld>
            <a:endParaRPr lang="en-US" dirty="0"/>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3169" tIns="46584" rIns="93169" bIns="46584"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9" tIns="46584" rIns="93169"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9" tIns="46584" rIns="93169"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3169" tIns="46584" rIns="93169" bIns="46584" rtlCol="0" anchor="b"/>
          <a:lstStyle>
            <a:lvl1pPr algn="r">
              <a:defRPr sz="1200"/>
            </a:lvl1pPr>
          </a:lstStyle>
          <a:p>
            <a:fld id="{7DE02615-B5EC-45E8-9D56-46B81AB3CF35}" type="slidenum">
              <a:rPr lang="en-US" smtClean="0"/>
              <a:t>‹#›</a:t>
            </a:fld>
            <a:endParaRPr lang="en-US" dirty="0"/>
          </a:p>
        </p:txBody>
      </p:sp>
    </p:spTree>
    <p:extLst>
      <p:ext uri="{BB962C8B-B14F-4D97-AF65-F5344CB8AC3E}">
        <p14:creationId xmlns:p14="http://schemas.microsoft.com/office/powerpoint/2010/main" val="13779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36550"/>
            <a:ext cx="5607050" cy="4206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1753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01F45-128C-42C7-9006-6ED3CA1A6BEC}" type="slidenum">
              <a:rPr lang="en-US" smtClean="0"/>
              <a:t>3</a:t>
            </a:fld>
            <a:endParaRPr lang="en-US" dirty="0"/>
          </a:p>
        </p:txBody>
      </p:sp>
    </p:spTree>
    <p:extLst>
      <p:ext uri="{BB962C8B-B14F-4D97-AF65-F5344CB8AC3E}">
        <p14:creationId xmlns:p14="http://schemas.microsoft.com/office/powerpoint/2010/main" val="404640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266700"/>
            <a:ext cx="5791200" cy="4344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02615-B5EC-45E8-9D56-46B81AB3CF35}" type="slidenum">
              <a:rPr lang="en-US" smtClean="0"/>
              <a:t>6</a:t>
            </a:fld>
            <a:endParaRPr lang="en-US" dirty="0"/>
          </a:p>
        </p:txBody>
      </p:sp>
    </p:spTree>
    <p:extLst>
      <p:ext uri="{BB962C8B-B14F-4D97-AF65-F5344CB8AC3E}">
        <p14:creationId xmlns:p14="http://schemas.microsoft.com/office/powerpoint/2010/main" val="285090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784596"/>
            <a:ext cx="91440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txBox="1">
            <a:spLocks/>
          </p:cNvSpPr>
          <p:nvPr userDrawn="1"/>
        </p:nvSpPr>
        <p:spPr>
          <a:xfrm>
            <a:off x="6937830" y="640014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dirty="0"/>
          </a:p>
        </p:txBody>
      </p:sp>
      <p:sp>
        <p:nvSpPr>
          <p:cNvPr id="6" name="Rectangle 5"/>
          <p:cNvSpPr/>
          <p:nvPr userDrawn="1"/>
        </p:nvSpPr>
        <p:spPr>
          <a:xfrm>
            <a:off x="0" y="537686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itle 11"/>
          <p:cNvSpPr>
            <a:spLocks noGrp="1"/>
          </p:cNvSpPr>
          <p:nvPr>
            <p:ph type="ctrTitle" hasCustomPrompt="1"/>
          </p:nvPr>
        </p:nvSpPr>
        <p:spPr>
          <a:xfrm>
            <a:off x="0" y="2074333"/>
            <a:ext cx="9144000" cy="1834729"/>
          </a:xfrm>
        </p:spPr>
        <p:txBody>
          <a:bodyPr>
            <a:normAutofit/>
          </a:bodyPr>
          <a:lstStyle>
            <a:lvl1pPr>
              <a:defRPr sz="4400" b="0" i="0">
                <a:latin typeface="Georgia"/>
                <a:cs typeface="Georgia"/>
              </a:defRPr>
            </a:lvl1pPr>
          </a:lstStyle>
          <a:p>
            <a:r>
              <a:rPr lang="en-US" dirty="0">
                <a:solidFill>
                  <a:srgbClr val="0083BE"/>
                </a:solidFill>
              </a:rPr>
              <a:t>Title of Presentation</a:t>
            </a:r>
            <a:endParaRPr lang="en-US" dirty="0"/>
          </a:p>
        </p:txBody>
      </p:sp>
      <p:sp>
        <p:nvSpPr>
          <p:cNvPr id="14" name="Rectangle 13"/>
          <p:cNvSpPr/>
          <p:nvPr userDrawn="1"/>
        </p:nvSpPr>
        <p:spPr>
          <a:xfrm>
            <a:off x="0" y="0"/>
            <a:ext cx="9144000"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9144000" cy="533399"/>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2308" y="106555"/>
            <a:ext cx="4431956" cy="292388"/>
          </a:xfrm>
          <a:prstGeom prst="rect">
            <a:avLst/>
          </a:prstGeom>
          <a:noFill/>
        </p:spPr>
        <p:txBody>
          <a:bodyPr wrap="square" rtlCol="0">
            <a:spAutoFit/>
          </a:bodyPr>
          <a:lstStyle/>
          <a:p>
            <a:r>
              <a:rPr lang="en-US" sz="1300" b="0" i="1" dirty="0">
                <a:solidFill>
                  <a:schemeClr val="bg1"/>
                </a:solidFill>
                <a:latin typeface="Georgia"/>
                <a:cs typeface="Georgia"/>
              </a:rPr>
              <a:t>Veterans Benefits Administration</a:t>
            </a:r>
          </a:p>
        </p:txBody>
      </p:sp>
    </p:spTree>
    <p:extLst>
      <p:ext uri="{BB962C8B-B14F-4D97-AF65-F5344CB8AC3E}">
        <p14:creationId xmlns:p14="http://schemas.microsoft.com/office/powerpoint/2010/main" val="2634531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a:xfrm>
            <a:off x="260350" y="136526"/>
            <a:ext cx="8731250" cy="752475"/>
          </a:xfrm>
          <a:prstGeom prst="rect">
            <a:avLst/>
          </a:prstGeom>
        </p:spPr>
        <p:txBody>
          <a:bodyPr anchor="t"/>
          <a:lstStyle>
            <a:lvl1pPr algn="l">
              <a:defRPr sz="2000" b="1">
                <a:solidFill>
                  <a:schemeClr val="bg1"/>
                </a:solidFill>
                <a:latin typeface="Myriad Pro" charset="0"/>
                <a:ea typeface="Myriad Pro" charset="0"/>
                <a:cs typeface="Myriad Pro" charset="0"/>
              </a:defRPr>
            </a:lvl1pPr>
          </a:lstStyle>
          <a:p>
            <a:r>
              <a:rPr lang="en-US" dirty="0"/>
              <a:t>Click to edit Master title style</a:t>
            </a:r>
          </a:p>
        </p:txBody>
      </p:sp>
      <p:sp>
        <p:nvSpPr>
          <p:cNvPr id="6" name="Slide Number Placeholder 41"/>
          <p:cNvSpPr>
            <a:spLocks noGrp="1"/>
          </p:cNvSpPr>
          <p:nvPr>
            <p:ph type="sldNum" sz="quarter" idx="4"/>
          </p:nvPr>
        </p:nvSpPr>
        <p:spPr>
          <a:xfrm>
            <a:off x="6978650" y="6432552"/>
            <a:ext cx="2057400" cy="365125"/>
          </a:xfrm>
          <a:prstGeom prst="rect">
            <a:avLst/>
          </a:prstGeom>
        </p:spPr>
        <p:txBody>
          <a:bodyPr vert="horz" lIns="91440" tIns="45720" rIns="91440" bIns="45720" rtlCol="0" anchor="ctr"/>
          <a:lstStyle>
            <a:lvl1pPr algn="r">
              <a:defRPr sz="1200" b="1">
                <a:solidFill>
                  <a:schemeClr val="bg1"/>
                </a:solidFill>
              </a:defRPr>
            </a:lvl1pPr>
          </a:lstStyle>
          <a:p>
            <a:fld id="{770EF0D3-7E2F-2E47-B3E1-382F53A69061}" type="slidenum">
              <a:rPr lang="en-US" smtClean="0"/>
              <a:pPr/>
              <a:t>‹#›</a:t>
            </a:fld>
            <a:endParaRPr lang="en-US" dirty="0"/>
          </a:p>
        </p:txBody>
      </p:sp>
    </p:spTree>
    <p:extLst>
      <p:ext uri="{BB962C8B-B14F-4D97-AF65-F5344CB8AC3E}">
        <p14:creationId xmlns:p14="http://schemas.microsoft.com/office/powerpoint/2010/main" val="10336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txBox="1">
            <a:spLocks/>
          </p:cNvSpPr>
          <p:nvPr userDrawn="1"/>
        </p:nvSpPr>
        <p:spPr>
          <a:xfrm>
            <a:off x="6937830" y="640014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pic>
        <p:nvPicPr>
          <p:cNvPr id="5" name="Picture 4" descr="MyVA.color.vector.tagline.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1729" y="819137"/>
            <a:ext cx="5053632" cy="1815107"/>
          </a:xfrm>
          <a:prstGeom prst="rect">
            <a:avLst/>
          </a:prstGeom>
        </p:spPr>
      </p:pic>
      <p:sp>
        <p:nvSpPr>
          <p:cNvPr id="6" name="Rectangle 5"/>
          <p:cNvSpPr/>
          <p:nvPr userDrawn="1"/>
        </p:nvSpPr>
        <p:spPr>
          <a:xfrm>
            <a:off x="0" y="537686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8" name="Title 11"/>
          <p:cNvSpPr>
            <a:spLocks noGrp="1"/>
          </p:cNvSpPr>
          <p:nvPr>
            <p:ph type="ctrTitle"/>
          </p:nvPr>
        </p:nvSpPr>
        <p:spPr>
          <a:xfrm>
            <a:off x="708660" y="2439037"/>
            <a:ext cx="7772400" cy="1470025"/>
          </a:xfrm>
        </p:spPr>
        <p:txBody>
          <a:bodyPr/>
          <a:lstStyle/>
          <a:p>
            <a:r>
              <a:rPr lang="en-US" dirty="0">
                <a:solidFill>
                  <a:srgbClr val="0083BE"/>
                </a:solidFill>
              </a:rPr>
              <a:t>Title of Presentation</a:t>
            </a:r>
            <a:endParaRPr lang="en-US" dirty="0"/>
          </a:p>
        </p:txBody>
      </p:sp>
      <p:pic>
        <p:nvPicPr>
          <p:cNvPr id="9" name="Picture 8" descr="3. VA-PRIMARY-HORIZONTAL-WHITE-VECTOR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00" y="5687901"/>
            <a:ext cx="3886200" cy="865219"/>
          </a:xfrm>
          <a:prstGeom prst="rect">
            <a:avLst/>
          </a:prstGeom>
        </p:spPr>
      </p:pic>
      <p:sp>
        <p:nvSpPr>
          <p:cNvPr id="10" name="TextBox 9"/>
          <p:cNvSpPr txBox="1"/>
          <p:nvPr userDrawn="1"/>
        </p:nvSpPr>
        <p:spPr>
          <a:xfrm>
            <a:off x="140044" y="5935844"/>
            <a:ext cx="4431956" cy="400110"/>
          </a:xfrm>
          <a:prstGeom prst="rect">
            <a:avLst/>
          </a:prstGeom>
          <a:noFill/>
        </p:spPr>
        <p:txBody>
          <a:bodyPr wrap="square" rtlCol="0">
            <a:spAutoFit/>
          </a:bodyPr>
          <a:lstStyle/>
          <a:p>
            <a:r>
              <a:rPr lang="en-US" sz="2000" b="1" dirty="0">
                <a:solidFill>
                  <a:prstClr val="white"/>
                </a:solidFill>
                <a:latin typeface="Myriad Pro"/>
              </a:rPr>
              <a:t>Veterans Benefits Administration</a:t>
            </a:r>
          </a:p>
        </p:txBody>
      </p:sp>
    </p:spTree>
    <p:extLst>
      <p:ext uri="{BB962C8B-B14F-4D97-AF65-F5344CB8AC3E}">
        <p14:creationId xmlns:p14="http://schemas.microsoft.com/office/powerpoint/2010/main" val="125152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1"/>
            <a:ext cx="9144000" cy="93911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4295"/>
            <a:ext cx="8229600" cy="933960"/>
          </a:xfrm>
        </p:spPr>
        <p:txBody>
          <a:bodyPr/>
          <a:lstStyle>
            <a:lvl1pPr>
              <a:defRPr>
                <a:solidFill>
                  <a:schemeClr val="bg1"/>
                </a:solidFill>
                <a:latin typeface="Myriad Pro"/>
              </a:defRPr>
            </a:lvl1pPr>
          </a:lstStyle>
          <a:p>
            <a:r>
              <a:rPr lang="en-US" dirty="0"/>
              <a:t>Click to edit Master title style</a:t>
            </a:r>
          </a:p>
        </p:txBody>
      </p:sp>
      <p:sp>
        <p:nvSpPr>
          <p:cNvPr id="3" name="Content Placeholder 2"/>
          <p:cNvSpPr>
            <a:spLocks noGrp="1"/>
          </p:cNvSpPr>
          <p:nvPr>
            <p:ph idx="1"/>
          </p:nvPr>
        </p:nvSpPr>
        <p:spPr>
          <a:xfrm>
            <a:off x="457200" y="1256309"/>
            <a:ext cx="8229600" cy="4869857"/>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7830" y="6400140"/>
            <a:ext cx="213360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7556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1"/>
            <a:ext cx="9144000" cy="93911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457200" y="1"/>
            <a:ext cx="8229600" cy="939115"/>
          </a:xfrm>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a:xfrm>
            <a:off x="6937830" y="6400140"/>
            <a:ext cx="213360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6008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a:xfrm>
            <a:off x="6937830" y="6400140"/>
            <a:ext cx="213360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4117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937830" y="6400140"/>
            <a:ext cx="213360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636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280162"/>
            <a:ext cx="8229600" cy="46472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937830" y="6400140"/>
            <a:ext cx="213360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557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937830" y="6400140"/>
            <a:ext cx="213360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0495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a:xfrm>
            <a:off x="7227788" y="6309320"/>
            <a:ext cx="1905000" cy="304800"/>
          </a:xfrm>
          <a:prstGeom prst="rect">
            <a:avLst/>
          </a:prstGeom>
        </p:spPr>
        <p:txBody>
          <a:bodyPr/>
          <a:lstStyle>
            <a:lvl1pPr>
              <a:defRPr sz="1200" smtClean="0"/>
            </a:lvl1pPr>
          </a:lstStyle>
          <a:p>
            <a:pPr>
              <a:defRPr/>
            </a:pPr>
            <a:fld id="{4FFEBDF7-2770-473C-B05F-94DA4D5D18D7}" type="slidenum">
              <a:rPr lang="en-US"/>
              <a:pPr>
                <a:defRPr/>
              </a:pPr>
              <a:t>‹#›</a:t>
            </a:fld>
            <a:endParaRPr lang="en-US" dirty="0"/>
          </a:p>
        </p:txBody>
      </p:sp>
      <p:sp>
        <p:nvSpPr>
          <p:cNvPr id="6"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75573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95"/>
            <a:ext cx="8229600" cy="774638"/>
          </a:xfrm>
        </p:spPr>
        <p:txBody>
          <a:bodyPr>
            <a:normAutofit/>
          </a:bodyPr>
          <a:lstStyle>
            <a:lvl1pPr>
              <a:defRPr sz="2500">
                <a:solidFill>
                  <a:schemeClr val="bg1"/>
                </a:solidFill>
                <a:latin typeface="Myriad Pro"/>
              </a:defRPr>
            </a:lvl1pPr>
          </a:lstStyle>
          <a:p>
            <a:r>
              <a:rPr lang="en-US" dirty="0"/>
              <a:t>CLICK TO EDIT MASTER TITLE STYLE</a:t>
            </a:r>
          </a:p>
        </p:txBody>
      </p:sp>
      <p:sp>
        <p:nvSpPr>
          <p:cNvPr id="3" name="Content Placeholder 2"/>
          <p:cNvSpPr>
            <a:spLocks noGrp="1"/>
          </p:cNvSpPr>
          <p:nvPr>
            <p:ph idx="1"/>
          </p:nvPr>
        </p:nvSpPr>
        <p:spPr>
          <a:xfrm>
            <a:off x="457200" y="1256309"/>
            <a:ext cx="8229600" cy="4869857"/>
          </a:xfrm>
        </p:spPr>
        <p:txBody>
          <a:bodyPr/>
          <a:lstStyle>
            <a:lvl1pPr>
              <a:defRPr sz="2200">
                <a:latin typeface="Myriad Pro"/>
              </a:defRPr>
            </a:lvl1pPr>
            <a:lvl2pPr>
              <a:defRPr sz="2000">
                <a:latin typeface="Myriad Pro"/>
              </a:defRPr>
            </a:lvl2pPr>
            <a:lvl3pPr>
              <a:defRPr sz="1800">
                <a:latin typeface="Myriad Pro"/>
              </a:defRPr>
            </a:lvl3pPr>
            <a:lvl4pPr>
              <a:defRPr sz="1800">
                <a:latin typeface="Myriad Pro"/>
              </a:defRPr>
            </a:lvl4pPr>
            <a:lvl5pPr>
              <a:defRPr sz="1800">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223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4295"/>
            <a:ext cx="8229600" cy="774638"/>
          </a:xfrm>
        </p:spPr>
        <p:txBody>
          <a:bodyPr>
            <a:normAutofit/>
          </a:bodyPr>
          <a:lstStyle>
            <a:lvl1pPr>
              <a:defRPr sz="2500">
                <a:solidFill>
                  <a:schemeClr val="bg1"/>
                </a:solidFill>
                <a:latin typeface="Myriad Pro"/>
              </a:defRPr>
            </a:lvl1pPr>
          </a:lstStyle>
          <a:p>
            <a:r>
              <a:rPr lang="en-US" dirty="0"/>
              <a:t>CLICK TO EDIT MASTER TITLE STYLE</a:t>
            </a:r>
          </a:p>
        </p:txBody>
      </p:sp>
    </p:spTree>
    <p:extLst>
      <p:ext uri="{BB962C8B-B14F-4D97-AF65-F5344CB8AC3E}">
        <p14:creationId xmlns:p14="http://schemas.microsoft.com/office/powerpoint/2010/main" val="338672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4059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84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1"/>
            <a:ext cx="9144000" cy="93911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
            <a:ext cx="8229600" cy="939115"/>
          </a:xfr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280162"/>
            <a:ext cx="8229600" cy="46472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8FD8308C-6DE1-4A08-B5A9-0627C0E25B9B}" type="datetime1">
              <a:rPr lang="en-US" smtClean="0"/>
              <a:t>09/18/2018</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Tree>
    <p:extLst>
      <p:ext uri="{BB962C8B-B14F-4D97-AF65-F5344CB8AC3E}">
        <p14:creationId xmlns:p14="http://schemas.microsoft.com/office/powerpoint/2010/main" val="365756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1942082-868F-4451-8F0E-4210CE0E2B16}" type="datetime1">
              <a:rPr lang="en-US" smtClean="0"/>
              <a:t>09/18/2018</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Tree>
    <p:extLst>
      <p:ext uri="{BB962C8B-B14F-4D97-AF65-F5344CB8AC3E}">
        <p14:creationId xmlns:p14="http://schemas.microsoft.com/office/powerpoint/2010/main" val="93627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15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7"/>
            <a:ext cx="8458200" cy="1143000"/>
          </a:xfrm>
        </p:spPr>
        <p:txBody>
          <a:bodyPr>
            <a:normAutofit/>
          </a:bodyPr>
          <a:lstStyle>
            <a:lvl1pPr algn="l">
              <a:defRPr sz="4800" b="1">
                <a:latin typeface="Georgia" panose="02040502050405020303" pitchFamily="18"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a:xfrm>
            <a:off x="8686800" y="6384758"/>
            <a:ext cx="457200" cy="324689"/>
          </a:xfrm>
          <a:prstGeom prst="rect">
            <a:avLst/>
          </a:prstGeom>
        </p:spPr>
        <p:txBody>
          <a:bodyPr/>
          <a:lstStyle>
            <a:lvl1pPr>
              <a:defRPr>
                <a:solidFill>
                  <a:schemeClr val="bg1">
                    <a:lumMod val="75000"/>
                  </a:schemeClr>
                </a:solidFill>
              </a:defRPr>
            </a:lvl1pPr>
          </a:lstStyle>
          <a:p>
            <a:fld id="{04F7EA0F-F264-4DBA-8450-109ED0C85B89}" type="slidenum">
              <a:rPr lang="en-US" smtClean="0">
                <a:solidFill>
                  <a:prstClr val="white">
                    <a:lumMod val="75000"/>
                  </a:prstClr>
                </a:solidFill>
              </a:rPr>
              <a:pPr/>
              <a:t>‹#›</a:t>
            </a:fld>
            <a:endParaRPr lang="en-US" dirty="0">
              <a:solidFill>
                <a:prstClr val="white">
                  <a:lumMod val="75000"/>
                </a:prstClr>
              </a:solidFill>
            </a:endParaRPr>
          </a:p>
        </p:txBody>
      </p:sp>
      <p:sp>
        <p:nvSpPr>
          <p:cNvPr id="8" name="Content Placeholder 7"/>
          <p:cNvSpPr>
            <a:spLocks noGrp="1"/>
          </p:cNvSpPr>
          <p:nvPr>
            <p:ph sz="quarter" idx="13"/>
          </p:nvPr>
        </p:nvSpPr>
        <p:spPr>
          <a:xfrm>
            <a:off x="381000" y="1447800"/>
            <a:ext cx="8458200" cy="4572000"/>
          </a:xfrm>
        </p:spPr>
        <p:txBody>
          <a:bodyPr>
            <a:norm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454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0"/>
            <a:ext cx="9144000" cy="778933"/>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6324600"/>
            <a:ext cx="9144000" cy="533399"/>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0"/>
            <a:ext cx="8229600" cy="7789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78946"/>
            <a:ext cx="8229600" cy="4647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2308" y="6422688"/>
            <a:ext cx="4431956" cy="292388"/>
          </a:xfrm>
          <a:prstGeom prst="rect">
            <a:avLst/>
          </a:prstGeom>
          <a:noFill/>
        </p:spPr>
        <p:txBody>
          <a:bodyPr wrap="square" rtlCol="0">
            <a:spAutoFit/>
          </a:bodyPr>
          <a:lstStyle/>
          <a:p>
            <a:r>
              <a:rPr lang="en-US" sz="1300" b="0" i="1" dirty="0">
                <a:solidFill>
                  <a:schemeClr val="bg1"/>
                </a:solidFill>
                <a:latin typeface="Georgia"/>
                <a:cs typeface="Georgia"/>
              </a:rPr>
              <a:t>Veterans Benefits Administration</a:t>
            </a:r>
          </a:p>
        </p:txBody>
      </p:sp>
      <p:sp>
        <p:nvSpPr>
          <p:cNvPr id="10" name="TextBox 9"/>
          <p:cNvSpPr txBox="1"/>
          <p:nvPr userDrawn="1"/>
        </p:nvSpPr>
        <p:spPr>
          <a:xfrm>
            <a:off x="457200" y="5187935"/>
            <a:ext cx="4431956" cy="307777"/>
          </a:xfrm>
          <a:prstGeom prst="rect">
            <a:avLst/>
          </a:prstGeom>
          <a:noFill/>
        </p:spPr>
        <p:txBody>
          <a:bodyPr wrap="square" rtlCol="0">
            <a:spAutoFit/>
          </a:bodyPr>
          <a:lstStyle/>
          <a:p>
            <a:r>
              <a:rPr lang="en-US" sz="1400" b="0" i="1" dirty="0">
                <a:solidFill>
                  <a:schemeClr val="bg1"/>
                </a:solidFill>
                <a:latin typeface="Georgia"/>
                <a:cs typeface="Georgia"/>
              </a:rPr>
              <a:t>Veterans Benefits Administration</a:t>
            </a:r>
          </a:p>
        </p:txBody>
      </p:sp>
      <p:pic>
        <p:nvPicPr>
          <p:cNvPr id="12" name="Picture 11" descr="VA slide logo.png"/>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832600" y="6399105"/>
            <a:ext cx="1729251" cy="387614"/>
          </a:xfrm>
          <a:prstGeom prst="rect">
            <a:avLst/>
          </a:prstGeom>
        </p:spPr>
      </p:pic>
    </p:spTree>
    <p:extLst>
      <p:ext uri="{BB962C8B-B14F-4D97-AF65-F5344CB8AC3E}">
        <p14:creationId xmlns:p14="http://schemas.microsoft.com/office/powerpoint/2010/main" val="446771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2" r:id="rId4"/>
    <p:sldLayoutId id="2147483683" r:id="rId5"/>
    <p:sldLayoutId id="2147483684" r:id="rId6"/>
    <p:sldLayoutId id="2147483685" r:id="rId7"/>
    <p:sldLayoutId id="2147483687" r:id="rId8"/>
    <p:sldLayoutId id="2147483704" r:id="rId9"/>
    <p:sldLayoutId id="2147483705" r:id="rId10"/>
  </p:sldLayoutIdLst>
  <p:hf sldNum="0" hdr="0" ftr="0" dt="0"/>
  <p:txStyles>
    <p:titleStyle>
      <a:lvl1pPr algn="ctr" defTabSz="457200" rtl="0" eaLnBrk="1" latinLnBrk="0" hangingPunct="1">
        <a:spcBef>
          <a:spcPct val="0"/>
        </a:spcBef>
        <a:buNone/>
        <a:defRPr sz="2800" kern="1200">
          <a:solidFill>
            <a:schemeClr val="bg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78946"/>
            <a:ext cx="8229600" cy="4647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0" y="6140679"/>
            <a:ext cx="9144000" cy="731839"/>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3. VA-PRIMARY-HORIZONTAL-WHITE-VECTOR2.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2014" y="6372029"/>
              <a:ext cx="816015" cy="415925"/>
            </a:xfrm>
            <a:prstGeom prst="rect">
              <a:avLst/>
            </a:prstGeom>
          </p:spPr>
        </p:pic>
      </p:grpSp>
    </p:spTree>
    <p:extLst>
      <p:ext uri="{BB962C8B-B14F-4D97-AF65-F5344CB8AC3E}">
        <p14:creationId xmlns:p14="http://schemas.microsoft.com/office/powerpoint/2010/main" val="297830249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hf hdr="0" ftr="0" dt="0"/>
  <p:txStyles>
    <p:titleStyle>
      <a:lvl1pPr algn="ctr" defTabSz="457200" rtl="0" eaLnBrk="1" latinLnBrk="0" hangingPunct="1">
        <a:spcBef>
          <a:spcPct val="0"/>
        </a:spcBef>
        <a:buNone/>
        <a:defRPr sz="4400" kern="12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3. VA-PRIMARY-HORIZONTAL-WHITE-VECTOR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5834" y="5687901"/>
            <a:ext cx="3886200" cy="865219"/>
          </a:xfrm>
          <a:prstGeom prst="rect">
            <a:avLst/>
          </a:prstGeom>
        </p:spPr>
      </p:pic>
      <p:sp>
        <p:nvSpPr>
          <p:cNvPr id="6" name="Title 1"/>
          <p:cNvSpPr txBox="1">
            <a:spLocks/>
          </p:cNvSpPr>
          <p:nvPr/>
        </p:nvSpPr>
        <p:spPr>
          <a:xfrm>
            <a:off x="2921246" y="2776155"/>
            <a:ext cx="4693756" cy="14004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dirty="0">
              <a:solidFill>
                <a:srgbClr val="0083BE"/>
              </a:solidFill>
              <a:latin typeface="Myriad Pro"/>
            </a:endParaRPr>
          </a:p>
        </p:txBody>
      </p:sp>
      <p:sp>
        <p:nvSpPr>
          <p:cNvPr id="12" name="Title 11"/>
          <p:cNvSpPr>
            <a:spLocks noGrp="1"/>
          </p:cNvSpPr>
          <p:nvPr>
            <p:ph type="ctrTitle"/>
          </p:nvPr>
        </p:nvSpPr>
        <p:spPr>
          <a:xfrm>
            <a:off x="0" y="2239864"/>
            <a:ext cx="9141463" cy="1470025"/>
          </a:xfrm>
        </p:spPr>
        <p:txBody>
          <a:bodyPr>
            <a:normAutofit fontScale="90000"/>
          </a:bodyPr>
          <a:lstStyle/>
          <a:p>
            <a:r>
              <a:rPr lang="en-US" sz="4800" dirty="0">
                <a:solidFill>
                  <a:srgbClr val="0083BE"/>
                </a:solidFill>
              </a:rPr>
              <a:t>Commander’s Call - </a:t>
            </a:r>
            <a:r>
              <a:rPr lang="en-US" sz="4800" dirty="0" err="1">
                <a:solidFill>
                  <a:srgbClr val="0083BE"/>
                </a:solidFill>
              </a:rPr>
              <a:t>VAROBriefing</a:t>
            </a:r>
            <a:r>
              <a:rPr lang="en-US" sz="4800" dirty="0">
                <a:solidFill>
                  <a:srgbClr val="0083BE"/>
                </a:solidFill>
              </a:rPr>
              <a:t> </a:t>
            </a:r>
            <a:endParaRPr lang="en-US" sz="2400" dirty="0"/>
          </a:p>
        </p:txBody>
      </p:sp>
      <p:sp>
        <p:nvSpPr>
          <p:cNvPr id="13" name="Subtitle 12"/>
          <p:cNvSpPr>
            <a:spLocks noGrp="1"/>
          </p:cNvSpPr>
          <p:nvPr>
            <p:ph type="subTitle" idx="1"/>
          </p:nvPr>
        </p:nvSpPr>
        <p:spPr>
          <a:xfrm>
            <a:off x="0" y="3787560"/>
            <a:ext cx="9144000" cy="662940"/>
          </a:xfrm>
        </p:spPr>
        <p:txBody>
          <a:bodyPr>
            <a:normAutofit/>
          </a:bodyPr>
          <a:lstStyle/>
          <a:p>
            <a:r>
              <a:rPr lang="en-US" dirty="0">
                <a:solidFill>
                  <a:srgbClr val="898989"/>
                </a:solidFill>
              </a:rPr>
              <a:t>September 2018</a:t>
            </a:r>
          </a:p>
        </p:txBody>
      </p:sp>
    </p:spTree>
    <p:extLst>
      <p:ext uri="{BB962C8B-B14F-4D97-AF65-F5344CB8AC3E}">
        <p14:creationId xmlns:p14="http://schemas.microsoft.com/office/powerpoint/2010/main" val="95024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C3577-7AA8-4CF7-8E0B-BB10169C5C7A}"/>
              </a:ext>
            </a:extLst>
          </p:cNvPr>
          <p:cNvSpPr txBox="1">
            <a:spLocks/>
          </p:cNvSpPr>
          <p:nvPr/>
        </p:nvSpPr>
        <p:spPr>
          <a:xfrm>
            <a:off x="457200" y="4295"/>
            <a:ext cx="8229600" cy="9339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500" kern="1200">
                <a:solidFill>
                  <a:schemeClr val="bg1"/>
                </a:solidFill>
                <a:latin typeface="Myriad Pro"/>
                <a:ea typeface="+mj-ea"/>
                <a:cs typeface="+mj-cs"/>
              </a:defRPr>
            </a:lvl1pPr>
          </a:lstStyle>
          <a:p>
            <a:r>
              <a:rPr lang="en-US" sz="3200"/>
              <a:t>New Process – VBA Lanes</a:t>
            </a:r>
            <a:endParaRPr lang="en-US" sz="3200" dirty="0"/>
          </a:p>
        </p:txBody>
      </p:sp>
      <p:sp>
        <p:nvSpPr>
          <p:cNvPr id="5" name="Slide Number Placeholder 3">
            <a:extLst>
              <a:ext uri="{FF2B5EF4-FFF2-40B4-BE49-F238E27FC236}">
                <a16:creationId xmlns:a16="http://schemas.microsoft.com/office/drawing/2014/main" id="{D2A46A10-A29B-4276-A913-D33D2FA68059}"/>
              </a:ext>
            </a:extLst>
          </p:cNvPr>
          <p:cNvSpPr txBox="1">
            <a:spLocks/>
          </p:cNvSpPr>
          <p:nvPr/>
        </p:nvSpPr>
        <p:spPr>
          <a:xfrm>
            <a:off x="8686800" y="640014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10</a:t>
            </a:fld>
            <a:endParaRPr lang="en-US" dirty="0">
              <a:solidFill>
                <a:prstClr val="white"/>
              </a:solidFill>
            </a:endParaRPr>
          </a:p>
        </p:txBody>
      </p:sp>
      <p:sp>
        <p:nvSpPr>
          <p:cNvPr id="6" name="Content Placeholder 2">
            <a:extLst>
              <a:ext uri="{FF2B5EF4-FFF2-40B4-BE49-F238E27FC236}">
                <a16:creationId xmlns:a16="http://schemas.microsoft.com/office/drawing/2014/main" id="{807D8390-F8FB-4858-915F-E1D158135F81}"/>
              </a:ext>
            </a:extLst>
          </p:cNvPr>
          <p:cNvSpPr txBox="1">
            <a:spLocks/>
          </p:cNvSpPr>
          <p:nvPr/>
        </p:nvSpPr>
        <p:spPr>
          <a:xfrm>
            <a:off x="169756" y="1828800"/>
            <a:ext cx="4115641" cy="4191001"/>
          </a:xfrm>
          <a:prstGeom prst="rect">
            <a:avLst/>
          </a:prstGeom>
          <a:solidFill>
            <a:srgbClr val="A6F2BF">
              <a:alpha val="30196"/>
            </a:srgbClr>
          </a:solidFill>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800" dirty="0"/>
              <a:t>VA will readjudicate a claim if “new and relevant” evidence is presented or identified with a supplemental claim (</a:t>
            </a:r>
            <a:r>
              <a:rPr lang="en-US" sz="1800" b="1" dirty="0"/>
              <a:t>open record</a:t>
            </a:r>
            <a:r>
              <a:rPr lang="en-US" sz="1800" dirty="0"/>
              <a:t>) </a:t>
            </a:r>
          </a:p>
          <a:p>
            <a:pPr>
              <a:spcBef>
                <a:spcPts val="0"/>
              </a:spcBef>
              <a:spcAft>
                <a:spcPts val="600"/>
              </a:spcAft>
            </a:pPr>
            <a:r>
              <a:rPr lang="en-US" sz="1800" dirty="0"/>
              <a:t>VA will assist in gathering new and relevant evidence (</a:t>
            </a:r>
            <a:r>
              <a:rPr lang="en-US" sz="1800" b="1" dirty="0"/>
              <a:t>duty to assist</a:t>
            </a:r>
            <a:r>
              <a:rPr lang="en-US" sz="1800" dirty="0"/>
              <a:t>).</a:t>
            </a:r>
          </a:p>
          <a:p>
            <a:pPr>
              <a:spcBef>
                <a:spcPts val="0"/>
              </a:spcBef>
              <a:spcAft>
                <a:spcPts val="600"/>
              </a:spcAft>
            </a:pPr>
            <a:r>
              <a:rPr lang="en-US" sz="1800" dirty="0"/>
              <a:t>Effective date for benefits always protected (submitted within 1 year of decision)</a:t>
            </a:r>
          </a:p>
          <a:p>
            <a:pPr>
              <a:spcBef>
                <a:spcPts val="0"/>
              </a:spcBef>
            </a:pPr>
            <a:r>
              <a:rPr lang="en-US" sz="1800" dirty="0"/>
              <a:t>Replaces “reopening” claims with “new and material” evidence</a:t>
            </a:r>
          </a:p>
          <a:p>
            <a:pPr>
              <a:spcBef>
                <a:spcPts val="0"/>
              </a:spcBef>
            </a:pPr>
            <a:endParaRPr lang="en-US" sz="900" dirty="0"/>
          </a:p>
          <a:p>
            <a:pPr marL="0" indent="0">
              <a:spcBef>
                <a:spcPts val="0"/>
              </a:spcBef>
              <a:buFont typeface="Arial"/>
              <a:buNone/>
            </a:pPr>
            <a:endParaRPr lang="en-US" sz="1400" dirty="0"/>
          </a:p>
        </p:txBody>
      </p:sp>
      <p:sp>
        <p:nvSpPr>
          <p:cNvPr id="7" name="Content Placeholder 2">
            <a:extLst>
              <a:ext uri="{FF2B5EF4-FFF2-40B4-BE49-F238E27FC236}">
                <a16:creationId xmlns:a16="http://schemas.microsoft.com/office/drawing/2014/main" id="{E7C3F350-6BC8-4164-AE74-0C107B8636C8}"/>
              </a:ext>
            </a:extLst>
          </p:cNvPr>
          <p:cNvSpPr txBox="1">
            <a:spLocks/>
          </p:cNvSpPr>
          <p:nvPr/>
        </p:nvSpPr>
        <p:spPr>
          <a:xfrm>
            <a:off x="4495800" y="1106606"/>
            <a:ext cx="4191000" cy="645994"/>
          </a:xfrm>
          <a:prstGeom prst="rect">
            <a:avLst/>
          </a:prstGeom>
          <a:solidFill>
            <a:srgbClr val="BFEFF9"/>
          </a:solidFill>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0"/>
              </a:spcBef>
              <a:buNone/>
            </a:pPr>
            <a:r>
              <a:rPr lang="en-US" b="1" dirty="0">
                <a:latin typeface="Myriad Pro"/>
              </a:rPr>
              <a:t>Higher-Level Review Lane</a:t>
            </a: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a:p>
            <a:pPr marL="0" indent="0">
              <a:spcBef>
                <a:spcPts val="0"/>
              </a:spcBef>
              <a:buNone/>
            </a:pPr>
            <a:endParaRPr lang="en-US" sz="1200" dirty="0">
              <a:latin typeface="+mn-lt"/>
            </a:endParaRPr>
          </a:p>
        </p:txBody>
      </p:sp>
      <p:sp>
        <p:nvSpPr>
          <p:cNvPr id="8" name="Content Placeholder 2">
            <a:extLst>
              <a:ext uri="{FF2B5EF4-FFF2-40B4-BE49-F238E27FC236}">
                <a16:creationId xmlns:a16="http://schemas.microsoft.com/office/drawing/2014/main" id="{0BFD192A-720F-4827-86E5-D87C7CAB6E6E}"/>
              </a:ext>
            </a:extLst>
          </p:cNvPr>
          <p:cNvSpPr txBox="1">
            <a:spLocks/>
          </p:cNvSpPr>
          <p:nvPr/>
        </p:nvSpPr>
        <p:spPr>
          <a:xfrm>
            <a:off x="169756" y="1106606"/>
            <a:ext cx="4097444" cy="645994"/>
          </a:xfrm>
          <a:prstGeom prst="rect">
            <a:avLst/>
          </a:prstGeom>
          <a:solidFill>
            <a:srgbClr val="A6F2BF"/>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spcBef>
                <a:spcPts val="0"/>
              </a:spcBef>
              <a:buNone/>
            </a:pPr>
            <a:r>
              <a:rPr lang="en-US" b="1" dirty="0">
                <a:latin typeface="Myriad Pro"/>
              </a:rPr>
              <a:t>Supplemental Claim Lane</a:t>
            </a:r>
            <a:endParaRPr lang="en-US" sz="1800" dirty="0">
              <a:latin typeface="Myriad Pro"/>
            </a:endParaRPr>
          </a:p>
        </p:txBody>
      </p:sp>
      <p:sp>
        <p:nvSpPr>
          <p:cNvPr id="9" name="Content Placeholder 2">
            <a:extLst>
              <a:ext uri="{FF2B5EF4-FFF2-40B4-BE49-F238E27FC236}">
                <a16:creationId xmlns:a16="http://schemas.microsoft.com/office/drawing/2014/main" id="{312D6B3B-7C7A-4FA9-B756-2D1EEAB9B17C}"/>
              </a:ext>
            </a:extLst>
          </p:cNvPr>
          <p:cNvSpPr txBox="1">
            <a:spLocks/>
          </p:cNvSpPr>
          <p:nvPr/>
        </p:nvSpPr>
        <p:spPr>
          <a:xfrm>
            <a:off x="4495800" y="1828800"/>
            <a:ext cx="4191000" cy="4191000"/>
          </a:xfrm>
          <a:prstGeom prst="rect">
            <a:avLst/>
          </a:prstGeom>
          <a:solidFill>
            <a:srgbClr val="BFEFF9">
              <a:alpha val="27843"/>
            </a:srgbClr>
          </a:solidFill>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pPr>
            <a:r>
              <a:rPr lang="en-US" sz="1800" dirty="0"/>
              <a:t>More experienced VA employee takes a second look at the same evidence</a:t>
            </a:r>
            <a:r>
              <a:rPr lang="en-US" sz="1800" b="1" dirty="0"/>
              <a:t> (closed record and no duty to assist)</a:t>
            </a:r>
            <a:endParaRPr lang="en-US" sz="1800" dirty="0"/>
          </a:p>
          <a:p>
            <a:pPr>
              <a:spcBef>
                <a:spcPts val="0"/>
              </a:spcBef>
              <a:spcAft>
                <a:spcPts val="600"/>
              </a:spcAft>
            </a:pPr>
            <a:r>
              <a:rPr lang="en-US" sz="1800" dirty="0"/>
              <a:t>Option for a one-time telephonic </a:t>
            </a:r>
            <a:r>
              <a:rPr lang="en-US" sz="1800" b="1" dirty="0"/>
              <a:t>informal conference </a:t>
            </a:r>
            <a:r>
              <a:rPr lang="en-US" sz="1800" dirty="0"/>
              <a:t>with the higher-level reviewer to discuss the error in the prior decision</a:t>
            </a:r>
          </a:p>
          <a:p>
            <a:pPr>
              <a:spcBef>
                <a:spcPts val="0"/>
              </a:spcBef>
              <a:spcAft>
                <a:spcPts val="600"/>
              </a:spcAft>
            </a:pPr>
            <a:r>
              <a:rPr lang="en-US" sz="1800" i="1" dirty="0"/>
              <a:t>De novo </a:t>
            </a:r>
            <a:r>
              <a:rPr lang="en-US" sz="1800" dirty="0"/>
              <a:t>review with full difference of opinion authority</a:t>
            </a:r>
          </a:p>
          <a:p>
            <a:pPr>
              <a:spcBef>
                <a:spcPts val="0"/>
              </a:spcBef>
            </a:pPr>
            <a:r>
              <a:rPr lang="en-US" sz="1800" dirty="0"/>
              <a:t>Duty to assist errors returned to lower-level for correction (</a:t>
            </a:r>
            <a:r>
              <a:rPr lang="en-US" sz="1800" b="1" dirty="0"/>
              <a:t>quality feedback</a:t>
            </a:r>
            <a:r>
              <a:rPr lang="en-US" sz="1800" dirty="0"/>
              <a:t>)</a:t>
            </a:r>
          </a:p>
        </p:txBody>
      </p:sp>
    </p:spTree>
    <p:extLst>
      <p:ext uri="{BB962C8B-B14F-4D97-AF65-F5344CB8AC3E}">
        <p14:creationId xmlns:p14="http://schemas.microsoft.com/office/powerpoint/2010/main" val="28851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F0B45-D189-45A6-B0FD-021587059ACA}"/>
              </a:ext>
            </a:extLst>
          </p:cNvPr>
          <p:cNvSpPr>
            <a:spLocks noGrp="1"/>
          </p:cNvSpPr>
          <p:nvPr>
            <p:ph type="title"/>
          </p:nvPr>
        </p:nvSpPr>
        <p:spPr>
          <a:xfrm>
            <a:off x="457200" y="4295"/>
            <a:ext cx="8229600" cy="933960"/>
          </a:xfrm>
        </p:spPr>
        <p:txBody>
          <a:bodyPr>
            <a:normAutofit/>
          </a:bodyPr>
          <a:lstStyle/>
          <a:p>
            <a:r>
              <a:rPr lang="en-US" sz="3200" dirty="0"/>
              <a:t>New Process – Appeal Lane</a:t>
            </a:r>
          </a:p>
        </p:txBody>
      </p:sp>
      <p:sp>
        <p:nvSpPr>
          <p:cNvPr id="5" name="Slide Number Placeholder 3">
            <a:extLst>
              <a:ext uri="{FF2B5EF4-FFF2-40B4-BE49-F238E27FC236}">
                <a16:creationId xmlns:a16="http://schemas.microsoft.com/office/drawing/2014/main" id="{A74633C6-EB7E-4E34-A730-A820B6A79860}"/>
              </a:ext>
            </a:extLst>
          </p:cNvPr>
          <p:cNvSpPr txBox="1">
            <a:spLocks/>
          </p:cNvSpPr>
          <p:nvPr/>
        </p:nvSpPr>
        <p:spPr>
          <a:xfrm>
            <a:off x="8686800" y="640014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schemeClr val="bg1"/>
                </a:solidFill>
              </a:rPr>
              <a:pPr/>
              <a:t>11</a:t>
            </a:fld>
            <a:endParaRPr lang="en-US" dirty="0">
              <a:solidFill>
                <a:schemeClr val="bg1"/>
              </a:solidFill>
            </a:endParaRPr>
          </a:p>
        </p:txBody>
      </p:sp>
      <p:sp>
        <p:nvSpPr>
          <p:cNvPr id="6" name="Text Placeholder 1">
            <a:extLst>
              <a:ext uri="{FF2B5EF4-FFF2-40B4-BE49-F238E27FC236}">
                <a16:creationId xmlns:a16="http://schemas.microsoft.com/office/drawing/2014/main" id="{FF697A0D-CF63-4A4C-B773-3019D0352335}"/>
              </a:ext>
            </a:extLst>
          </p:cNvPr>
          <p:cNvSpPr txBox="1">
            <a:spLocks/>
          </p:cNvSpPr>
          <p:nvPr/>
        </p:nvSpPr>
        <p:spPr>
          <a:xfrm>
            <a:off x="169757" y="1090956"/>
            <a:ext cx="1735243" cy="661644"/>
          </a:xfrm>
          <a:prstGeom prst="rect">
            <a:avLst/>
          </a:prstGeom>
          <a:solidFill>
            <a:srgbClr val="7ABC32"/>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latin typeface="+mn-lt"/>
              </a:rPr>
              <a:t>Evidence Only Docket</a:t>
            </a:r>
          </a:p>
        </p:txBody>
      </p:sp>
      <p:sp>
        <p:nvSpPr>
          <p:cNvPr id="7" name="Content Placeholder 2">
            <a:extLst>
              <a:ext uri="{FF2B5EF4-FFF2-40B4-BE49-F238E27FC236}">
                <a16:creationId xmlns:a16="http://schemas.microsoft.com/office/drawing/2014/main" id="{02EA8CD1-7BBA-4BE2-8AC4-E69BCAEBE0D3}"/>
              </a:ext>
            </a:extLst>
          </p:cNvPr>
          <p:cNvSpPr txBox="1">
            <a:spLocks/>
          </p:cNvSpPr>
          <p:nvPr/>
        </p:nvSpPr>
        <p:spPr>
          <a:xfrm>
            <a:off x="169757" y="1752600"/>
            <a:ext cx="1735243" cy="1719798"/>
          </a:xfrm>
          <a:prstGeom prst="rect">
            <a:avLst/>
          </a:prstGeom>
          <a:solidFill>
            <a:srgbClr val="EBF1DE"/>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None/>
            </a:pPr>
            <a:r>
              <a:rPr lang="en-US" sz="1100" dirty="0">
                <a:latin typeface="+mn-lt"/>
                <a:cs typeface="Arial" panose="020B0604020202020204" pitchFamily="34" charset="0"/>
              </a:rPr>
              <a:t>When this option is selected on the NOD, the appellant may submit evidence within the 90 day window following submission of the NOD.  The Board does not have a duty to assist and the record is otherwise closed.</a:t>
            </a:r>
          </a:p>
        </p:txBody>
      </p:sp>
      <p:sp>
        <p:nvSpPr>
          <p:cNvPr id="8" name="Text Placeholder 3">
            <a:extLst>
              <a:ext uri="{FF2B5EF4-FFF2-40B4-BE49-F238E27FC236}">
                <a16:creationId xmlns:a16="http://schemas.microsoft.com/office/drawing/2014/main" id="{B0F18B2C-003D-4607-89AE-00BE4EB105C4}"/>
              </a:ext>
            </a:extLst>
          </p:cNvPr>
          <p:cNvSpPr txBox="1">
            <a:spLocks/>
          </p:cNvSpPr>
          <p:nvPr/>
        </p:nvSpPr>
        <p:spPr>
          <a:xfrm>
            <a:off x="7165750" y="1074252"/>
            <a:ext cx="1828800" cy="457200"/>
          </a:xfrm>
          <a:prstGeom prst="rect">
            <a:avLst/>
          </a:prstGeom>
          <a:solidFill>
            <a:srgbClr val="D98FA4"/>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b="1" dirty="0">
                <a:latin typeface="+mn-lt"/>
              </a:rPr>
              <a:t>Hearing Docket</a:t>
            </a:r>
          </a:p>
        </p:txBody>
      </p:sp>
      <p:sp>
        <p:nvSpPr>
          <p:cNvPr id="9" name="Content Placeholder 4">
            <a:extLst>
              <a:ext uri="{FF2B5EF4-FFF2-40B4-BE49-F238E27FC236}">
                <a16:creationId xmlns:a16="http://schemas.microsoft.com/office/drawing/2014/main" id="{AE1EB693-0CFB-45B2-8225-3659E20F452B}"/>
              </a:ext>
            </a:extLst>
          </p:cNvPr>
          <p:cNvSpPr txBox="1">
            <a:spLocks/>
          </p:cNvSpPr>
          <p:nvPr/>
        </p:nvSpPr>
        <p:spPr>
          <a:xfrm>
            <a:off x="7165750" y="1531453"/>
            <a:ext cx="1828800" cy="1592748"/>
          </a:xfrm>
          <a:prstGeom prst="rect">
            <a:avLst/>
          </a:prstGeom>
          <a:solidFill>
            <a:srgbClr val="F2DCDB"/>
          </a:solidFill>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None/>
            </a:pPr>
            <a:r>
              <a:rPr lang="en-US" sz="1100" dirty="0">
                <a:latin typeface="+mn-lt"/>
                <a:cs typeface="Arial" panose="020B0604020202020204" pitchFamily="34" charset="0"/>
              </a:rPr>
              <a:t>When this option is selected on the NOD, the appellant will be scheduled for a Board hearing. Additionally, the appellant may submit evidence within the 90 day window following the scheduled hearing.  The Board does not have a duty to assist and the record is otherwise closed.</a:t>
            </a:r>
          </a:p>
        </p:txBody>
      </p:sp>
      <p:sp>
        <p:nvSpPr>
          <p:cNvPr id="10" name="Text Placeholder 1">
            <a:extLst>
              <a:ext uri="{FF2B5EF4-FFF2-40B4-BE49-F238E27FC236}">
                <a16:creationId xmlns:a16="http://schemas.microsoft.com/office/drawing/2014/main" id="{27887F97-BA42-45F0-8318-E5796920BD2F}"/>
              </a:ext>
            </a:extLst>
          </p:cNvPr>
          <p:cNvSpPr txBox="1">
            <a:spLocks/>
          </p:cNvSpPr>
          <p:nvPr/>
        </p:nvSpPr>
        <p:spPr>
          <a:xfrm>
            <a:off x="169757" y="3572868"/>
            <a:ext cx="1735243" cy="483855"/>
          </a:xfrm>
          <a:prstGeom prst="rect">
            <a:avLst/>
          </a:prstGeom>
          <a:solidFill>
            <a:srgbClr val="32729A"/>
          </a:solidFill>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1800" dirty="0">
                <a:solidFill>
                  <a:schemeClr val="bg1"/>
                </a:solidFill>
                <a:latin typeface="+mn-lt"/>
              </a:rPr>
              <a:t>Direct Docket</a:t>
            </a:r>
          </a:p>
        </p:txBody>
      </p:sp>
      <p:sp>
        <p:nvSpPr>
          <p:cNvPr id="11" name="Content Placeholder 4">
            <a:extLst>
              <a:ext uri="{FF2B5EF4-FFF2-40B4-BE49-F238E27FC236}">
                <a16:creationId xmlns:a16="http://schemas.microsoft.com/office/drawing/2014/main" id="{93BA2E81-6014-4A72-A4F2-36054676FB11}"/>
              </a:ext>
            </a:extLst>
          </p:cNvPr>
          <p:cNvSpPr txBox="1">
            <a:spLocks/>
          </p:cNvSpPr>
          <p:nvPr/>
        </p:nvSpPr>
        <p:spPr>
          <a:xfrm>
            <a:off x="169756" y="4046956"/>
            <a:ext cx="1735243" cy="1903579"/>
          </a:xfrm>
          <a:prstGeom prst="rect">
            <a:avLst/>
          </a:prstGeom>
          <a:solidFill>
            <a:srgbClr val="DCE6F2"/>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gn="ctr">
              <a:spcBef>
                <a:spcPts val="0"/>
              </a:spcBef>
              <a:buNone/>
            </a:pPr>
            <a:r>
              <a:rPr lang="en-US" sz="1100" dirty="0">
                <a:latin typeface="+mn-lt"/>
              </a:rPr>
              <a:t>When this option is selected on the NOD, the appellant receives direct review by the Board of the evidence that was before VBA in the decision on appeal.  The Board has a 365-day timeliness goal for this docket.  </a:t>
            </a:r>
            <a:r>
              <a:rPr lang="en-US" sz="1100" u="sng" dirty="0">
                <a:latin typeface="+mn-lt"/>
              </a:rPr>
              <a:t>Quality feedback loop for VBA</a:t>
            </a:r>
            <a:r>
              <a:rPr lang="en-US" sz="1100" dirty="0">
                <a:latin typeface="+mn-lt"/>
              </a:rPr>
              <a:t>.</a:t>
            </a:r>
          </a:p>
        </p:txBody>
      </p:sp>
      <p:grpSp>
        <p:nvGrpSpPr>
          <p:cNvPr id="12" name="Group 11">
            <a:extLst>
              <a:ext uri="{FF2B5EF4-FFF2-40B4-BE49-F238E27FC236}">
                <a16:creationId xmlns:a16="http://schemas.microsoft.com/office/drawing/2014/main" id="{1F853241-672B-4724-9523-1157C6BE9349}"/>
              </a:ext>
            </a:extLst>
          </p:cNvPr>
          <p:cNvGrpSpPr/>
          <p:nvPr/>
        </p:nvGrpSpPr>
        <p:grpSpPr>
          <a:xfrm>
            <a:off x="2133600" y="1143000"/>
            <a:ext cx="4881623" cy="4731336"/>
            <a:chOff x="2052577" y="1219200"/>
            <a:chExt cx="4881623" cy="4731336"/>
          </a:xfrm>
        </p:grpSpPr>
        <p:sp>
          <p:nvSpPr>
            <p:cNvPr id="13" name="Rectangle 12">
              <a:extLst>
                <a:ext uri="{FF2B5EF4-FFF2-40B4-BE49-F238E27FC236}">
                  <a16:creationId xmlns:a16="http://schemas.microsoft.com/office/drawing/2014/main" id="{31B18E4C-748C-437E-8D21-954BD6BDEB66}"/>
                </a:ext>
              </a:extLst>
            </p:cNvPr>
            <p:cNvSpPr/>
            <p:nvPr/>
          </p:nvSpPr>
          <p:spPr>
            <a:xfrm>
              <a:off x="3733800" y="1219200"/>
              <a:ext cx="1295400" cy="533400"/>
            </a:xfrm>
            <a:prstGeom prst="rect">
              <a:avLst/>
            </a:prstGeom>
            <a:solidFill>
              <a:srgbClr val="BFEFF9"/>
            </a:solidFill>
            <a:ln>
              <a:solidFill>
                <a:srgbClr val="66CC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VBA Decision</a:t>
              </a:r>
            </a:p>
          </p:txBody>
        </p:sp>
        <p:sp>
          <p:nvSpPr>
            <p:cNvPr id="14" name="Rectangle 13">
              <a:extLst>
                <a:ext uri="{FF2B5EF4-FFF2-40B4-BE49-F238E27FC236}">
                  <a16:creationId xmlns:a16="http://schemas.microsoft.com/office/drawing/2014/main" id="{EBD9FB0F-E2B0-4DF7-A876-22FBEEAA7F65}"/>
                </a:ext>
              </a:extLst>
            </p:cNvPr>
            <p:cNvSpPr/>
            <p:nvPr/>
          </p:nvSpPr>
          <p:spPr>
            <a:xfrm>
              <a:off x="2133600" y="3205698"/>
              <a:ext cx="1295400" cy="533400"/>
            </a:xfrm>
            <a:prstGeom prst="rect">
              <a:avLst/>
            </a:prstGeom>
            <a:solidFill>
              <a:srgbClr val="7ABC32"/>
            </a:solidFill>
            <a:ln>
              <a:solidFill>
                <a:srgbClr val="7ABC3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Evidence Docket</a:t>
              </a:r>
            </a:p>
          </p:txBody>
        </p:sp>
        <p:sp>
          <p:nvSpPr>
            <p:cNvPr id="15" name="Rectangle 14">
              <a:extLst>
                <a:ext uri="{FF2B5EF4-FFF2-40B4-BE49-F238E27FC236}">
                  <a16:creationId xmlns:a16="http://schemas.microsoft.com/office/drawing/2014/main" id="{D967CF80-7738-4988-B59F-B0DB0907DAAB}"/>
                </a:ext>
              </a:extLst>
            </p:cNvPr>
            <p:cNvSpPr/>
            <p:nvPr/>
          </p:nvSpPr>
          <p:spPr>
            <a:xfrm>
              <a:off x="3780430" y="3205698"/>
              <a:ext cx="1295400" cy="533400"/>
            </a:xfrm>
            <a:prstGeom prst="rect">
              <a:avLst/>
            </a:prstGeom>
            <a:solidFill>
              <a:srgbClr val="32729A"/>
            </a:solidFill>
            <a:ln>
              <a:solidFill>
                <a:srgbClr val="32729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Direct Docket</a:t>
              </a:r>
            </a:p>
          </p:txBody>
        </p:sp>
        <p:sp>
          <p:nvSpPr>
            <p:cNvPr id="16" name="Rectangle 15">
              <a:extLst>
                <a:ext uri="{FF2B5EF4-FFF2-40B4-BE49-F238E27FC236}">
                  <a16:creationId xmlns:a16="http://schemas.microsoft.com/office/drawing/2014/main" id="{D7AFEC10-237A-4ED0-94FB-B5C5460396DE}"/>
                </a:ext>
              </a:extLst>
            </p:cNvPr>
            <p:cNvSpPr/>
            <p:nvPr/>
          </p:nvSpPr>
          <p:spPr>
            <a:xfrm>
              <a:off x="5410200" y="3205698"/>
              <a:ext cx="1295400" cy="533400"/>
            </a:xfrm>
            <a:prstGeom prst="rect">
              <a:avLst/>
            </a:prstGeom>
            <a:solidFill>
              <a:srgbClr val="D98FA4"/>
            </a:solidFill>
            <a:ln>
              <a:solidFill>
                <a:srgbClr val="D98FA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Hearing Docket</a:t>
              </a:r>
            </a:p>
          </p:txBody>
        </p:sp>
        <p:sp>
          <p:nvSpPr>
            <p:cNvPr id="17" name="Rectangle 16">
              <a:extLst>
                <a:ext uri="{FF2B5EF4-FFF2-40B4-BE49-F238E27FC236}">
                  <a16:creationId xmlns:a16="http://schemas.microsoft.com/office/drawing/2014/main" id="{553334BE-B661-4989-8735-7592C320CC91}"/>
                </a:ext>
              </a:extLst>
            </p:cNvPr>
            <p:cNvSpPr/>
            <p:nvPr/>
          </p:nvSpPr>
          <p:spPr>
            <a:xfrm>
              <a:off x="2052577" y="5265761"/>
              <a:ext cx="1600200" cy="684775"/>
            </a:xfrm>
            <a:prstGeom prst="rect">
              <a:avLst/>
            </a:prstGeom>
            <a:solidFill>
              <a:schemeClr val="accent3">
                <a:lumMod val="40000"/>
                <a:lumOff val="60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Supplemental Claim</a:t>
              </a:r>
            </a:p>
          </p:txBody>
        </p:sp>
        <p:sp>
          <p:nvSpPr>
            <p:cNvPr id="18" name="Rectangle 17">
              <a:extLst>
                <a:ext uri="{FF2B5EF4-FFF2-40B4-BE49-F238E27FC236}">
                  <a16:creationId xmlns:a16="http://schemas.microsoft.com/office/drawing/2014/main" id="{D2E55E71-778A-4407-B59D-79A24B215D91}"/>
                </a:ext>
              </a:extLst>
            </p:cNvPr>
            <p:cNvSpPr/>
            <p:nvPr/>
          </p:nvSpPr>
          <p:spPr>
            <a:xfrm>
              <a:off x="3822510" y="5257799"/>
              <a:ext cx="1373317" cy="692736"/>
            </a:xfrm>
            <a:prstGeom prst="rect">
              <a:avLst/>
            </a:prstGeom>
            <a:solidFill>
              <a:srgbClr val="BFEFF9"/>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Board Decision</a:t>
              </a:r>
            </a:p>
          </p:txBody>
        </p:sp>
        <p:sp>
          <p:nvSpPr>
            <p:cNvPr id="19" name="Rectangle 18">
              <a:extLst>
                <a:ext uri="{FF2B5EF4-FFF2-40B4-BE49-F238E27FC236}">
                  <a16:creationId xmlns:a16="http://schemas.microsoft.com/office/drawing/2014/main" id="{723E9227-EBE4-4884-9D5A-677199FFAF8C}"/>
                </a:ext>
              </a:extLst>
            </p:cNvPr>
            <p:cNvSpPr/>
            <p:nvPr/>
          </p:nvSpPr>
          <p:spPr>
            <a:xfrm>
              <a:off x="5410200" y="5265760"/>
              <a:ext cx="1295400" cy="684775"/>
            </a:xfrm>
            <a:prstGeom prst="rect">
              <a:avLst/>
            </a:prstGeom>
            <a:solidFill>
              <a:schemeClr val="accent3">
                <a:lumMod val="40000"/>
                <a:lumOff val="60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Appeal to CAVC</a:t>
              </a:r>
            </a:p>
          </p:txBody>
        </p:sp>
        <p:cxnSp>
          <p:nvCxnSpPr>
            <p:cNvPr id="20" name="Straight Arrow Connector 19">
              <a:extLst>
                <a:ext uri="{FF2B5EF4-FFF2-40B4-BE49-F238E27FC236}">
                  <a16:creationId xmlns:a16="http://schemas.microsoft.com/office/drawing/2014/main" id="{57AEB559-A893-41BC-9AB8-96FBE40A533A}"/>
                </a:ext>
              </a:extLst>
            </p:cNvPr>
            <p:cNvCxnSpPr>
              <a:stCxn id="13" idx="2"/>
            </p:cNvCxnSpPr>
            <p:nvPr/>
          </p:nvCxnSpPr>
          <p:spPr>
            <a:xfrm>
              <a:off x="4381500" y="1752600"/>
              <a:ext cx="14785" cy="13716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1948E30-5887-41E6-86D2-5CDF95588D6C}"/>
                </a:ext>
              </a:extLst>
            </p:cNvPr>
            <p:cNvSpPr/>
            <p:nvPr/>
          </p:nvSpPr>
          <p:spPr>
            <a:xfrm>
              <a:off x="3748585" y="2110227"/>
              <a:ext cx="1295400" cy="533400"/>
            </a:xfrm>
            <a:prstGeom prst="rect">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NOD</a:t>
              </a:r>
            </a:p>
          </p:txBody>
        </p:sp>
        <p:cxnSp>
          <p:nvCxnSpPr>
            <p:cNvPr id="22" name="Straight Arrow Connector 21">
              <a:extLst>
                <a:ext uri="{FF2B5EF4-FFF2-40B4-BE49-F238E27FC236}">
                  <a16:creationId xmlns:a16="http://schemas.microsoft.com/office/drawing/2014/main" id="{04019280-2917-43FC-9BC3-419E576D92B9}"/>
                </a:ext>
              </a:extLst>
            </p:cNvPr>
            <p:cNvCxnSpPr/>
            <p:nvPr/>
          </p:nvCxnSpPr>
          <p:spPr>
            <a:xfrm>
              <a:off x="4396285" y="3749334"/>
              <a:ext cx="14785" cy="137160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3" name="Flowchart: Alternate Process 22">
              <a:extLst>
                <a:ext uri="{FF2B5EF4-FFF2-40B4-BE49-F238E27FC236}">
                  <a16:creationId xmlns:a16="http://schemas.microsoft.com/office/drawing/2014/main" id="{BEFC7861-784A-4C31-B2D8-80A53AEF0639}"/>
                </a:ext>
              </a:extLst>
            </p:cNvPr>
            <p:cNvSpPr/>
            <p:nvPr/>
          </p:nvSpPr>
          <p:spPr>
            <a:xfrm>
              <a:off x="3822510" y="4191001"/>
              <a:ext cx="1253320" cy="533400"/>
            </a:xfrm>
            <a:prstGeom prst="flowChartAlternateProcess">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Closed record and 365 days timeliness goal</a:t>
              </a:r>
            </a:p>
          </p:txBody>
        </p:sp>
        <p:cxnSp>
          <p:nvCxnSpPr>
            <p:cNvPr id="24" name="Straight Arrow Connector 23">
              <a:extLst>
                <a:ext uri="{FF2B5EF4-FFF2-40B4-BE49-F238E27FC236}">
                  <a16:creationId xmlns:a16="http://schemas.microsoft.com/office/drawing/2014/main" id="{9CCF6DE9-FEE9-46E7-B921-34E60C65A949}"/>
                </a:ext>
              </a:extLst>
            </p:cNvPr>
            <p:cNvCxnSpPr/>
            <p:nvPr/>
          </p:nvCxnSpPr>
          <p:spPr>
            <a:xfrm flipH="1">
              <a:off x="3124200" y="2685114"/>
              <a:ext cx="990600" cy="46387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8428CC7-9637-4326-9A73-85BC9F12022F}"/>
                </a:ext>
              </a:extLst>
            </p:cNvPr>
            <p:cNvCxnSpPr/>
            <p:nvPr/>
          </p:nvCxnSpPr>
          <p:spPr>
            <a:xfrm>
              <a:off x="4724400" y="2686175"/>
              <a:ext cx="1143000" cy="463871"/>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D9BE6724-986C-44EC-A8F3-77CB0323935B}"/>
                </a:ext>
              </a:extLst>
            </p:cNvPr>
            <p:cNvCxnSpPr/>
            <p:nvPr/>
          </p:nvCxnSpPr>
          <p:spPr>
            <a:xfrm>
              <a:off x="2779025" y="3772505"/>
              <a:ext cx="1183375" cy="1348429"/>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7" name="Flowchart: Alternate Process 26">
              <a:extLst>
                <a:ext uri="{FF2B5EF4-FFF2-40B4-BE49-F238E27FC236}">
                  <a16:creationId xmlns:a16="http://schemas.microsoft.com/office/drawing/2014/main" id="{1FA69FB2-F6C8-4972-98DE-76B972B86B6B}"/>
                </a:ext>
              </a:extLst>
            </p:cNvPr>
            <p:cNvSpPr/>
            <p:nvPr/>
          </p:nvSpPr>
          <p:spPr>
            <a:xfrm>
              <a:off x="2133600" y="4191001"/>
              <a:ext cx="1371600" cy="533400"/>
            </a:xfrm>
            <a:prstGeom prst="flowChartAlternateProcess">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Additional evidence submitted within 90 days following NOD</a:t>
              </a:r>
            </a:p>
          </p:txBody>
        </p:sp>
        <p:cxnSp>
          <p:nvCxnSpPr>
            <p:cNvPr id="28" name="Straight Arrow Connector 27">
              <a:extLst>
                <a:ext uri="{FF2B5EF4-FFF2-40B4-BE49-F238E27FC236}">
                  <a16:creationId xmlns:a16="http://schemas.microsoft.com/office/drawing/2014/main" id="{7F5740B0-D0F3-446E-BDAA-ACDB3E6DEA05}"/>
                </a:ext>
              </a:extLst>
            </p:cNvPr>
            <p:cNvCxnSpPr/>
            <p:nvPr/>
          </p:nvCxnSpPr>
          <p:spPr>
            <a:xfrm flipH="1">
              <a:off x="4876800" y="3772505"/>
              <a:ext cx="1391229" cy="1348429"/>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Flowchart: Alternate Process 28">
              <a:extLst>
                <a:ext uri="{FF2B5EF4-FFF2-40B4-BE49-F238E27FC236}">
                  <a16:creationId xmlns:a16="http://schemas.microsoft.com/office/drawing/2014/main" id="{4C1C6D64-D492-4593-B848-033326935EF4}"/>
                </a:ext>
              </a:extLst>
            </p:cNvPr>
            <p:cNvSpPr/>
            <p:nvPr/>
          </p:nvSpPr>
          <p:spPr>
            <a:xfrm>
              <a:off x="5334000" y="4191001"/>
              <a:ext cx="1600200" cy="660816"/>
            </a:xfrm>
            <a:prstGeom prst="flowChartAlternateProcess">
              <a:avLst/>
            </a:prstGeom>
            <a:solidFill>
              <a:schemeClr val="bg1"/>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chemeClr val="tx1"/>
                  </a:solidFill>
                </a:rPr>
                <a:t>Board hearing and additional evidence submitted within 90 days following hearing</a:t>
              </a:r>
            </a:p>
          </p:txBody>
        </p:sp>
        <p:cxnSp>
          <p:nvCxnSpPr>
            <p:cNvPr id="30" name="Straight Arrow Connector 29">
              <a:extLst>
                <a:ext uri="{FF2B5EF4-FFF2-40B4-BE49-F238E27FC236}">
                  <a16:creationId xmlns:a16="http://schemas.microsoft.com/office/drawing/2014/main" id="{B32F2080-DEDA-438C-B6CE-0609C747714D}"/>
                </a:ext>
              </a:extLst>
            </p:cNvPr>
            <p:cNvCxnSpPr/>
            <p:nvPr/>
          </p:nvCxnSpPr>
          <p:spPr>
            <a:xfrm flipH="1">
              <a:off x="3405127" y="5695071"/>
              <a:ext cx="495300" cy="0"/>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0DDE53A7-7AE5-4F17-94AC-9BA6E4CC4E68}"/>
                </a:ext>
              </a:extLst>
            </p:cNvPr>
            <p:cNvCxnSpPr/>
            <p:nvPr/>
          </p:nvCxnSpPr>
          <p:spPr>
            <a:xfrm flipV="1">
              <a:off x="5075830" y="5675875"/>
              <a:ext cx="496584" cy="10735"/>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602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AE2FD-B4EC-42CB-A265-5F386AD3E886}"/>
              </a:ext>
            </a:extLst>
          </p:cNvPr>
          <p:cNvSpPr>
            <a:spLocks noGrp="1"/>
          </p:cNvSpPr>
          <p:nvPr>
            <p:ph type="title"/>
          </p:nvPr>
        </p:nvSpPr>
        <p:spPr>
          <a:xfrm>
            <a:off x="457200" y="180141"/>
            <a:ext cx="8229600" cy="774638"/>
          </a:xfrm>
        </p:spPr>
        <p:txBody>
          <a:bodyPr>
            <a:normAutofit fontScale="90000"/>
          </a:bodyPr>
          <a:lstStyle/>
          <a:p>
            <a:r>
              <a:rPr lang="en-US" b="1" dirty="0"/>
              <a:t>VBA - Beneficiaries Served</a:t>
            </a:r>
            <a:br>
              <a:rPr lang="en-US" b="1" dirty="0"/>
            </a:br>
            <a:endParaRPr lang="en-US" dirty="0"/>
          </a:p>
        </p:txBody>
      </p:sp>
      <p:pic>
        <p:nvPicPr>
          <p:cNvPr id="4" name="Content Placeholder 3">
            <a:extLst>
              <a:ext uri="{FF2B5EF4-FFF2-40B4-BE49-F238E27FC236}">
                <a16:creationId xmlns:a16="http://schemas.microsoft.com/office/drawing/2014/main" id="{BC97DA2C-66B4-4481-BBFA-7948552886B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37056" t="24997" r="24665"/>
          <a:stretch/>
        </p:blipFill>
        <p:spPr>
          <a:xfrm>
            <a:off x="-13128" y="2321777"/>
            <a:ext cx="2712591" cy="3996900"/>
          </a:xfrm>
          <a:prstGeom prst="rect">
            <a:avLst/>
          </a:prstGeom>
        </p:spPr>
      </p:pic>
      <p:sp>
        <p:nvSpPr>
          <p:cNvPr id="5" name="TextBox 4">
            <a:extLst>
              <a:ext uri="{FF2B5EF4-FFF2-40B4-BE49-F238E27FC236}">
                <a16:creationId xmlns:a16="http://schemas.microsoft.com/office/drawing/2014/main" id="{FB16267B-0546-4541-A105-E118F198012B}"/>
              </a:ext>
            </a:extLst>
          </p:cNvPr>
          <p:cNvSpPr txBox="1"/>
          <p:nvPr/>
        </p:nvSpPr>
        <p:spPr>
          <a:xfrm>
            <a:off x="-13066" y="3686073"/>
            <a:ext cx="1905000" cy="1587614"/>
          </a:xfrm>
          <a:prstGeom prst="rect">
            <a:avLst/>
          </a:prstGeom>
          <a:noFill/>
        </p:spPr>
        <p:txBody>
          <a:bodyPr wrap="square" rtlCol="0">
            <a:spAutoFit/>
          </a:bodyPr>
          <a:lstStyle/>
          <a:p>
            <a:pPr algn="ctr">
              <a:lnSpc>
                <a:spcPct val="110000"/>
              </a:lnSpc>
              <a:spcAft>
                <a:spcPts val="600"/>
              </a:spcAft>
            </a:pPr>
            <a:r>
              <a:rPr lang="en-US" sz="1400" i="1" dirty="0">
                <a:solidFill>
                  <a:prstClr val="white"/>
                </a:solidFill>
                <a:latin typeface="Georgia"/>
                <a:cs typeface="Georgia"/>
              </a:rPr>
              <a:t>“ To care for </a:t>
            </a:r>
            <a:br>
              <a:rPr lang="en-US" sz="1400" i="1" dirty="0">
                <a:solidFill>
                  <a:prstClr val="white"/>
                </a:solidFill>
                <a:latin typeface="Georgia"/>
                <a:cs typeface="Georgia"/>
              </a:rPr>
            </a:br>
            <a:r>
              <a:rPr lang="en-US" sz="1400" i="1" dirty="0">
                <a:solidFill>
                  <a:prstClr val="white"/>
                </a:solidFill>
                <a:latin typeface="Georgia"/>
                <a:cs typeface="Georgia"/>
              </a:rPr>
              <a:t>him who shall have </a:t>
            </a:r>
            <a:br>
              <a:rPr lang="en-US" sz="1400" i="1" dirty="0">
                <a:solidFill>
                  <a:prstClr val="white"/>
                </a:solidFill>
                <a:latin typeface="Georgia"/>
                <a:cs typeface="Georgia"/>
              </a:rPr>
            </a:br>
            <a:r>
              <a:rPr lang="en-US" sz="1400" i="1" dirty="0">
                <a:solidFill>
                  <a:prstClr val="white"/>
                </a:solidFill>
                <a:latin typeface="Georgia"/>
                <a:cs typeface="Georgia"/>
              </a:rPr>
              <a:t>borne the battle and </a:t>
            </a:r>
            <a:br>
              <a:rPr lang="en-US" sz="1400" i="1" dirty="0">
                <a:solidFill>
                  <a:prstClr val="white"/>
                </a:solidFill>
                <a:latin typeface="Georgia"/>
                <a:cs typeface="Georgia"/>
              </a:rPr>
            </a:br>
            <a:r>
              <a:rPr lang="en-US" sz="1400" i="1" dirty="0">
                <a:solidFill>
                  <a:prstClr val="white"/>
                </a:solidFill>
                <a:latin typeface="Georgia"/>
                <a:cs typeface="Georgia"/>
              </a:rPr>
              <a:t>for his widow, and </a:t>
            </a:r>
            <a:br>
              <a:rPr lang="en-US" sz="1400" i="1" dirty="0">
                <a:solidFill>
                  <a:prstClr val="white"/>
                </a:solidFill>
                <a:latin typeface="Georgia"/>
                <a:cs typeface="Georgia"/>
              </a:rPr>
            </a:br>
            <a:r>
              <a:rPr lang="en-US" sz="1400" i="1" dirty="0">
                <a:solidFill>
                  <a:prstClr val="white"/>
                </a:solidFill>
                <a:latin typeface="Georgia"/>
                <a:cs typeface="Georgia"/>
              </a:rPr>
              <a:t>his orphan.”</a:t>
            </a:r>
          </a:p>
          <a:p>
            <a:pPr marL="285750" indent="-285750" algn="ctr">
              <a:lnSpc>
                <a:spcPct val="110000"/>
              </a:lnSpc>
              <a:spcAft>
                <a:spcPts val="600"/>
              </a:spcAft>
              <a:buFont typeface="Arial" panose="020B0604020202020204" pitchFamily="34" charset="0"/>
              <a:buChar char="•"/>
            </a:pPr>
            <a:endParaRPr lang="en-US" sz="1400" i="1" dirty="0">
              <a:solidFill>
                <a:prstClr val="white"/>
              </a:solidFill>
              <a:effectLst>
                <a:outerShdw blurRad="50800" dist="38100" dir="2700000" algn="tl" rotWithShape="0">
                  <a:prstClr val="black">
                    <a:alpha val="40000"/>
                  </a:prstClr>
                </a:outerShdw>
              </a:effectLst>
              <a:latin typeface="Georgia"/>
              <a:cs typeface="Georgia"/>
            </a:endParaRPr>
          </a:p>
        </p:txBody>
      </p:sp>
      <p:sp>
        <p:nvSpPr>
          <p:cNvPr id="8" name="Title 1">
            <a:extLst>
              <a:ext uri="{FF2B5EF4-FFF2-40B4-BE49-F238E27FC236}">
                <a16:creationId xmlns:a16="http://schemas.microsoft.com/office/drawing/2014/main" id="{0A36DD85-4BA1-492E-A876-A6CA0AC2C100}"/>
              </a:ext>
            </a:extLst>
          </p:cNvPr>
          <p:cNvSpPr txBox="1">
            <a:spLocks/>
          </p:cNvSpPr>
          <p:nvPr/>
        </p:nvSpPr>
        <p:spPr>
          <a:xfrm>
            <a:off x="1" y="8466"/>
            <a:ext cx="9126515" cy="7785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500" kern="1200">
                <a:solidFill>
                  <a:schemeClr val="bg1"/>
                </a:solidFill>
                <a:latin typeface="Myriad Pro"/>
                <a:ea typeface="+mj-ea"/>
                <a:cs typeface="+mj-cs"/>
              </a:defRPr>
            </a:lvl1pPr>
          </a:lstStyle>
          <a:p>
            <a:endParaRPr lang="en-US" b="1" dirty="0"/>
          </a:p>
        </p:txBody>
      </p:sp>
      <p:sp>
        <p:nvSpPr>
          <p:cNvPr id="9" name="Rectangle 8">
            <a:extLst>
              <a:ext uri="{FF2B5EF4-FFF2-40B4-BE49-F238E27FC236}">
                <a16:creationId xmlns:a16="http://schemas.microsoft.com/office/drawing/2014/main" id="{FA2FE16E-38A6-4CBD-911D-F05B1C4AE941}"/>
              </a:ext>
            </a:extLst>
          </p:cNvPr>
          <p:cNvSpPr/>
          <p:nvPr/>
        </p:nvSpPr>
        <p:spPr>
          <a:xfrm>
            <a:off x="6721133" y="787025"/>
            <a:ext cx="2194268" cy="1444498"/>
          </a:xfrm>
          <a:prstGeom prst="rect">
            <a:avLst/>
          </a:prstGeom>
        </p:spPr>
        <p:txBody>
          <a:bodyPr wrap="square">
            <a:spAutoFit/>
          </a:bodyPr>
          <a:lstStyle/>
          <a:p>
            <a:pPr defTabSz="457200">
              <a:lnSpc>
                <a:spcPct val="90000"/>
              </a:lnSpc>
              <a:spcAft>
                <a:spcPts val="500"/>
              </a:spcAft>
            </a:pPr>
            <a:r>
              <a:rPr lang="en-US" sz="1600" b="1" dirty="0">
                <a:solidFill>
                  <a:srgbClr val="4BACC6"/>
                </a:solidFill>
                <a:latin typeface="Georgia"/>
                <a:cs typeface="Georgia"/>
              </a:rPr>
              <a:t>Compensation</a:t>
            </a:r>
          </a:p>
          <a:p>
            <a:pPr marL="192024" indent="-192024" defTabSz="457200">
              <a:lnSpc>
                <a:spcPct val="90000"/>
              </a:lnSpc>
              <a:buFont typeface="Wingdings" charset="2"/>
              <a:buChar char="§"/>
            </a:pPr>
            <a:r>
              <a:rPr lang="en-US" sz="1100" dirty="0">
                <a:solidFill>
                  <a:srgbClr val="4BACC6"/>
                </a:solidFill>
                <a:latin typeface="Myriad Pro"/>
                <a:cs typeface="Myriad Pro"/>
              </a:rPr>
              <a:t>Paid</a:t>
            </a:r>
            <a:r>
              <a:rPr lang="en-US" sz="1100" b="1" dirty="0">
                <a:solidFill>
                  <a:srgbClr val="4BACC6"/>
                </a:solidFill>
                <a:latin typeface="Myriad Pro"/>
                <a:cs typeface="Myriad Pro"/>
              </a:rPr>
              <a:t> $74B </a:t>
            </a:r>
            <a:r>
              <a:rPr lang="en-US" sz="1100" dirty="0">
                <a:solidFill>
                  <a:srgbClr val="4BACC6"/>
                </a:solidFill>
                <a:latin typeface="Myriad Pro"/>
                <a:cs typeface="Myriad Pro"/>
              </a:rPr>
              <a:t>to </a:t>
            </a:r>
            <a:r>
              <a:rPr lang="en-US" sz="1100" b="1" dirty="0">
                <a:solidFill>
                  <a:srgbClr val="4BACC6"/>
                </a:solidFill>
                <a:latin typeface="Myriad Pro"/>
                <a:cs typeface="Myriad Pro"/>
              </a:rPr>
              <a:t>4.66M</a:t>
            </a:r>
            <a:r>
              <a:rPr lang="en-US" sz="1100" dirty="0">
                <a:solidFill>
                  <a:srgbClr val="4BACC6"/>
                </a:solidFill>
                <a:latin typeface="Myriad Pro"/>
                <a:cs typeface="Myriad Pro"/>
              </a:rPr>
              <a:t> beneficiaries </a:t>
            </a:r>
          </a:p>
          <a:p>
            <a:pPr marL="192024" indent="-192024" defTabSz="457200">
              <a:lnSpc>
                <a:spcPct val="90000"/>
              </a:lnSpc>
              <a:spcAft>
                <a:spcPts val="300"/>
              </a:spcAft>
              <a:buFont typeface="Wingdings" charset="2"/>
              <a:buChar char="§"/>
            </a:pPr>
            <a:r>
              <a:rPr lang="en-US" sz="1100" dirty="0">
                <a:solidFill>
                  <a:srgbClr val="4BACC6"/>
                </a:solidFill>
                <a:latin typeface="Myriad Pro"/>
                <a:cs typeface="Myriad Pro"/>
              </a:rPr>
              <a:t>Completed </a:t>
            </a:r>
            <a:r>
              <a:rPr lang="en-US" sz="1100" b="1" dirty="0">
                <a:solidFill>
                  <a:srgbClr val="4BACC6"/>
                </a:solidFill>
                <a:latin typeface="Myriad Pro"/>
                <a:cs typeface="Myriad Pro"/>
              </a:rPr>
              <a:t>1.3M</a:t>
            </a:r>
            <a:r>
              <a:rPr lang="en-US" sz="1100" dirty="0">
                <a:solidFill>
                  <a:srgbClr val="4BACC6"/>
                </a:solidFill>
                <a:latin typeface="Myriad Pro"/>
                <a:cs typeface="Myriad Pro"/>
              </a:rPr>
              <a:t> claims &amp; </a:t>
            </a:r>
            <a:r>
              <a:rPr lang="en-US" sz="1100" b="1" dirty="0">
                <a:solidFill>
                  <a:srgbClr val="4BACC6"/>
                </a:solidFill>
                <a:latin typeface="Myriad Pro"/>
                <a:cs typeface="Myriad Pro"/>
              </a:rPr>
              <a:t>5.76M</a:t>
            </a:r>
            <a:r>
              <a:rPr lang="en-US" sz="1100" dirty="0">
                <a:solidFill>
                  <a:srgbClr val="4BACC6"/>
                </a:solidFill>
                <a:latin typeface="Myriad Pro"/>
                <a:cs typeface="Myriad Pro"/>
              </a:rPr>
              <a:t> issues – met &amp; maintaining goal to complete claims in average of 125 days</a:t>
            </a:r>
            <a:endParaRPr lang="en-US" sz="1100" dirty="0">
              <a:solidFill>
                <a:srgbClr val="4BACC6"/>
              </a:solidFill>
              <a:latin typeface="Myriad Pro"/>
              <a:cs typeface="Georgia"/>
            </a:endParaRPr>
          </a:p>
        </p:txBody>
      </p:sp>
      <p:sp>
        <p:nvSpPr>
          <p:cNvPr id="10" name="Rectangle 9">
            <a:extLst>
              <a:ext uri="{FF2B5EF4-FFF2-40B4-BE49-F238E27FC236}">
                <a16:creationId xmlns:a16="http://schemas.microsoft.com/office/drawing/2014/main" id="{94CC17C0-CE4B-4889-83E0-86C8196AEEBF}"/>
              </a:ext>
            </a:extLst>
          </p:cNvPr>
          <p:cNvSpPr/>
          <p:nvPr/>
        </p:nvSpPr>
        <p:spPr>
          <a:xfrm>
            <a:off x="6721133" y="2307722"/>
            <a:ext cx="2286909" cy="2630977"/>
          </a:xfrm>
          <a:prstGeom prst="rect">
            <a:avLst/>
          </a:prstGeom>
        </p:spPr>
        <p:txBody>
          <a:bodyPr wrap="square">
            <a:spAutoFit/>
          </a:bodyPr>
          <a:lstStyle/>
          <a:p>
            <a:pPr defTabSz="457200">
              <a:lnSpc>
                <a:spcPct val="90000"/>
              </a:lnSpc>
              <a:spcAft>
                <a:spcPts val="500"/>
              </a:spcAft>
            </a:pPr>
            <a:r>
              <a:rPr lang="en-US" sz="1600" b="1" dirty="0">
                <a:solidFill>
                  <a:srgbClr val="FF7230"/>
                </a:solidFill>
                <a:latin typeface="Georgia"/>
                <a:cs typeface="Georgia"/>
              </a:rPr>
              <a:t>Home Loan Guaranty</a:t>
            </a:r>
          </a:p>
          <a:p>
            <a:pPr marL="171450" lvl="0" indent="-171450">
              <a:buFont typeface="Wingdings" charset="2"/>
              <a:buChar char="§"/>
            </a:pPr>
            <a:r>
              <a:rPr lang="en-US" sz="1100" dirty="0">
                <a:solidFill>
                  <a:srgbClr val="FF7230"/>
                </a:solidFill>
                <a:latin typeface="Myriad Pro"/>
              </a:rPr>
              <a:t>Over </a:t>
            </a:r>
            <a:r>
              <a:rPr lang="en-US" sz="1100" b="1" dirty="0">
                <a:solidFill>
                  <a:srgbClr val="FF7230"/>
                </a:solidFill>
                <a:latin typeface="Myriad Pro"/>
              </a:rPr>
              <a:t>2.75M</a:t>
            </a:r>
            <a:r>
              <a:rPr lang="en-US" sz="1100" dirty="0">
                <a:solidFill>
                  <a:srgbClr val="FF7230"/>
                </a:solidFill>
                <a:latin typeface="Myriad Pro"/>
              </a:rPr>
              <a:t> VA home loans on the books</a:t>
            </a:r>
          </a:p>
          <a:p>
            <a:pPr marL="171450" lvl="0" indent="-171450">
              <a:buFont typeface="Wingdings" charset="2"/>
              <a:buChar char="§"/>
            </a:pPr>
            <a:r>
              <a:rPr lang="en-US" sz="1100" dirty="0">
                <a:solidFill>
                  <a:srgbClr val="FF7230"/>
                </a:solidFill>
                <a:latin typeface="Myriad Pro"/>
              </a:rPr>
              <a:t>Guaranteed a </a:t>
            </a:r>
            <a:r>
              <a:rPr lang="en-US" sz="1100" b="1" u="sng" dirty="0">
                <a:solidFill>
                  <a:srgbClr val="FF7230"/>
                </a:solidFill>
                <a:latin typeface="Myriad Pro"/>
              </a:rPr>
              <a:t>record</a:t>
            </a:r>
            <a:r>
              <a:rPr lang="en-US" sz="1100" b="1" dirty="0">
                <a:solidFill>
                  <a:srgbClr val="FF7230"/>
                </a:solidFill>
                <a:latin typeface="Myriad Pro"/>
              </a:rPr>
              <a:t> 705K</a:t>
            </a:r>
            <a:r>
              <a:rPr lang="en-US" sz="1100" dirty="0">
                <a:solidFill>
                  <a:srgbClr val="FF7230"/>
                </a:solidFill>
                <a:latin typeface="Myriad Pro"/>
              </a:rPr>
              <a:t> loans in FY16 (</a:t>
            </a:r>
            <a:r>
              <a:rPr lang="en-US" sz="1100" b="1" dirty="0">
                <a:solidFill>
                  <a:srgbClr val="FF7230"/>
                </a:solidFill>
                <a:latin typeface="Myriad Pro"/>
              </a:rPr>
              <a:t>12% more t</a:t>
            </a:r>
            <a:r>
              <a:rPr lang="en-US" sz="1100" dirty="0">
                <a:solidFill>
                  <a:srgbClr val="FF7230"/>
                </a:solidFill>
                <a:latin typeface="Myriad Pro"/>
              </a:rPr>
              <a:t>han FY15) totaling </a:t>
            </a:r>
            <a:r>
              <a:rPr lang="en-US" sz="1100" b="1" dirty="0">
                <a:solidFill>
                  <a:srgbClr val="FF7230"/>
                </a:solidFill>
                <a:latin typeface="Myriad Pro"/>
              </a:rPr>
              <a:t>$179B </a:t>
            </a:r>
          </a:p>
          <a:p>
            <a:pPr marL="171450" lvl="0" indent="-171450">
              <a:buFont typeface="Wingdings" charset="2"/>
              <a:buChar char="§"/>
            </a:pPr>
            <a:r>
              <a:rPr lang="en-US" sz="1100" dirty="0">
                <a:solidFill>
                  <a:srgbClr val="FF7230"/>
                </a:solidFill>
                <a:latin typeface="Myriad Pro"/>
              </a:rPr>
              <a:t>Helped a </a:t>
            </a:r>
            <a:r>
              <a:rPr lang="en-US" sz="1100" b="1" u="sng" dirty="0">
                <a:solidFill>
                  <a:srgbClr val="FF7230"/>
                </a:solidFill>
                <a:latin typeface="Myriad Pro"/>
              </a:rPr>
              <a:t>record</a:t>
            </a:r>
            <a:r>
              <a:rPr lang="en-US" sz="1100" b="1" dirty="0">
                <a:solidFill>
                  <a:srgbClr val="FF7230"/>
                </a:solidFill>
                <a:latin typeface="Myriad Pro"/>
              </a:rPr>
              <a:t> 97K </a:t>
            </a:r>
            <a:r>
              <a:rPr lang="en-US" sz="1100" dirty="0">
                <a:solidFill>
                  <a:srgbClr val="FF7230"/>
                </a:solidFill>
                <a:latin typeface="Myriad Pro"/>
              </a:rPr>
              <a:t>Veterans avoid foreclosure in FY16 </a:t>
            </a:r>
            <a:br>
              <a:rPr lang="en-US" sz="1100" dirty="0">
                <a:solidFill>
                  <a:srgbClr val="FF7230"/>
                </a:solidFill>
                <a:latin typeface="Myriad Pro"/>
              </a:rPr>
            </a:br>
            <a:r>
              <a:rPr lang="en-US" sz="1100" dirty="0">
                <a:solidFill>
                  <a:srgbClr val="FF7230"/>
                </a:solidFill>
                <a:latin typeface="Myriad Pro"/>
              </a:rPr>
              <a:t>(</a:t>
            </a:r>
            <a:r>
              <a:rPr lang="en-US" sz="1100" b="1" dirty="0">
                <a:solidFill>
                  <a:srgbClr val="FF7230"/>
                </a:solidFill>
                <a:latin typeface="Myriad Pro"/>
              </a:rPr>
              <a:t>7% more </a:t>
            </a:r>
            <a:r>
              <a:rPr lang="en-US" sz="1100" dirty="0">
                <a:solidFill>
                  <a:srgbClr val="FF7230"/>
                </a:solidFill>
                <a:latin typeface="Myriad Pro"/>
              </a:rPr>
              <a:t>than FY15)</a:t>
            </a:r>
          </a:p>
          <a:p>
            <a:pPr marL="171450" lvl="0" indent="-171450">
              <a:buFont typeface="Wingdings" charset="2"/>
              <a:buChar char="§"/>
            </a:pPr>
            <a:r>
              <a:rPr lang="en-US" sz="1100" dirty="0">
                <a:solidFill>
                  <a:srgbClr val="FF7230"/>
                </a:solidFill>
                <a:latin typeface="Myriad Pro"/>
              </a:rPr>
              <a:t>Approved </a:t>
            </a:r>
            <a:r>
              <a:rPr lang="en-US" sz="1100" b="1" dirty="0">
                <a:solidFill>
                  <a:srgbClr val="FF7230"/>
                </a:solidFill>
                <a:latin typeface="Myriad Pro"/>
              </a:rPr>
              <a:t>a </a:t>
            </a:r>
            <a:r>
              <a:rPr lang="en-US" sz="1100" b="1" u="sng" dirty="0">
                <a:solidFill>
                  <a:srgbClr val="FF7230"/>
                </a:solidFill>
                <a:latin typeface="Myriad Pro"/>
              </a:rPr>
              <a:t>record</a:t>
            </a:r>
            <a:r>
              <a:rPr lang="en-US" sz="1100" b="1" dirty="0">
                <a:solidFill>
                  <a:srgbClr val="FF7230"/>
                </a:solidFill>
                <a:latin typeface="Myriad Pro"/>
              </a:rPr>
              <a:t> 1,914 </a:t>
            </a:r>
            <a:r>
              <a:rPr lang="en-US" sz="1100" dirty="0">
                <a:solidFill>
                  <a:srgbClr val="FF7230"/>
                </a:solidFill>
                <a:latin typeface="Myriad Pro"/>
              </a:rPr>
              <a:t>Specially Adapted Housing grants exceeding </a:t>
            </a:r>
            <a:r>
              <a:rPr lang="en-US" sz="1100" b="1" dirty="0">
                <a:solidFill>
                  <a:srgbClr val="FF7230"/>
                </a:solidFill>
                <a:latin typeface="Myriad Pro"/>
              </a:rPr>
              <a:t>$100M </a:t>
            </a:r>
            <a:r>
              <a:rPr lang="en-US" sz="1100" dirty="0">
                <a:solidFill>
                  <a:srgbClr val="FF7230"/>
                </a:solidFill>
                <a:latin typeface="Myriad Pro"/>
              </a:rPr>
              <a:t>in FY16 (</a:t>
            </a:r>
            <a:r>
              <a:rPr lang="en-US" sz="1100" b="1" dirty="0">
                <a:solidFill>
                  <a:srgbClr val="FF7230"/>
                </a:solidFill>
                <a:latin typeface="Myriad Pro"/>
              </a:rPr>
              <a:t>6% more than </a:t>
            </a:r>
            <a:r>
              <a:rPr lang="en-US" sz="1100" dirty="0">
                <a:solidFill>
                  <a:srgbClr val="FF7230"/>
                </a:solidFill>
                <a:latin typeface="Myriad Pro"/>
              </a:rPr>
              <a:t>FY15) </a:t>
            </a:r>
            <a:endParaRPr lang="en-US" sz="1100" dirty="0">
              <a:solidFill>
                <a:srgbClr val="FF7230"/>
              </a:solidFill>
              <a:latin typeface="Myriad Pro"/>
              <a:cs typeface="Myriad Pro"/>
            </a:endParaRPr>
          </a:p>
        </p:txBody>
      </p:sp>
      <p:sp>
        <p:nvSpPr>
          <p:cNvPr id="11" name="Rectangle 10">
            <a:extLst>
              <a:ext uri="{FF2B5EF4-FFF2-40B4-BE49-F238E27FC236}">
                <a16:creationId xmlns:a16="http://schemas.microsoft.com/office/drawing/2014/main" id="{2202072E-366C-4E2E-9D7E-9E89304C5E69}"/>
              </a:ext>
            </a:extLst>
          </p:cNvPr>
          <p:cNvSpPr/>
          <p:nvPr/>
        </p:nvSpPr>
        <p:spPr>
          <a:xfrm>
            <a:off x="3009015" y="2158936"/>
            <a:ext cx="2719410" cy="1358064"/>
          </a:xfrm>
          <a:prstGeom prst="rect">
            <a:avLst/>
          </a:prstGeom>
        </p:spPr>
        <p:txBody>
          <a:bodyPr wrap="square">
            <a:spAutoFit/>
          </a:bodyPr>
          <a:lstStyle/>
          <a:p>
            <a:pPr defTabSz="457200">
              <a:spcAft>
                <a:spcPts val="500"/>
              </a:spcAft>
            </a:pPr>
            <a:r>
              <a:rPr lang="en-US" sz="1600" b="1" dirty="0">
                <a:solidFill>
                  <a:srgbClr val="0070C0"/>
                </a:solidFill>
                <a:latin typeface="Georgia"/>
                <a:cs typeface="Georgia"/>
              </a:rPr>
              <a:t>Life Insurance</a:t>
            </a:r>
          </a:p>
          <a:p>
            <a:pPr marL="192024" indent="-192024" defTabSz="457200">
              <a:lnSpc>
                <a:spcPct val="90000"/>
              </a:lnSpc>
              <a:spcAft>
                <a:spcPts val="300"/>
              </a:spcAft>
              <a:buFont typeface="Wingdings" charset="2"/>
              <a:buChar char="§"/>
            </a:pPr>
            <a:r>
              <a:rPr lang="en-US" sz="1100" dirty="0">
                <a:solidFill>
                  <a:srgbClr val="0070C0"/>
                </a:solidFill>
                <a:latin typeface="Myriad Pro"/>
                <a:cs typeface="Myriad Pro"/>
              </a:rPr>
              <a:t>Provides over </a:t>
            </a:r>
            <a:r>
              <a:rPr lang="en-US" sz="1100" b="1" dirty="0">
                <a:solidFill>
                  <a:srgbClr val="0070C0"/>
                </a:solidFill>
                <a:latin typeface="Myriad Pro"/>
                <a:cs typeface="Myriad Pro"/>
              </a:rPr>
              <a:t>$1.2T </a:t>
            </a:r>
            <a:r>
              <a:rPr lang="en-US" sz="1100" dirty="0">
                <a:solidFill>
                  <a:srgbClr val="0070C0"/>
                </a:solidFill>
                <a:latin typeface="Myriad Pro"/>
                <a:cs typeface="Myriad Pro"/>
              </a:rPr>
              <a:t>in coverage </a:t>
            </a:r>
            <a:br>
              <a:rPr lang="en-US" sz="1100" dirty="0">
                <a:solidFill>
                  <a:srgbClr val="0070C0"/>
                </a:solidFill>
                <a:latin typeface="Myriad Pro"/>
                <a:cs typeface="Myriad Pro"/>
              </a:rPr>
            </a:br>
            <a:r>
              <a:rPr lang="en-US" sz="1100" dirty="0">
                <a:solidFill>
                  <a:srgbClr val="0070C0"/>
                </a:solidFill>
                <a:latin typeface="Myriad Pro"/>
                <a:cs typeface="Myriad Pro"/>
              </a:rPr>
              <a:t>for service members, Veterans </a:t>
            </a:r>
            <a:br>
              <a:rPr lang="en-US" sz="1100" dirty="0">
                <a:solidFill>
                  <a:srgbClr val="0070C0"/>
                </a:solidFill>
                <a:latin typeface="Myriad Pro"/>
                <a:cs typeface="Myriad Pro"/>
              </a:rPr>
            </a:br>
            <a:r>
              <a:rPr lang="en-US" sz="1100" dirty="0">
                <a:solidFill>
                  <a:srgbClr val="0070C0"/>
                </a:solidFill>
                <a:latin typeface="Myriad Pro"/>
                <a:cs typeface="Myriad Pro"/>
              </a:rPr>
              <a:t>and their families</a:t>
            </a:r>
          </a:p>
          <a:p>
            <a:pPr marL="192024" indent="-192024" defTabSz="457200">
              <a:lnSpc>
                <a:spcPct val="90000"/>
              </a:lnSpc>
              <a:spcAft>
                <a:spcPts val="300"/>
              </a:spcAft>
              <a:buFont typeface="Wingdings" charset="2"/>
              <a:buChar char="§"/>
            </a:pPr>
            <a:r>
              <a:rPr lang="en-US" sz="1100" dirty="0">
                <a:solidFill>
                  <a:srgbClr val="0070C0"/>
                </a:solidFill>
                <a:latin typeface="Myriad Pro"/>
                <a:cs typeface="Myriad Pro"/>
              </a:rPr>
              <a:t>Paid </a:t>
            </a:r>
            <a:r>
              <a:rPr lang="en-US" sz="1100" b="1" dirty="0">
                <a:solidFill>
                  <a:srgbClr val="0070C0"/>
                </a:solidFill>
                <a:latin typeface="Myriad Pro"/>
                <a:cs typeface="Myriad Pro"/>
              </a:rPr>
              <a:t>$2B </a:t>
            </a:r>
            <a:r>
              <a:rPr lang="en-US" sz="1100" dirty="0">
                <a:solidFill>
                  <a:srgbClr val="0070C0"/>
                </a:solidFill>
                <a:latin typeface="Myriad Pro"/>
                <a:cs typeface="Myriad Pro"/>
              </a:rPr>
              <a:t>to insure </a:t>
            </a:r>
            <a:r>
              <a:rPr lang="en-US" sz="1100" b="1" dirty="0">
                <a:solidFill>
                  <a:srgbClr val="0070C0"/>
                </a:solidFill>
                <a:latin typeface="Myriad Pro"/>
                <a:cs typeface="Myriad Pro"/>
              </a:rPr>
              <a:t>6.1M</a:t>
            </a:r>
            <a:r>
              <a:rPr lang="en-US" sz="1100" dirty="0">
                <a:solidFill>
                  <a:srgbClr val="0070C0"/>
                </a:solidFill>
                <a:latin typeface="Myriad Pro"/>
                <a:cs typeface="Myriad Pro"/>
              </a:rPr>
              <a:t> lives, including </a:t>
            </a:r>
            <a:r>
              <a:rPr lang="en-US" sz="1100" b="1" dirty="0">
                <a:solidFill>
                  <a:srgbClr val="0070C0"/>
                </a:solidFill>
                <a:latin typeface="Myriad Pro"/>
                <a:cs typeface="Myriad Pro"/>
              </a:rPr>
              <a:t>114.5K</a:t>
            </a:r>
            <a:r>
              <a:rPr lang="en-US" sz="1100" dirty="0">
                <a:solidFill>
                  <a:srgbClr val="0070C0"/>
                </a:solidFill>
                <a:latin typeface="Myriad Pro"/>
                <a:cs typeface="Myriad Pro"/>
              </a:rPr>
              <a:t> death claim payments</a:t>
            </a:r>
          </a:p>
        </p:txBody>
      </p:sp>
      <p:sp>
        <p:nvSpPr>
          <p:cNvPr id="12" name="Rectangle 11">
            <a:extLst>
              <a:ext uri="{FF2B5EF4-FFF2-40B4-BE49-F238E27FC236}">
                <a16:creationId xmlns:a16="http://schemas.microsoft.com/office/drawing/2014/main" id="{C5B3A138-C0FF-4BB3-B3FA-2B0FD44C067D}"/>
              </a:ext>
            </a:extLst>
          </p:cNvPr>
          <p:cNvSpPr/>
          <p:nvPr/>
        </p:nvSpPr>
        <p:spPr>
          <a:xfrm>
            <a:off x="3009015" y="787024"/>
            <a:ext cx="2719409" cy="1355243"/>
          </a:xfrm>
          <a:prstGeom prst="rect">
            <a:avLst/>
          </a:prstGeom>
        </p:spPr>
        <p:txBody>
          <a:bodyPr wrap="square">
            <a:spAutoFit/>
          </a:bodyPr>
          <a:lstStyle/>
          <a:p>
            <a:pPr defTabSz="457200">
              <a:spcAft>
                <a:spcPts val="500"/>
              </a:spcAft>
            </a:pPr>
            <a:r>
              <a:rPr lang="en-US" sz="1600" b="1" dirty="0">
                <a:solidFill>
                  <a:srgbClr val="E46C0A"/>
                </a:solidFill>
                <a:latin typeface="Georgia"/>
                <a:cs typeface="Georgia"/>
              </a:rPr>
              <a:t>Education</a:t>
            </a:r>
            <a:r>
              <a:rPr lang="en-US" sz="1600" b="1" dirty="0">
                <a:solidFill>
                  <a:schemeClr val="accent6">
                    <a:lumMod val="75000"/>
                  </a:schemeClr>
                </a:solidFill>
                <a:latin typeface="Georgia"/>
                <a:cs typeface="Georgia"/>
              </a:rPr>
              <a:t> </a:t>
            </a:r>
          </a:p>
          <a:p>
            <a:pPr marL="192024" indent="-192024" defTabSz="457200">
              <a:lnSpc>
                <a:spcPct val="90000"/>
              </a:lnSpc>
              <a:spcAft>
                <a:spcPts val="300"/>
              </a:spcAft>
              <a:buFont typeface="Wingdings" charset="2"/>
              <a:buChar char="§"/>
            </a:pPr>
            <a:r>
              <a:rPr lang="en-US" sz="1100" dirty="0">
                <a:solidFill>
                  <a:srgbClr val="E46C0A"/>
                </a:solidFill>
                <a:latin typeface="Myriad Pro"/>
                <a:cs typeface="Myriad Pro"/>
              </a:rPr>
              <a:t>Paid nearly </a:t>
            </a:r>
            <a:r>
              <a:rPr lang="en-US" sz="1100" b="1" dirty="0">
                <a:solidFill>
                  <a:srgbClr val="E46C0A"/>
                </a:solidFill>
                <a:latin typeface="Myriad Pro"/>
                <a:cs typeface="Myriad Pro"/>
              </a:rPr>
              <a:t>$74B </a:t>
            </a:r>
            <a:r>
              <a:rPr lang="en-US" sz="1100" dirty="0">
                <a:solidFill>
                  <a:srgbClr val="E46C0A"/>
                </a:solidFill>
                <a:latin typeface="Myriad Pro"/>
                <a:cs typeface="Myriad Pro"/>
              </a:rPr>
              <a:t>in Post-9/11 </a:t>
            </a:r>
            <a:br>
              <a:rPr lang="en-US" sz="1100" dirty="0">
                <a:solidFill>
                  <a:srgbClr val="E46C0A"/>
                </a:solidFill>
                <a:latin typeface="Myriad Pro"/>
                <a:cs typeface="Myriad Pro"/>
              </a:rPr>
            </a:br>
            <a:r>
              <a:rPr lang="en-US" sz="1100" dirty="0">
                <a:solidFill>
                  <a:srgbClr val="E46C0A"/>
                </a:solidFill>
                <a:latin typeface="Myriad Pro"/>
                <a:cs typeface="Myriad Pro"/>
              </a:rPr>
              <a:t>GI Bill benefits to over </a:t>
            </a:r>
            <a:r>
              <a:rPr lang="en-US" sz="1100" b="1" dirty="0">
                <a:solidFill>
                  <a:srgbClr val="E46C0A"/>
                </a:solidFill>
                <a:latin typeface="Myriad Pro"/>
                <a:cs typeface="Myriad Pro"/>
              </a:rPr>
              <a:t>1.74M</a:t>
            </a:r>
            <a:r>
              <a:rPr lang="en-US" sz="1100" dirty="0">
                <a:solidFill>
                  <a:srgbClr val="E46C0A"/>
                </a:solidFill>
                <a:latin typeface="Myriad Pro"/>
                <a:cs typeface="Myriad Pro"/>
              </a:rPr>
              <a:t> individuals to date since </a:t>
            </a:r>
            <a:br>
              <a:rPr lang="en-US" sz="1100" dirty="0">
                <a:solidFill>
                  <a:srgbClr val="E46C0A"/>
                </a:solidFill>
                <a:latin typeface="Myriad Pro"/>
                <a:cs typeface="Myriad Pro"/>
              </a:rPr>
            </a:br>
            <a:r>
              <a:rPr lang="en-US" sz="1100" dirty="0">
                <a:solidFill>
                  <a:srgbClr val="E46C0A"/>
                </a:solidFill>
                <a:latin typeface="Myriad Pro"/>
                <a:cs typeface="Myriad Pro"/>
              </a:rPr>
              <a:t>program inception in 2009 </a:t>
            </a:r>
          </a:p>
          <a:p>
            <a:pPr marL="192024" indent="-192024" defTabSz="457200">
              <a:lnSpc>
                <a:spcPct val="90000"/>
              </a:lnSpc>
              <a:spcAft>
                <a:spcPts val="300"/>
              </a:spcAft>
              <a:buFont typeface="Wingdings" charset="2"/>
              <a:buChar char="§"/>
            </a:pPr>
            <a:r>
              <a:rPr lang="en-US" sz="1100" dirty="0">
                <a:solidFill>
                  <a:srgbClr val="E46C0A"/>
                </a:solidFill>
                <a:latin typeface="Myriad Pro"/>
                <a:cs typeface="Myriad Pro"/>
              </a:rPr>
              <a:t>Forever GI Bill implemented on August 16, 2017.</a:t>
            </a:r>
          </a:p>
        </p:txBody>
      </p:sp>
      <p:sp>
        <p:nvSpPr>
          <p:cNvPr id="13" name="Rectangle 12">
            <a:extLst>
              <a:ext uri="{FF2B5EF4-FFF2-40B4-BE49-F238E27FC236}">
                <a16:creationId xmlns:a16="http://schemas.microsoft.com/office/drawing/2014/main" id="{F8B75EDE-3C46-474F-BB05-A3CDE584A6D4}"/>
              </a:ext>
            </a:extLst>
          </p:cNvPr>
          <p:cNvSpPr/>
          <p:nvPr/>
        </p:nvSpPr>
        <p:spPr>
          <a:xfrm>
            <a:off x="3009015" y="5296043"/>
            <a:ext cx="2653298" cy="1025922"/>
          </a:xfrm>
          <a:prstGeom prst="rect">
            <a:avLst/>
          </a:prstGeom>
        </p:spPr>
        <p:txBody>
          <a:bodyPr wrap="square">
            <a:spAutoFit/>
          </a:bodyPr>
          <a:lstStyle/>
          <a:p>
            <a:pPr defTabSz="457200">
              <a:lnSpc>
                <a:spcPct val="90000"/>
              </a:lnSpc>
              <a:spcAft>
                <a:spcPts val="500"/>
              </a:spcAft>
            </a:pPr>
            <a:r>
              <a:rPr lang="en-US" sz="1600" b="1" dirty="0">
                <a:solidFill>
                  <a:srgbClr val="533058"/>
                </a:solidFill>
                <a:latin typeface="Georgia"/>
                <a:cs typeface="Georgia"/>
              </a:rPr>
              <a:t>Pension &amp; Fiduciary</a:t>
            </a:r>
          </a:p>
          <a:p>
            <a:pPr marL="192024" indent="-192024" defTabSz="457200">
              <a:lnSpc>
                <a:spcPct val="90000"/>
              </a:lnSpc>
              <a:spcAft>
                <a:spcPts val="300"/>
              </a:spcAft>
              <a:buFont typeface="Wingdings" charset="2"/>
              <a:buChar char="§"/>
            </a:pPr>
            <a:r>
              <a:rPr lang="en-US" sz="1100" dirty="0">
                <a:solidFill>
                  <a:srgbClr val="533058"/>
                </a:solidFill>
                <a:latin typeface="Myriad Pro"/>
                <a:cs typeface="Myriad Pro"/>
              </a:rPr>
              <a:t>Paid $5.45B in Pension benefits to nearly 500K  beneficiaries in FY16</a:t>
            </a:r>
            <a:endParaRPr lang="en-US" sz="1100" b="1" dirty="0">
              <a:solidFill>
                <a:srgbClr val="533058"/>
              </a:solidFill>
              <a:latin typeface="Myriad Pro"/>
              <a:cs typeface="Myriad Pro"/>
            </a:endParaRPr>
          </a:p>
          <a:p>
            <a:pPr marL="192024" indent="-192024" defTabSz="457200">
              <a:lnSpc>
                <a:spcPct val="90000"/>
              </a:lnSpc>
              <a:spcAft>
                <a:spcPts val="300"/>
              </a:spcAft>
              <a:buFont typeface="Wingdings" charset="2"/>
              <a:buChar char="§"/>
            </a:pPr>
            <a:r>
              <a:rPr lang="en-US" sz="1100" dirty="0">
                <a:solidFill>
                  <a:srgbClr val="533058"/>
                </a:solidFill>
                <a:latin typeface="Myriad Pro"/>
                <a:cs typeface="Myriad Pro"/>
              </a:rPr>
              <a:t>Served </a:t>
            </a:r>
            <a:r>
              <a:rPr lang="en-US" sz="1100" b="1" dirty="0">
                <a:solidFill>
                  <a:srgbClr val="533058"/>
                </a:solidFill>
                <a:latin typeface="Myriad Pro"/>
                <a:cs typeface="Myriad Pro"/>
              </a:rPr>
              <a:t>198K</a:t>
            </a:r>
            <a:r>
              <a:rPr lang="en-US" sz="1100" dirty="0">
                <a:solidFill>
                  <a:srgbClr val="533058"/>
                </a:solidFill>
                <a:latin typeface="Myriad Pro"/>
                <a:cs typeface="Myriad Pro"/>
              </a:rPr>
              <a:t> Fiduciary beneficiaries in FY16 – </a:t>
            </a:r>
            <a:r>
              <a:rPr lang="en-US" sz="1100" b="1" dirty="0">
                <a:solidFill>
                  <a:srgbClr val="533058"/>
                </a:solidFill>
                <a:latin typeface="Myriad Pro"/>
                <a:cs typeface="Myriad Pro"/>
              </a:rPr>
              <a:t>8%</a:t>
            </a:r>
            <a:r>
              <a:rPr lang="en-US" sz="1100" dirty="0">
                <a:solidFill>
                  <a:srgbClr val="533058"/>
                </a:solidFill>
                <a:latin typeface="Myriad Pro"/>
                <a:cs typeface="Myriad Pro"/>
              </a:rPr>
              <a:t> more than FY15</a:t>
            </a:r>
          </a:p>
        </p:txBody>
      </p:sp>
      <p:sp>
        <p:nvSpPr>
          <p:cNvPr id="14" name="Rectangle 13">
            <a:extLst>
              <a:ext uri="{FF2B5EF4-FFF2-40B4-BE49-F238E27FC236}">
                <a16:creationId xmlns:a16="http://schemas.microsoft.com/office/drawing/2014/main" id="{DE904213-5214-4417-A2BE-7EFBE122F20B}"/>
              </a:ext>
            </a:extLst>
          </p:cNvPr>
          <p:cNvSpPr/>
          <p:nvPr/>
        </p:nvSpPr>
        <p:spPr>
          <a:xfrm>
            <a:off x="6692563" y="4826171"/>
            <a:ext cx="2405383" cy="1495794"/>
          </a:xfrm>
          <a:prstGeom prst="rect">
            <a:avLst/>
          </a:prstGeom>
          <a:noFill/>
        </p:spPr>
        <p:txBody>
          <a:bodyPr wrap="square">
            <a:spAutoFit/>
          </a:bodyPr>
          <a:lstStyle/>
          <a:p>
            <a:pPr defTabSz="457200">
              <a:lnSpc>
                <a:spcPct val="90000"/>
              </a:lnSpc>
              <a:spcAft>
                <a:spcPts val="600"/>
              </a:spcAft>
            </a:pPr>
            <a:r>
              <a:rPr lang="en-US" sz="1600" b="1" dirty="0">
                <a:solidFill>
                  <a:srgbClr val="3F459B"/>
                </a:solidFill>
                <a:latin typeface="Georgia"/>
                <a:cs typeface="Georgia"/>
              </a:rPr>
              <a:t>Benefits Assistance</a:t>
            </a:r>
          </a:p>
          <a:p>
            <a:pPr marL="192024" indent="-192024" defTabSz="457200">
              <a:lnSpc>
                <a:spcPct val="90000"/>
              </a:lnSpc>
              <a:spcAft>
                <a:spcPts val="300"/>
              </a:spcAft>
              <a:buFont typeface="Wingdings" charset="2"/>
              <a:buChar char="§"/>
            </a:pPr>
            <a:r>
              <a:rPr lang="en-US" sz="1100" dirty="0">
                <a:solidFill>
                  <a:srgbClr val="3F459B"/>
                </a:solidFill>
                <a:latin typeface="Myriad Pro"/>
                <a:cs typeface="Myriad Pro"/>
              </a:rPr>
              <a:t>Over </a:t>
            </a:r>
            <a:r>
              <a:rPr lang="en-US" sz="1100" b="1" dirty="0">
                <a:solidFill>
                  <a:srgbClr val="3F459B"/>
                </a:solidFill>
                <a:latin typeface="Myriad Pro"/>
                <a:cs typeface="Myriad Pro"/>
              </a:rPr>
              <a:t>6M</a:t>
            </a:r>
            <a:r>
              <a:rPr lang="en-US" sz="1100" dirty="0">
                <a:solidFill>
                  <a:srgbClr val="3F459B"/>
                </a:solidFill>
                <a:latin typeface="Myriad Pro"/>
                <a:cs typeface="Myriad Pro"/>
              </a:rPr>
              <a:t> registered </a:t>
            </a:r>
            <a:r>
              <a:rPr lang="en-US" sz="1100" dirty="0" err="1">
                <a:solidFill>
                  <a:srgbClr val="3F459B"/>
                </a:solidFill>
                <a:latin typeface="Myriad Pro"/>
                <a:cs typeface="Myriad Pro"/>
              </a:rPr>
              <a:t>eBenefits</a:t>
            </a:r>
            <a:r>
              <a:rPr lang="en-US" sz="1100" dirty="0">
                <a:solidFill>
                  <a:srgbClr val="3F459B"/>
                </a:solidFill>
                <a:latin typeface="Myriad Pro"/>
                <a:cs typeface="Myriad Pro"/>
              </a:rPr>
              <a:t> users – 1M more than FY15</a:t>
            </a:r>
          </a:p>
          <a:p>
            <a:pPr marL="192024" indent="-192024" defTabSz="457200">
              <a:lnSpc>
                <a:spcPct val="90000"/>
              </a:lnSpc>
              <a:spcAft>
                <a:spcPts val="300"/>
              </a:spcAft>
              <a:buFont typeface="Wingdings" charset="2"/>
              <a:buChar char="§"/>
            </a:pPr>
            <a:r>
              <a:rPr lang="en-US" sz="1100" dirty="0">
                <a:solidFill>
                  <a:srgbClr val="3F459B"/>
                </a:solidFill>
                <a:latin typeface="Myriad Pro"/>
                <a:cs typeface="Myriad Pro"/>
              </a:rPr>
              <a:t>Provided </a:t>
            </a:r>
            <a:r>
              <a:rPr lang="en-US" sz="1100" b="1" dirty="0">
                <a:solidFill>
                  <a:srgbClr val="3F459B"/>
                </a:solidFill>
                <a:latin typeface="Myriad Pro"/>
                <a:cs typeface="Myriad Pro"/>
              </a:rPr>
              <a:t>14K</a:t>
            </a:r>
            <a:r>
              <a:rPr lang="en-US" sz="1100" dirty="0">
                <a:solidFill>
                  <a:srgbClr val="3F459B"/>
                </a:solidFill>
                <a:latin typeface="Myriad Pro"/>
                <a:cs typeface="Myriad Pro"/>
              </a:rPr>
              <a:t> VA Benefits briefings to estimated </a:t>
            </a:r>
            <a:r>
              <a:rPr lang="en-US" sz="1100" b="1" dirty="0">
                <a:solidFill>
                  <a:srgbClr val="3F459B"/>
                </a:solidFill>
                <a:latin typeface="Myriad Pro"/>
                <a:cs typeface="Myriad Pro"/>
              </a:rPr>
              <a:t>378K</a:t>
            </a:r>
            <a:r>
              <a:rPr lang="en-US" sz="1100" dirty="0">
                <a:solidFill>
                  <a:srgbClr val="3F459B"/>
                </a:solidFill>
                <a:latin typeface="Myriad Pro"/>
                <a:cs typeface="Myriad Pro"/>
              </a:rPr>
              <a:t> transitioning </a:t>
            </a:r>
            <a:r>
              <a:rPr lang="en-US" sz="1100" dirty="0" err="1">
                <a:solidFill>
                  <a:srgbClr val="3F459B"/>
                </a:solidFill>
                <a:latin typeface="Myriad Pro"/>
                <a:cs typeface="Myriad Pro"/>
              </a:rPr>
              <a:t>Servicemembers</a:t>
            </a:r>
            <a:r>
              <a:rPr lang="en-US" sz="1100" dirty="0">
                <a:solidFill>
                  <a:srgbClr val="3F459B"/>
                </a:solidFill>
                <a:latin typeface="Myriad Pro"/>
                <a:cs typeface="Myriad Pro"/>
              </a:rPr>
              <a:t> &amp; family through the Transition Assistance  Program</a:t>
            </a:r>
          </a:p>
        </p:txBody>
      </p:sp>
      <p:sp>
        <p:nvSpPr>
          <p:cNvPr id="15" name="TextBox 14">
            <a:extLst>
              <a:ext uri="{FF2B5EF4-FFF2-40B4-BE49-F238E27FC236}">
                <a16:creationId xmlns:a16="http://schemas.microsoft.com/office/drawing/2014/main" id="{F82D463F-9D26-484F-AD1A-18EF4137A249}"/>
              </a:ext>
            </a:extLst>
          </p:cNvPr>
          <p:cNvSpPr txBox="1"/>
          <p:nvPr/>
        </p:nvSpPr>
        <p:spPr>
          <a:xfrm>
            <a:off x="3009015" y="3501668"/>
            <a:ext cx="2788702" cy="1773819"/>
          </a:xfrm>
          <a:prstGeom prst="rect">
            <a:avLst/>
          </a:prstGeom>
          <a:noFill/>
        </p:spPr>
        <p:txBody>
          <a:bodyPr wrap="square" rtlCol="0">
            <a:spAutoFit/>
          </a:bodyPr>
          <a:lstStyle/>
          <a:p>
            <a:pPr defTabSz="457200">
              <a:lnSpc>
                <a:spcPct val="90000"/>
              </a:lnSpc>
              <a:spcAft>
                <a:spcPts val="500"/>
              </a:spcAft>
            </a:pPr>
            <a:r>
              <a:rPr lang="en-US" sz="1600" b="1" dirty="0">
                <a:solidFill>
                  <a:srgbClr val="847F4A"/>
                </a:solidFill>
                <a:latin typeface="Georgia"/>
                <a:cs typeface="Georgia"/>
              </a:rPr>
              <a:t>Vocational Rehabilitation </a:t>
            </a:r>
            <a:br>
              <a:rPr lang="en-US" sz="1600" b="1" dirty="0">
                <a:solidFill>
                  <a:srgbClr val="847F4A"/>
                </a:solidFill>
                <a:latin typeface="Georgia"/>
                <a:cs typeface="Georgia"/>
              </a:rPr>
            </a:br>
            <a:r>
              <a:rPr lang="en-US" sz="1600" b="1" dirty="0">
                <a:solidFill>
                  <a:srgbClr val="847F4A"/>
                </a:solidFill>
                <a:latin typeface="Georgia"/>
                <a:cs typeface="Georgia"/>
              </a:rPr>
              <a:t>&amp; Employment</a:t>
            </a:r>
          </a:p>
          <a:p>
            <a:pPr marL="192024" indent="-192024" defTabSz="457200">
              <a:lnSpc>
                <a:spcPct val="90000"/>
              </a:lnSpc>
              <a:spcAft>
                <a:spcPts val="300"/>
              </a:spcAft>
              <a:buFont typeface="Wingdings" charset="2"/>
              <a:buChar char="§"/>
            </a:pPr>
            <a:r>
              <a:rPr lang="en-US" sz="1100" dirty="0">
                <a:solidFill>
                  <a:srgbClr val="847F4A"/>
                </a:solidFill>
                <a:latin typeface="Myriad Pro"/>
                <a:cs typeface="Myriad Pro"/>
              </a:rPr>
              <a:t>Over </a:t>
            </a:r>
            <a:r>
              <a:rPr lang="en-US" sz="1100" b="1" dirty="0">
                <a:solidFill>
                  <a:srgbClr val="847F4A"/>
                </a:solidFill>
                <a:latin typeface="Myriad Pro"/>
                <a:cs typeface="Myriad Pro"/>
              </a:rPr>
              <a:t>14K</a:t>
            </a:r>
            <a:r>
              <a:rPr lang="en-US" sz="1100" dirty="0">
                <a:solidFill>
                  <a:srgbClr val="847F4A"/>
                </a:solidFill>
                <a:latin typeface="Myriad Pro"/>
                <a:cs typeface="Myriad Pro"/>
              </a:rPr>
              <a:t> Veterans achieved positive outcomes in VR&amp;E program in FY16 – </a:t>
            </a:r>
            <a:r>
              <a:rPr lang="en-US" sz="1100" b="1" dirty="0">
                <a:solidFill>
                  <a:srgbClr val="847F4A"/>
                </a:solidFill>
                <a:latin typeface="Myriad Pro"/>
                <a:cs typeface="Myriad Pro"/>
              </a:rPr>
              <a:t>6.5% </a:t>
            </a:r>
            <a:r>
              <a:rPr lang="en-US" sz="1100" dirty="0">
                <a:solidFill>
                  <a:srgbClr val="847F4A"/>
                </a:solidFill>
                <a:latin typeface="Myriad Pro"/>
                <a:cs typeface="Myriad Pro"/>
              </a:rPr>
              <a:t>more than FY15</a:t>
            </a:r>
          </a:p>
          <a:p>
            <a:pPr marL="192024" indent="-192024" defTabSz="457200">
              <a:lnSpc>
                <a:spcPct val="90000"/>
              </a:lnSpc>
              <a:spcAft>
                <a:spcPts val="300"/>
              </a:spcAft>
              <a:buFont typeface="Wingdings" charset="2"/>
              <a:buChar char="§"/>
            </a:pPr>
            <a:r>
              <a:rPr lang="en-US" sz="1100" dirty="0">
                <a:solidFill>
                  <a:srgbClr val="847F4A"/>
                </a:solidFill>
                <a:latin typeface="Myriad Pro"/>
                <a:cs typeface="Myriad Pro"/>
              </a:rPr>
              <a:t>VR&amp;E participants grew </a:t>
            </a:r>
            <a:r>
              <a:rPr lang="en-US" sz="1100" b="1" dirty="0">
                <a:solidFill>
                  <a:srgbClr val="847F4A"/>
                </a:solidFill>
                <a:latin typeface="Myriad Pro"/>
                <a:cs typeface="Myriad Pro"/>
              </a:rPr>
              <a:t>3.1%</a:t>
            </a:r>
            <a:r>
              <a:rPr lang="en-US" sz="1100" dirty="0">
                <a:solidFill>
                  <a:srgbClr val="847F4A"/>
                </a:solidFill>
                <a:latin typeface="Myriad Pro"/>
                <a:cs typeface="Myriad Pro"/>
              </a:rPr>
              <a:t> from FY15 to more than </a:t>
            </a:r>
            <a:r>
              <a:rPr lang="en-US" sz="1100" b="1" dirty="0">
                <a:solidFill>
                  <a:srgbClr val="847F4A"/>
                </a:solidFill>
                <a:latin typeface="Myriad Pro"/>
                <a:cs typeface="Myriad Pro"/>
              </a:rPr>
              <a:t>135K</a:t>
            </a:r>
            <a:r>
              <a:rPr lang="en-US" sz="1100" dirty="0">
                <a:solidFill>
                  <a:srgbClr val="847F4A"/>
                </a:solidFill>
                <a:latin typeface="Myriad Pro"/>
                <a:cs typeface="Myriad Pro"/>
              </a:rPr>
              <a:t> </a:t>
            </a:r>
            <a:br>
              <a:rPr lang="en-US" sz="1100" dirty="0">
                <a:solidFill>
                  <a:srgbClr val="847F4A"/>
                </a:solidFill>
                <a:latin typeface="Myriad Pro"/>
                <a:cs typeface="Myriad Pro"/>
              </a:rPr>
            </a:br>
            <a:r>
              <a:rPr lang="en-US" sz="1100" dirty="0">
                <a:solidFill>
                  <a:srgbClr val="847F4A"/>
                </a:solidFill>
                <a:latin typeface="Myriad Pro"/>
                <a:cs typeface="Myriad Pro"/>
              </a:rPr>
              <a:t>in FY16</a:t>
            </a:r>
            <a:endParaRPr lang="en-US" sz="1100" dirty="0">
              <a:solidFill>
                <a:srgbClr val="847F4A"/>
              </a:solidFill>
              <a:latin typeface="Myriad Pro"/>
            </a:endParaRPr>
          </a:p>
        </p:txBody>
      </p:sp>
      <p:pic>
        <p:nvPicPr>
          <p:cNvPr id="16" name="Picture 15" descr="comp.png">
            <a:extLst>
              <a:ext uri="{FF2B5EF4-FFF2-40B4-BE49-F238E27FC236}">
                <a16:creationId xmlns:a16="http://schemas.microsoft.com/office/drawing/2014/main" id="{A0765601-9134-4FBC-8081-D3C906D77979}"/>
              </a:ext>
            </a:extLst>
          </p:cNvPr>
          <p:cNvPicPr/>
          <p:nvPr/>
        </p:nvPicPr>
        <p:blipFill>
          <a:blip r:embed="rId3" cstate="screen">
            <a:extLst>
              <a:ext uri="{28A0092B-C50C-407E-A947-70E740481C1C}">
                <a14:useLocalDpi xmlns:a14="http://schemas.microsoft.com/office/drawing/2010/main"/>
              </a:ext>
            </a:extLst>
          </a:blip>
          <a:stretch>
            <a:fillRect/>
          </a:stretch>
        </p:blipFill>
        <p:spPr>
          <a:xfrm>
            <a:off x="5874806" y="863224"/>
            <a:ext cx="871738" cy="642090"/>
          </a:xfrm>
          <a:prstGeom prst="rect">
            <a:avLst/>
          </a:prstGeom>
        </p:spPr>
      </p:pic>
      <p:pic>
        <p:nvPicPr>
          <p:cNvPr id="17" name="Picture 16" descr="voc rehab.png">
            <a:extLst>
              <a:ext uri="{FF2B5EF4-FFF2-40B4-BE49-F238E27FC236}">
                <a16:creationId xmlns:a16="http://schemas.microsoft.com/office/drawing/2014/main" id="{4DFC6BD9-68BB-4E10-9601-119233960C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1909643" y="3531809"/>
            <a:ext cx="807529" cy="887935"/>
          </a:xfrm>
          <a:prstGeom prst="rect">
            <a:avLst/>
          </a:prstGeom>
        </p:spPr>
      </p:pic>
      <p:pic>
        <p:nvPicPr>
          <p:cNvPr id="18" name="Picture 17" descr="bene assis.png">
            <a:extLst>
              <a:ext uri="{FF2B5EF4-FFF2-40B4-BE49-F238E27FC236}">
                <a16:creationId xmlns:a16="http://schemas.microsoft.com/office/drawing/2014/main" id="{5BAF2A13-C656-4D3B-A7EB-422813E6D2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3135" y="4805005"/>
            <a:ext cx="795440" cy="769063"/>
          </a:xfrm>
          <a:prstGeom prst="rect">
            <a:avLst/>
          </a:prstGeom>
        </p:spPr>
      </p:pic>
      <p:pic>
        <p:nvPicPr>
          <p:cNvPr id="19" name="Picture 18">
            <a:extLst>
              <a:ext uri="{FF2B5EF4-FFF2-40B4-BE49-F238E27FC236}">
                <a16:creationId xmlns:a16="http://schemas.microsoft.com/office/drawing/2014/main" id="{D27B3BBB-009C-42BB-A6A8-9F6B1D66D116}"/>
              </a:ext>
            </a:extLst>
          </p:cNvPr>
          <p:cNvPicPr/>
          <p:nvPr/>
        </p:nvPicPr>
        <p:blipFill>
          <a:blip r:embed="rId6" cstate="screen">
            <a:extLst>
              <a:ext uri="{28A0092B-C50C-407E-A947-70E740481C1C}">
                <a14:useLocalDpi xmlns:a14="http://schemas.microsoft.com/office/drawing/2010/main"/>
              </a:ext>
            </a:extLst>
          </a:blip>
          <a:stretch>
            <a:fillRect/>
          </a:stretch>
        </p:blipFill>
        <p:spPr>
          <a:xfrm>
            <a:off x="1999591" y="873883"/>
            <a:ext cx="775424" cy="470287"/>
          </a:xfrm>
          <a:prstGeom prst="rect">
            <a:avLst/>
          </a:prstGeom>
        </p:spPr>
      </p:pic>
      <p:pic>
        <p:nvPicPr>
          <p:cNvPr id="20" name="Picture 19" descr="life ins.png">
            <a:extLst>
              <a:ext uri="{FF2B5EF4-FFF2-40B4-BE49-F238E27FC236}">
                <a16:creationId xmlns:a16="http://schemas.microsoft.com/office/drawing/2014/main" id="{674D4280-7EC1-4B24-876C-7525F17DF4AC}"/>
              </a:ext>
            </a:extLst>
          </p:cNvPr>
          <p:cNvPicPr/>
          <p:nvPr/>
        </p:nvPicPr>
        <p:blipFill>
          <a:blip r:embed="rId7" cstate="screen">
            <a:extLst>
              <a:ext uri="{28A0092B-C50C-407E-A947-70E740481C1C}">
                <a14:useLocalDpi xmlns:a14="http://schemas.microsoft.com/office/drawing/2010/main"/>
              </a:ext>
            </a:extLst>
          </a:blip>
          <a:stretch>
            <a:fillRect/>
          </a:stretch>
        </p:blipFill>
        <p:spPr>
          <a:xfrm>
            <a:off x="2043665" y="2205817"/>
            <a:ext cx="661180" cy="670434"/>
          </a:xfrm>
          <a:prstGeom prst="rect">
            <a:avLst/>
          </a:prstGeom>
        </p:spPr>
      </p:pic>
      <p:pic>
        <p:nvPicPr>
          <p:cNvPr id="21" name="Picture 20" descr="pen fid.png">
            <a:extLst>
              <a:ext uri="{FF2B5EF4-FFF2-40B4-BE49-F238E27FC236}">
                <a16:creationId xmlns:a16="http://schemas.microsoft.com/office/drawing/2014/main" id="{842D54D2-2144-4777-8858-EF473B638523}"/>
              </a:ext>
            </a:extLst>
          </p:cNvPr>
          <p:cNvPicPr/>
          <p:nvPr/>
        </p:nvPicPr>
        <p:blipFill>
          <a:blip r:embed="rId8" cstate="screen">
            <a:extLst>
              <a:ext uri="{28A0092B-C50C-407E-A947-70E740481C1C}">
                <a14:useLocalDpi xmlns:a14="http://schemas.microsoft.com/office/drawing/2010/main"/>
              </a:ext>
            </a:extLst>
          </a:blip>
          <a:stretch>
            <a:fillRect/>
          </a:stretch>
        </p:blipFill>
        <p:spPr>
          <a:xfrm>
            <a:off x="1928378" y="5386159"/>
            <a:ext cx="817364" cy="801166"/>
          </a:xfrm>
          <a:prstGeom prst="rect">
            <a:avLst/>
          </a:prstGeom>
        </p:spPr>
      </p:pic>
      <p:pic>
        <p:nvPicPr>
          <p:cNvPr id="22" name="Picture 21" descr="home loan.png">
            <a:extLst>
              <a:ext uri="{FF2B5EF4-FFF2-40B4-BE49-F238E27FC236}">
                <a16:creationId xmlns:a16="http://schemas.microsoft.com/office/drawing/2014/main" id="{6B21B8F5-4F54-4125-AEBD-2BC72D335FA6}"/>
              </a:ext>
            </a:extLst>
          </p:cNvPr>
          <p:cNvPicPr/>
          <p:nvPr/>
        </p:nvPicPr>
        <p:blipFill>
          <a:blip r:embed="rId9" cstate="screen">
            <a:extLst>
              <a:ext uri="{28A0092B-C50C-407E-A947-70E740481C1C}">
                <a14:useLocalDpi xmlns:a14="http://schemas.microsoft.com/office/drawing/2010/main"/>
              </a:ext>
            </a:extLst>
          </a:blip>
          <a:stretch>
            <a:fillRect/>
          </a:stretch>
        </p:blipFill>
        <p:spPr>
          <a:xfrm>
            <a:off x="5812244" y="2335324"/>
            <a:ext cx="756625" cy="760674"/>
          </a:xfrm>
          <a:prstGeom prst="rect">
            <a:avLst/>
          </a:prstGeom>
        </p:spPr>
      </p:pic>
    </p:spTree>
    <p:extLst>
      <p:ext uri="{BB962C8B-B14F-4D97-AF65-F5344CB8AC3E}">
        <p14:creationId xmlns:p14="http://schemas.microsoft.com/office/powerpoint/2010/main" val="103236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2"/>
          <p:cNvSpPr txBox="1">
            <a:spLocks/>
          </p:cNvSpPr>
          <p:nvPr/>
        </p:nvSpPr>
        <p:spPr>
          <a:xfrm>
            <a:off x="0" y="150129"/>
            <a:ext cx="9144000" cy="752475"/>
          </a:xfrm>
          <a:prstGeom prst="rect">
            <a:avLst/>
          </a:prstGeom>
        </p:spPr>
        <p:txBody>
          <a:bodyPr anchor="t"/>
          <a:lstStyle>
            <a:lvl1pPr algn="l" defTabSz="457200" rtl="0" eaLnBrk="1" latinLnBrk="0" hangingPunct="1">
              <a:spcBef>
                <a:spcPct val="0"/>
              </a:spcBef>
              <a:buNone/>
              <a:defRPr sz="2200" b="1" kern="1200">
                <a:solidFill>
                  <a:schemeClr val="bg1"/>
                </a:solidFill>
                <a:latin typeface="Calibri" charset="0"/>
                <a:ea typeface="Calibri" charset="0"/>
                <a:cs typeface="Calibri" charset="0"/>
              </a:defRPr>
            </a:lvl1pPr>
          </a:lstStyle>
          <a:p>
            <a:pPr algn="ctr"/>
            <a:r>
              <a:rPr lang="en-US" sz="2500" dirty="0">
                <a:latin typeface="Myriad Pro"/>
                <a:ea typeface="+mn-ea"/>
                <a:cs typeface="+mn-cs"/>
              </a:rPr>
              <a:t>VA - 5 Priorities</a:t>
            </a:r>
            <a:endParaRPr lang="en-US" sz="2500" dirty="0">
              <a:latin typeface="Myriad Pro"/>
              <a:ea typeface="Myriad Pro" charset="0"/>
              <a:cs typeface="Myriad Pro" charset="0"/>
            </a:endParaRPr>
          </a:p>
        </p:txBody>
      </p:sp>
      <p:sp>
        <p:nvSpPr>
          <p:cNvPr id="13" name="Rectangle 12"/>
          <p:cNvSpPr/>
          <p:nvPr/>
        </p:nvSpPr>
        <p:spPr>
          <a:xfrm>
            <a:off x="425196" y="933321"/>
            <a:ext cx="8293608" cy="5262979"/>
          </a:xfrm>
          <a:prstGeom prst="rect">
            <a:avLst/>
          </a:prstGeom>
        </p:spPr>
        <p:txBody>
          <a:bodyPr wrap="square">
            <a:spAutoFit/>
          </a:bodyPr>
          <a:lstStyle/>
          <a:p>
            <a:r>
              <a:rPr lang="en-US" sz="1600" b="1" u="sng" dirty="0">
                <a:solidFill>
                  <a:srgbClr val="000000"/>
                </a:solidFill>
                <a:latin typeface="Myriad Pro"/>
              </a:rPr>
              <a:t>Greater Choice for Veterans</a:t>
            </a:r>
          </a:p>
          <a:p>
            <a:pPr marL="285750" indent="-285750">
              <a:buFont typeface="Arial" panose="020B0604020202020204" pitchFamily="34" charset="0"/>
              <a:buChar char="•"/>
            </a:pPr>
            <a:r>
              <a:rPr lang="en-US" sz="1600" dirty="0">
                <a:solidFill>
                  <a:srgbClr val="000000"/>
                </a:solidFill>
                <a:latin typeface="Myriad Pro"/>
              </a:rPr>
              <a:t>Redesign the 40/30 Rule </a:t>
            </a:r>
          </a:p>
          <a:p>
            <a:pPr marL="285750" indent="-285750">
              <a:buFont typeface="Arial" panose="020B0604020202020204" pitchFamily="34" charset="0"/>
              <a:buChar char="•"/>
            </a:pPr>
            <a:r>
              <a:rPr lang="en-US" sz="1600" dirty="0">
                <a:solidFill>
                  <a:srgbClr val="000000"/>
                </a:solidFill>
                <a:latin typeface="Myriad Pro"/>
              </a:rPr>
              <a:t>Build a High Performing Integrated Network of Care</a:t>
            </a:r>
          </a:p>
          <a:p>
            <a:pPr marL="285750" indent="-285750">
              <a:buFont typeface="Arial" panose="020B0604020202020204" pitchFamily="34" charset="0"/>
              <a:buChar char="•"/>
            </a:pPr>
            <a:r>
              <a:rPr lang="en-US" sz="1600" dirty="0">
                <a:solidFill>
                  <a:srgbClr val="000000"/>
                </a:solidFill>
                <a:latin typeface="Myriad Pro"/>
              </a:rPr>
              <a:t>Empower Veterans through transparency of information </a:t>
            </a:r>
          </a:p>
          <a:p>
            <a:endParaRPr lang="en-US" sz="1600" b="1" dirty="0">
              <a:solidFill>
                <a:srgbClr val="000000"/>
              </a:solidFill>
              <a:latin typeface="Myriad Pro"/>
            </a:endParaRPr>
          </a:p>
          <a:p>
            <a:r>
              <a:rPr lang="en-US" sz="1600" b="1" u="sng" dirty="0">
                <a:solidFill>
                  <a:srgbClr val="000000"/>
                </a:solidFill>
                <a:latin typeface="Myriad Pro"/>
              </a:rPr>
              <a:t>Modernize our System </a:t>
            </a:r>
          </a:p>
          <a:p>
            <a:pPr marL="285750" indent="-285750">
              <a:buFont typeface="Arial" panose="020B0604020202020204" pitchFamily="34" charset="0"/>
              <a:buChar char="•"/>
            </a:pPr>
            <a:r>
              <a:rPr lang="en-US" sz="1600" dirty="0">
                <a:solidFill>
                  <a:srgbClr val="000000"/>
                </a:solidFill>
                <a:latin typeface="Myriad Pro"/>
              </a:rPr>
              <a:t>Infrastructure Improvements and Streamlining </a:t>
            </a:r>
          </a:p>
          <a:p>
            <a:pPr marL="285750" indent="-285750">
              <a:buFont typeface="Arial" panose="020B0604020202020204" pitchFamily="34" charset="0"/>
              <a:buChar char="•"/>
            </a:pPr>
            <a:r>
              <a:rPr lang="en-US" sz="1600" dirty="0">
                <a:solidFill>
                  <a:srgbClr val="000000"/>
                </a:solidFill>
                <a:latin typeface="Myriad Pro"/>
              </a:rPr>
              <a:t>EMR Interoperability and IT Modernization     </a:t>
            </a:r>
          </a:p>
          <a:p>
            <a:endParaRPr lang="en-US" sz="1600" b="1" dirty="0">
              <a:solidFill>
                <a:srgbClr val="000000"/>
              </a:solidFill>
              <a:latin typeface="Myriad Pro"/>
            </a:endParaRPr>
          </a:p>
          <a:p>
            <a:r>
              <a:rPr lang="en-US" sz="1600" b="1" u="sng" dirty="0">
                <a:solidFill>
                  <a:srgbClr val="000000"/>
                </a:solidFill>
                <a:latin typeface="Myriad Pro"/>
              </a:rPr>
              <a:t>Focus Resources More Efficiently</a:t>
            </a:r>
          </a:p>
          <a:p>
            <a:pPr marL="285750" indent="-285750">
              <a:buFont typeface="Arial" panose="020B0604020202020204" pitchFamily="34" charset="0"/>
              <a:buChar char="•"/>
            </a:pPr>
            <a:r>
              <a:rPr lang="en-US" sz="1600" dirty="0">
                <a:solidFill>
                  <a:srgbClr val="000000"/>
                </a:solidFill>
                <a:latin typeface="Myriad Pro"/>
              </a:rPr>
              <a:t>Strengthening of Foundational Services in VA </a:t>
            </a:r>
          </a:p>
          <a:p>
            <a:pPr marL="285750" indent="-285750">
              <a:buFont typeface="Arial" panose="020B0604020202020204" pitchFamily="34" charset="0"/>
              <a:buChar char="•"/>
            </a:pPr>
            <a:r>
              <a:rPr lang="en-US" sz="1600" dirty="0">
                <a:solidFill>
                  <a:srgbClr val="000000"/>
                </a:solidFill>
                <a:latin typeface="Myriad Pro"/>
              </a:rPr>
              <a:t>VA/DOD/Community Coordination</a:t>
            </a:r>
          </a:p>
          <a:p>
            <a:pPr marL="285750" indent="-285750">
              <a:buFont typeface="Arial" panose="020B0604020202020204" pitchFamily="34" charset="0"/>
              <a:buChar char="•"/>
            </a:pPr>
            <a:r>
              <a:rPr lang="en-US" sz="1600" dirty="0">
                <a:solidFill>
                  <a:srgbClr val="000000"/>
                </a:solidFill>
                <a:latin typeface="Myriad Pro"/>
              </a:rPr>
              <a:t>Deliver on Accountability and Effective Management Practices </a:t>
            </a:r>
            <a:r>
              <a:rPr lang="en-US" sz="1600" b="1" dirty="0">
                <a:solidFill>
                  <a:srgbClr val="000000"/>
                </a:solidFill>
                <a:latin typeface="Myriad Pro"/>
              </a:rPr>
              <a:t> </a:t>
            </a:r>
          </a:p>
          <a:p>
            <a:r>
              <a:rPr lang="en-US" sz="1600" b="1" dirty="0">
                <a:solidFill>
                  <a:srgbClr val="000000"/>
                </a:solidFill>
                <a:latin typeface="Myriad Pro"/>
              </a:rPr>
              <a:t> </a:t>
            </a:r>
            <a:endParaRPr lang="en-US" sz="1600" dirty="0">
              <a:solidFill>
                <a:srgbClr val="000000"/>
              </a:solidFill>
              <a:latin typeface="Myriad Pro"/>
            </a:endParaRPr>
          </a:p>
          <a:p>
            <a:r>
              <a:rPr lang="en-US" sz="1600" b="1" u="sng" dirty="0">
                <a:solidFill>
                  <a:srgbClr val="000000"/>
                </a:solidFill>
                <a:latin typeface="Myriad Pro"/>
              </a:rPr>
              <a:t>Improve Timeliness of Services </a:t>
            </a:r>
          </a:p>
          <a:p>
            <a:pPr marL="285750" indent="-285750">
              <a:buFont typeface="Arial" panose="020B0604020202020204" pitchFamily="34" charset="0"/>
              <a:buChar char="•"/>
            </a:pPr>
            <a:r>
              <a:rPr lang="en-US" sz="1600" dirty="0">
                <a:solidFill>
                  <a:srgbClr val="000000"/>
                </a:solidFill>
                <a:latin typeface="Myriad Pro"/>
              </a:rPr>
              <a:t>Access to Care and Wait Times </a:t>
            </a:r>
          </a:p>
          <a:p>
            <a:pPr marL="285750" indent="-285750">
              <a:buFont typeface="Arial" panose="020B0604020202020204" pitchFamily="34" charset="0"/>
              <a:buChar char="•"/>
            </a:pPr>
            <a:r>
              <a:rPr lang="en-US" sz="1600" dirty="0">
                <a:solidFill>
                  <a:srgbClr val="000000"/>
                </a:solidFill>
                <a:latin typeface="Myriad Pro"/>
              </a:rPr>
              <a:t>Decisions on Appeals  </a:t>
            </a:r>
          </a:p>
          <a:p>
            <a:pPr marL="285750" indent="-285750">
              <a:buFont typeface="Arial" panose="020B0604020202020204" pitchFamily="34" charset="0"/>
              <a:buChar char="•"/>
            </a:pPr>
            <a:r>
              <a:rPr lang="en-US" sz="1600" dirty="0">
                <a:solidFill>
                  <a:srgbClr val="000000"/>
                </a:solidFill>
                <a:latin typeface="Myriad Pro"/>
              </a:rPr>
              <a:t>Performance on Disability Claims</a:t>
            </a:r>
          </a:p>
          <a:p>
            <a:endParaRPr lang="en-US" sz="1600" b="1" dirty="0">
              <a:solidFill>
                <a:srgbClr val="000000"/>
              </a:solidFill>
              <a:latin typeface="Myriad Pro"/>
            </a:endParaRPr>
          </a:p>
          <a:p>
            <a:r>
              <a:rPr lang="en-US" sz="1600" b="1" u="sng" dirty="0">
                <a:solidFill>
                  <a:srgbClr val="000000"/>
                </a:solidFill>
                <a:latin typeface="Myriad Pro"/>
              </a:rPr>
              <a:t>Suicide Prevention </a:t>
            </a:r>
          </a:p>
          <a:p>
            <a:pPr marL="285750" indent="-285750">
              <a:buFont typeface="Arial" panose="020B0604020202020204" pitchFamily="34" charset="0"/>
              <a:buChar char="•"/>
            </a:pPr>
            <a:r>
              <a:rPr lang="en-US" sz="1600" dirty="0">
                <a:solidFill>
                  <a:srgbClr val="000000"/>
                </a:solidFill>
                <a:latin typeface="Myriad Pro"/>
              </a:rPr>
              <a:t>Getting to Zero </a:t>
            </a:r>
          </a:p>
        </p:txBody>
      </p:sp>
    </p:spTree>
    <p:extLst>
      <p:ext uri="{BB962C8B-B14F-4D97-AF65-F5344CB8AC3E}">
        <p14:creationId xmlns:p14="http://schemas.microsoft.com/office/powerpoint/2010/main" val="293949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450A-A30E-41D8-B7E5-87AF5C948E8F}"/>
              </a:ext>
            </a:extLst>
          </p:cNvPr>
          <p:cNvSpPr>
            <a:spLocks noGrp="1"/>
          </p:cNvSpPr>
          <p:nvPr>
            <p:ph type="title"/>
          </p:nvPr>
        </p:nvSpPr>
        <p:spPr/>
        <p:txBody>
          <a:bodyPr>
            <a:normAutofit fontScale="90000"/>
          </a:bodyPr>
          <a:lstStyle/>
          <a:p>
            <a:r>
              <a:rPr lang="en-US" b="1" dirty="0"/>
              <a:t>Paul R. Lawrence, Ph.D.</a:t>
            </a:r>
            <a:br>
              <a:rPr lang="en-US" dirty="0"/>
            </a:br>
            <a:r>
              <a:rPr lang="en-US" b="1" dirty="0"/>
              <a:t>Under Secretary for Benefits</a:t>
            </a:r>
            <a:endParaRPr lang="en-US" dirty="0"/>
          </a:p>
        </p:txBody>
      </p:sp>
      <p:sp>
        <p:nvSpPr>
          <p:cNvPr id="10" name="Rectangle 6">
            <a:extLst>
              <a:ext uri="{FF2B5EF4-FFF2-40B4-BE49-F238E27FC236}">
                <a16:creationId xmlns:a16="http://schemas.microsoft.com/office/drawing/2014/main" id="{0764C666-23C2-498C-B866-11869BB77E4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3F72"/>
                </a:solidFill>
                <a:effectLst/>
                <a:latin typeface="Georgia" panose="02040502050405020303" pitchFamily="18" charset="0"/>
                <a:ea typeface="Times New Roman" panose="02020603050405020304" pitchFamily="18" charset="0"/>
                <a:cs typeface="Arial" panose="020B0604020202020204" pitchFamily="34" charset="0"/>
              </a:rPr>
              <a:t>Paul R. Lawrence, Ph.D.</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3F72"/>
                </a:solidFill>
                <a:effectLst/>
                <a:latin typeface="Georgia" panose="02040502050405020303" pitchFamily="18" charset="0"/>
                <a:ea typeface="Times New Roman" panose="02020603050405020304" pitchFamily="18" charset="0"/>
                <a:cs typeface="Arial" panose="020B0604020202020204" pitchFamily="34" charset="0"/>
              </a:rPr>
              <a:t>Under Secretary for Benefits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ECC1B8FB-9D3C-4566-A802-CC1EB6652123}"/>
              </a:ext>
            </a:extLst>
          </p:cNvPr>
          <p:cNvSpPr/>
          <p:nvPr/>
        </p:nvSpPr>
        <p:spPr>
          <a:xfrm>
            <a:off x="137160" y="1671620"/>
            <a:ext cx="8906479" cy="4655121"/>
          </a:xfrm>
          <a:prstGeom prst="rect">
            <a:avLst/>
          </a:prstGeom>
        </p:spPr>
        <p:txBody>
          <a:bodyPr wrap="square">
            <a:spAutoFit/>
          </a:bodyPr>
          <a:lstStyle/>
          <a:p>
            <a:pPr>
              <a:lnSpc>
                <a:spcPts val="1800"/>
              </a:lnSpc>
            </a:pPr>
            <a:r>
              <a:rPr lang="en-US" sz="1000" dirty="0">
                <a:solidFill>
                  <a:srgbClr val="2E2E2E"/>
                </a:solidFill>
                <a:latin typeface="Myriad Pro"/>
                <a:ea typeface="Times New Roman" panose="02020603050405020304" pitchFamily="18" charset="0"/>
              </a:rPr>
              <a:t>			Paul R. Lawrence, Ph.D. was nominated by President Donald J. Trump to serve as the 7</a:t>
            </a:r>
            <a:r>
              <a:rPr lang="en-US" sz="1000" baseline="30000" dirty="0">
                <a:solidFill>
                  <a:srgbClr val="2E2E2E"/>
                </a:solidFill>
                <a:latin typeface="Myriad Pro"/>
                <a:ea typeface="Times New Roman" panose="02020603050405020304" pitchFamily="18" charset="0"/>
              </a:rPr>
              <a:t>th</a:t>
            </a:r>
            <a:r>
              <a:rPr lang="en-US" sz="1000" dirty="0">
                <a:solidFill>
                  <a:srgbClr val="2E2E2E"/>
                </a:solidFill>
                <a:latin typeface="Myriad Pro"/>
                <a:ea typeface="Times New Roman" panose="02020603050405020304" pitchFamily="18" charset="0"/>
              </a:rPr>
              <a:t> Under Secretary for Benefits and was 				confirmed by the United States Senate on April 26, 2018.</a:t>
            </a:r>
          </a:p>
          <a:p>
            <a:pPr>
              <a:lnSpc>
                <a:spcPts val="1800"/>
              </a:lnSpc>
            </a:pPr>
            <a:r>
              <a:rPr lang="en-US" sz="1000" dirty="0">
                <a:solidFill>
                  <a:srgbClr val="2E2E2E"/>
                </a:solidFill>
                <a:latin typeface="Myriad Pro"/>
                <a:ea typeface="Times New Roman" panose="02020603050405020304" pitchFamily="18" charset="0"/>
              </a:rPr>
              <a:t>			As Under Secretary, he leads more than 20,000 employees in the Veterans Benefits Administration (VBA) in the delivery of benefits programs for Veterans, including disability compensation, pension and fiduciary, education, home loan guaranty, vocational rehabilitation and employment, life insurance, and the Transition Assistance Program. Through a nationwide network of 56 regional offices, special processing centers, and VBA headquarters, he oversees the execution of over $104B in direct benefits to Veterans and their dependents.</a:t>
            </a:r>
          </a:p>
          <a:p>
            <a:pPr>
              <a:lnSpc>
                <a:spcPts val="1800"/>
              </a:lnSpc>
            </a:pPr>
            <a:r>
              <a:rPr lang="en-US" sz="1000" dirty="0">
                <a:solidFill>
                  <a:srgbClr val="2E2E2E"/>
                </a:solidFill>
                <a:latin typeface="Myriad Pro"/>
                <a:ea typeface="Times New Roman" panose="02020603050405020304" pitchFamily="18" charset="0"/>
              </a:rPr>
              <a:t>Prior to his confirmation, Dr. Lawrence served as Vice President at Kaiser Associates. He has 30 years of experience working closely with federal leaders as a senior management consultant, serving in leadership positions at such organizations as Ernst &amp; Young, Accenture, the MITRE Corporation, IBM Business Consulting Services, and PricewaterhouseCoopers.</a:t>
            </a:r>
            <a:br>
              <a:rPr lang="en-US" sz="1000" dirty="0">
                <a:solidFill>
                  <a:srgbClr val="2E2E2E"/>
                </a:solidFill>
                <a:latin typeface="Myriad Pro"/>
                <a:ea typeface="Times New Roman" panose="02020603050405020304" pitchFamily="18" charset="0"/>
              </a:rPr>
            </a:br>
            <a:br>
              <a:rPr lang="en-US" sz="1000" dirty="0">
                <a:solidFill>
                  <a:srgbClr val="2E2E2E"/>
                </a:solidFill>
                <a:latin typeface="Myriad Pro"/>
                <a:ea typeface="Times New Roman" panose="02020603050405020304" pitchFamily="18" charset="0"/>
              </a:rPr>
            </a:br>
            <a:r>
              <a:rPr lang="en-US" sz="1000" dirty="0">
                <a:solidFill>
                  <a:srgbClr val="2E2E2E"/>
                </a:solidFill>
                <a:latin typeface="Myriad Pro"/>
                <a:ea typeface="Times New Roman" panose="02020603050405020304" pitchFamily="18" charset="0"/>
              </a:rPr>
              <a:t>He has researched and written extensively on management and government. He is the co-author of </a:t>
            </a:r>
            <a:r>
              <a:rPr lang="en-US" sz="1000" i="1" dirty="0">
                <a:solidFill>
                  <a:srgbClr val="2E2E2E"/>
                </a:solidFill>
                <a:latin typeface="Myriad Pro"/>
                <a:ea typeface="Times New Roman" panose="02020603050405020304" pitchFamily="18" charset="0"/>
              </a:rPr>
              <a:t>Succeeding as a Political Executive: 50 Insights from Experience</a:t>
            </a:r>
            <a:r>
              <a:rPr lang="en-US" sz="1000" dirty="0">
                <a:solidFill>
                  <a:srgbClr val="2E2E2E"/>
                </a:solidFill>
                <a:latin typeface="Myriad Pro"/>
                <a:ea typeface="Times New Roman" panose="02020603050405020304" pitchFamily="18" charset="0"/>
              </a:rPr>
              <a:t>; </a:t>
            </a:r>
            <a:r>
              <a:rPr lang="en-US" sz="1000" i="1" dirty="0">
                <a:solidFill>
                  <a:srgbClr val="2E2E2E"/>
                </a:solidFill>
                <a:latin typeface="Myriad Pro"/>
                <a:ea typeface="Times New Roman" panose="02020603050405020304" pitchFamily="18" charset="0"/>
              </a:rPr>
              <a:t>What Government Does: How Political Executives Manage</a:t>
            </a:r>
            <a:r>
              <a:rPr lang="en-US" sz="1000" dirty="0">
                <a:solidFill>
                  <a:srgbClr val="2E2E2E"/>
                </a:solidFill>
                <a:latin typeface="Myriad Pro"/>
                <a:ea typeface="Times New Roman" panose="02020603050405020304" pitchFamily="18" charset="0"/>
              </a:rPr>
              <a:t>; and </a:t>
            </a:r>
            <a:r>
              <a:rPr lang="en-US" sz="1000" i="1" dirty="0">
                <a:solidFill>
                  <a:srgbClr val="2E2E2E"/>
                </a:solidFill>
                <a:latin typeface="Myriad Pro"/>
                <a:ea typeface="Times New Roman" panose="02020603050405020304" pitchFamily="18" charset="0"/>
              </a:rPr>
              <a:t>Paths to Making a Difference: Leading in Government</a:t>
            </a:r>
            <a:r>
              <a:rPr lang="en-US" sz="1000" dirty="0">
                <a:solidFill>
                  <a:srgbClr val="2E2E2E"/>
                </a:solidFill>
                <a:latin typeface="Myriad Pro"/>
                <a:ea typeface="Times New Roman" panose="02020603050405020304" pitchFamily="18" charset="0"/>
              </a:rPr>
              <a:t>. He is the co-editor of </a:t>
            </a:r>
            <a:r>
              <a:rPr lang="en-US" sz="1000" i="1" dirty="0">
                <a:solidFill>
                  <a:srgbClr val="2E2E2E"/>
                </a:solidFill>
                <a:latin typeface="Myriad Pro"/>
                <a:ea typeface="Times New Roman" panose="02020603050405020304" pitchFamily="18" charset="0"/>
              </a:rPr>
              <a:t>Transforming Organizations and Learning the Ropes: Insights for Political Appointees</a:t>
            </a:r>
            <a:r>
              <a:rPr lang="en-US" sz="1000" dirty="0">
                <a:solidFill>
                  <a:srgbClr val="2E2E2E"/>
                </a:solidFill>
                <a:latin typeface="Myriad Pro"/>
                <a:ea typeface="Times New Roman" panose="02020603050405020304" pitchFamily="18" charset="0"/>
              </a:rPr>
              <a:t>. He served on the Board of Advisors to the Economic Program at the University of Massachusetts and has served on the Board of Advisors of the Thomas Jefferson Public Policy Program at The College of William and Mary. He was twice selected by Federal Computer Week as one of the top 100 public service business leaders.</a:t>
            </a:r>
            <a:br>
              <a:rPr lang="en-US" sz="1000" dirty="0">
                <a:solidFill>
                  <a:srgbClr val="2E2E2E"/>
                </a:solidFill>
                <a:latin typeface="Myriad Pro"/>
                <a:ea typeface="Times New Roman" panose="02020603050405020304" pitchFamily="18" charset="0"/>
              </a:rPr>
            </a:br>
            <a:br>
              <a:rPr lang="en-US" sz="1000" dirty="0">
                <a:solidFill>
                  <a:srgbClr val="2E2E2E"/>
                </a:solidFill>
                <a:latin typeface="Myriad Pro"/>
                <a:ea typeface="Times New Roman" panose="02020603050405020304" pitchFamily="18" charset="0"/>
              </a:rPr>
            </a:br>
            <a:r>
              <a:rPr lang="en-US" sz="1000" dirty="0">
                <a:solidFill>
                  <a:srgbClr val="2E2E2E"/>
                </a:solidFill>
                <a:latin typeface="Myriad Pro"/>
                <a:ea typeface="Times New Roman" panose="02020603050405020304" pitchFamily="18" charset="0"/>
              </a:rPr>
              <a:t>Dr. Lawrence served in the U.S. Army attaining the rank of Captain. He graduated from the Army's Airborne School and was awarded the Meritorious Service Medal. He earned a Master of Arts and Ph.D. in Economics from Virginia Tech and a Bachelor of Arts in Economics from the University of Massachusetts, Amherst.</a:t>
            </a:r>
          </a:p>
          <a:p>
            <a:pPr>
              <a:lnSpc>
                <a:spcPct val="115000"/>
              </a:lnSpc>
              <a:spcAft>
                <a:spcPts val="1000"/>
              </a:spcAft>
            </a:pPr>
            <a:r>
              <a:rPr lang="en-US" sz="1000" dirty="0">
                <a:solidFill>
                  <a:srgbClr val="2E2E2E"/>
                </a:solidFill>
                <a:latin typeface="Myriad Pro"/>
                <a:ea typeface="Calibri" panose="020F0502020204030204" pitchFamily="34" charset="0"/>
                <a:cs typeface="Times New Roman" panose="02020603050405020304" pitchFamily="18" charset="0"/>
              </a:rPr>
              <a:t> </a:t>
            </a:r>
            <a:endParaRPr lang="en-US" sz="1000" dirty="0">
              <a:solidFill>
                <a:srgbClr val="2E2E2E"/>
              </a:solidFill>
              <a:effectLst/>
              <a:latin typeface="Myriad Pro"/>
              <a:ea typeface="Calibri" panose="020F0502020204030204" pitchFamily="34" charset="0"/>
              <a:cs typeface="Times New Roman" panose="02020603050405020304" pitchFamily="18" charset="0"/>
            </a:endParaRPr>
          </a:p>
        </p:txBody>
      </p:sp>
      <p:pic>
        <p:nvPicPr>
          <p:cNvPr id="16" name="Picture 1" descr="Paul R. Lawrence, Ph.D. Official Biography Image">
            <a:extLst>
              <a:ext uri="{FF2B5EF4-FFF2-40B4-BE49-F238E27FC236}">
                <a16:creationId xmlns:a16="http://schemas.microsoft.com/office/drawing/2014/main" id="{18D1EFE4-C0E3-496D-89E4-9B6D5F576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21" y="904857"/>
            <a:ext cx="11525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16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9841E-D1EC-4C81-B7EA-0EEEAC026A2B}"/>
              </a:ext>
            </a:extLst>
          </p:cNvPr>
          <p:cNvSpPr>
            <a:spLocks noGrp="1"/>
          </p:cNvSpPr>
          <p:nvPr>
            <p:ph type="title"/>
          </p:nvPr>
        </p:nvSpPr>
        <p:spPr/>
        <p:txBody>
          <a:bodyPr/>
          <a:lstStyle/>
          <a:p>
            <a:r>
              <a:rPr lang="en-US" b="1" dirty="0">
                <a:solidFill>
                  <a:prstClr val="white"/>
                </a:solidFill>
              </a:rPr>
              <a:t>USB Three Areas of Focus</a:t>
            </a:r>
            <a:endParaRPr lang="en-US" dirty="0"/>
          </a:p>
        </p:txBody>
      </p:sp>
      <p:sp>
        <p:nvSpPr>
          <p:cNvPr id="3" name="Content Placeholder 2">
            <a:extLst>
              <a:ext uri="{FF2B5EF4-FFF2-40B4-BE49-F238E27FC236}">
                <a16:creationId xmlns:a16="http://schemas.microsoft.com/office/drawing/2014/main" id="{FF644883-00BF-45FC-98C6-0920969902D5}"/>
              </a:ext>
            </a:extLst>
          </p:cNvPr>
          <p:cNvSpPr>
            <a:spLocks noGrp="1"/>
          </p:cNvSpPr>
          <p:nvPr>
            <p:ph idx="1"/>
          </p:nvPr>
        </p:nvSpPr>
        <p:spPr/>
        <p:txBody>
          <a:bodyPr/>
          <a:lstStyle/>
          <a:p>
            <a:endParaRPr lang="en-US" dirty="0"/>
          </a:p>
          <a:p>
            <a:pPr marL="0" lvl="0" indent="0">
              <a:spcBef>
                <a:spcPts val="0"/>
              </a:spcBef>
              <a:buNone/>
            </a:pPr>
            <a:endParaRPr lang="en-US" sz="1600" b="1" u="sng" dirty="0">
              <a:solidFill>
                <a:srgbClr val="000000"/>
              </a:solidFill>
            </a:endParaRPr>
          </a:p>
          <a:p>
            <a:pPr marL="0" lvl="0" indent="0">
              <a:spcBef>
                <a:spcPts val="0"/>
              </a:spcBef>
              <a:buNone/>
            </a:pPr>
            <a:r>
              <a:rPr lang="en-US" sz="1600" b="1" u="sng" dirty="0">
                <a:solidFill>
                  <a:srgbClr val="000000"/>
                </a:solidFill>
              </a:rPr>
              <a:t>Customer Service</a:t>
            </a:r>
          </a:p>
          <a:p>
            <a:pPr marL="0" lvl="0" indent="0">
              <a:spcBef>
                <a:spcPts val="0"/>
              </a:spcBef>
              <a:buNone/>
            </a:pPr>
            <a:endParaRPr lang="en-US" sz="1600" b="1" u="sng" dirty="0">
              <a:solidFill>
                <a:srgbClr val="000000"/>
              </a:solidFill>
            </a:endParaRPr>
          </a:p>
          <a:p>
            <a:pPr marL="0" lvl="0" indent="0">
              <a:spcBef>
                <a:spcPts val="0"/>
              </a:spcBef>
              <a:buNone/>
            </a:pPr>
            <a:endParaRPr lang="en-US" sz="1600" b="1" u="sng" dirty="0"/>
          </a:p>
          <a:p>
            <a:pPr marL="0" lvl="0" indent="0">
              <a:spcBef>
                <a:spcPts val="0"/>
              </a:spcBef>
              <a:buNone/>
            </a:pPr>
            <a:endParaRPr lang="en-US" sz="1600" b="1" u="sng" dirty="0"/>
          </a:p>
          <a:p>
            <a:pPr marL="0" lvl="0" indent="0">
              <a:spcBef>
                <a:spcPts val="0"/>
              </a:spcBef>
              <a:buNone/>
            </a:pPr>
            <a:endParaRPr lang="en-US" sz="1600" b="1" u="sng" dirty="0"/>
          </a:p>
          <a:p>
            <a:pPr marL="0" lvl="0" indent="0">
              <a:spcBef>
                <a:spcPts val="0"/>
              </a:spcBef>
              <a:buNone/>
            </a:pPr>
            <a:endParaRPr lang="en-US" sz="1600" b="1" u="sng" dirty="0"/>
          </a:p>
          <a:p>
            <a:pPr marL="0" lvl="0" indent="0">
              <a:spcBef>
                <a:spcPts val="0"/>
              </a:spcBef>
              <a:buNone/>
            </a:pPr>
            <a:endParaRPr lang="en-US" sz="1600" b="1" u="sng" dirty="0"/>
          </a:p>
          <a:p>
            <a:pPr marL="0" lvl="0" indent="0">
              <a:spcBef>
                <a:spcPts val="0"/>
              </a:spcBef>
              <a:buNone/>
            </a:pPr>
            <a:r>
              <a:rPr lang="en-US" sz="1600" b="1" dirty="0"/>
              <a:t>												</a:t>
            </a:r>
            <a:r>
              <a:rPr lang="en-US" sz="1600" b="1" u="sng" dirty="0"/>
              <a:t>Financial Stewardship</a:t>
            </a:r>
          </a:p>
          <a:p>
            <a:pPr marL="0" lvl="0" indent="0">
              <a:spcBef>
                <a:spcPts val="0"/>
              </a:spcBef>
              <a:buNone/>
            </a:pPr>
            <a:endParaRPr lang="en-US" sz="1600" b="1" u="sng" dirty="0"/>
          </a:p>
          <a:p>
            <a:pPr marL="0" indent="0">
              <a:buNone/>
            </a:pPr>
            <a:endParaRPr lang="en-US" sz="1600" b="1" u="sng" dirty="0"/>
          </a:p>
          <a:p>
            <a:pPr marL="0" indent="0">
              <a:buNone/>
            </a:pPr>
            <a:endParaRPr lang="en-US" sz="1600" b="1" u="sng" dirty="0"/>
          </a:p>
          <a:p>
            <a:pPr marL="0" indent="0">
              <a:buNone/>
            </a:pPr>
            <a:endParaRPr lang="en-US" sz="1600" b="1" u="sng" dirty="0"/>
          </a:p>
          <a:p>
            <a:pPr marL="0" indent="0">
              <a:buNone/>
            </a:pPr>
            <a:endParaRPr lang="en-US" sz="1600" b="1" u="sng" dirty="0"/>
          </a:p>
          <a:p>
            <a:pPr marL="0" indent="0">
              <a:buNone/>
            </a:pPr>
            <a:endParaRPr lang="en-US" sz="1600" b="1" u="sng" dirty="0"/>
          </a:p>
          <a:p>
            <a:pPr marL="0" indent="0">
              <a:buNone/>
            </a:pPr>
            <a:r>
              <a:rPr lang="en-US" sz="1600" b="1" u="sng" dirty="0"/>
              <a:t>Culture of Collaboration</a:t>
            </a:r>
            <a:endParaRPr lang="en-US" b="1" u="sng" dirty="0"/>
          </a:p>
        </p:txBody>
      </p:sp>
      <p:pic>
        <p:nvPicPr>
          <p:cNvPr id="2050" name="Picture 2" descr="https://image.slidesharecdn.com/designthinkingbusinessinnovation-141201153250-conversion-gate01/95/design-thinking-the-one-thing-that-will-transform-the-way-you-think-29-638.jpg?cb=1417657950">
            <a:extLst>
              <a:ext uri="{FF2B5EF4-FFF2-40B4-BE49-F238E27FC236}">
                <a16:creationId xmlns:a16="http://schemas.microsoft.com/office/drawing/2014/main" id="{49D7CCE2-8CAD-43AE-99B3-F1C078609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593" y="4302032"/>
            <a:ext cx="3283802" cy="18477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9E88E3D-6F93-4CF9-A81A-ED0A86C39F90}"/>
              </a:ext>
            </a:extLst>
          </p:cNvPr>
          <p:cNvPicPr>
            <a:picLocks noChangeAspect="1"/>
          </p:cNvPicPr>
          <p:nvPr/>
        </p:nvPicPr>
        <p:blipFill>
          <a:blip r:embed="rId3"/>
          <a:stretch>
            <a:fillRect/>
          </a:stretch>
        </p:blipFill>
        <p:spPr>
          <a:xfrm>
            <a:off x="0" y="2897660"/>
            <a:ext cx="5062654" cy="1380724"/>
          </a:xfrm>
          <a:prstGeom prst="rect">
            <a:avLst/>
          </a:prstGeom>
        </p:spPr>
      </p:pic>
      <p:pic>
        <p:nvPicPr>
          <p:cNvPr id="10" name="Picture 9">
            <a:extLst>
              <a:ext uri="{FF2B5EF4-FFF2-40B4-BE49-F238E27FC236}">
                <a16:creationId xmlns:a16="http://schemas.microsoft.com/office/drawing/2014/main" id="{17A361A7-D111-467C-83D3-E354EC1A21DE}"/>
              </a:ext>
            </a:extLst>
          </p:cNvPr>
          <p:cNvPicPr>
            <a:picLocks noChangeAspect="1"/>
          </p:cNvPicPr>
          <p:nvPr/>
        </p:nvPicPr>
        <p:blipFill>
          <a:blip r:embed="rId4"/>
          <a:stretch>
            <a:fillRect/>
          </a:stretch>
        </p:blipFill>
        <p:spPr>
          <a:xfrm>
            <a:off x="3824519" y="1049878"/>
            <a:ext cx="3777881" cy="2222810"/>
          </a:xfrm>
          <a:prstGeom prst="rect">
            <a:avLst/>
          </a:prstGeom>
        </p:spPr>
      </p:pic>
    </p:spTree>
    <p:extLst>
      <p:ext uri="{BB962C8B-B14F-4D97-AF65-F5344CB8AC3E}">
        <p14:creationId xmlns:p14="http://schemas.microsoft.com/office/powerpoint/2010/main" val="297540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0250" y="885590"/>
            <a:ext cx="8654563" cy="5506083"/>
          </a:xfrm>
        </p:spPr>
        <p:txBody>
          <a:bodyPr>
            <a:normAutofit fontScale="92500" lnSpcReduction="10000"/>
          </a:bodyPr>
          <a:lstStyle/>
          <a:p>
            <a:pPr marL="0" indent="0">
              <a:spcBef>
                <a:spcPts val="600"/>
              </a:spcBef>
              <a:spcAft>
                <a:spcPts val="600"/>
              </a:spcAft>
              <a:buNone/>
            </a:pPr>
            <a:r>
              <a:rPr lang="en-US" sz="3000" b="1" dirty="0">
                <a:solidFill>
                  <a:srgbClr val="FF7230"/>
                </a:solidFill>
                <a:latin typeface="Georgia" panose="02040502050405020303" pitchFamily="18" charset="0"/>
              </a:rPr>
              <a:t>DIGITIZATION </a:t>
            </a:r>
            <a:r>
              <a:rPr lang="en-US" sz="3000" b="1" i="1" dirty="0">
                <a:solidFill>
                  <a:srgbClr val="FF7230"/>
                </a:solidFill>
                <a:latin typeface="Georgia" panose="02040502050405020303" pitchFamily="18" charset="0"/>
              </a:rPr>
              <a:t>and</a:t>
            </a:r>
            <a:r>
              <a:rPr lang="en-US" sz="3000" b="1" dirty="0">
                <a:solidFill>
                  <a:srgbClr val="FF7230"/>
                </a:solidFill>
                <a:latin typeface="Georgia" panose="02040502050405020303" pitchFamily="18" charset="0"/>
              </a:rPr>
              <a:t> AUTOMATION </a:t>
            </a:r>
          </a:p>
          <a:p>
            <a:pPr>
              <a:spcBef>
                <a:spcPts val="0"/>
              </a:spcBef>
              <a:spcAft>
                <a:spcPts val="600"/>
              </a:spcAft>
            </a:pPr>
            <a:r>
              <a:rPr lang="en-US" sz="1900" dirty="0"/>
              <a:t>Centralized Intake of Claims Material</a:t>
            </a:r>
          </a:p>
          <a:p>
            <a:pPr>
              <a:spcBef>
                <a:spcPts val="0"/>
              </a:spcBef>
              <a:spcAft>
                <a:spcPts val="600"/>
              </a:spcAft>
            </a:pPr>
            <a:r>
              <a:rPr lang="en-US" sz="1900" dirty="0"/>
              <a:t>Paper Extraction &amp; Digitization of Inactive Claim Files</a:t>
            </a:r>
          </a:p>
          <a:p>
            <a:pPr>
              <a:spcBef>
                <a:spcPts val="0"/>
              </a:spcBef>
              <a:spcAft>
                <a:spcPts val="600"/>
              </a:spcAft>
            </a:pPr>
            <a:r>
              <a:rPr lang="en-US" sz="1900" dirty="0"/>
              <a:t>Decision Ready Claims</a:t>
            </a:r>
          </a:p>
          <a:p>
            <a:pPr>
              <a:spcBef>
                <a:spcPts val="0"/>
              </a:spcBef>
              <a:spcAft>
                <a:spcPts val="600"/>
              </a:spcAft>
            </a:pPr>
            <a:r>
              <a:rPr lang="en-US" sz="1900" dirty="0"/>
              <a:t>Exam Management System</a:t>
            </a:r>
          </a:p>
          <a:p>
            <a:pPr>
              <a:spcBef>
                <a:spcPts val="0"/>
              </a:spcBef>
              <a:spcAft>
                <a:spcPts val="600"/>
              </a:spcAft>
            </a:pPr>
            <a:r>
              <a:rPr lang="en-US" sz="1900" dirty="0"/>
              <a:t>Quality Management System</a:t>
            </a:r>
          </a:p>
          <a:p>
            <a:pPr marL="0" indent="0">
              <a:spcBef>
                <a:spcPts val="600"/>
              </a:spcBef>
              <a:spcAft>
                <a:spcPts val="600"/>
              </a:spcAft>
              <a:buNone/>
            </a:pPr>
            <a:r>
              <a:rPr lang="en-US" sz="1900" b="1" dirty="0"/>
              <a:t>EFFICIENCY and SERVICE </a:t>
            </a:r>
          </a:p>
          <a:p>
            <a:pPr>
              <a:spcBef>
                <a:spcPts val="600"/>
              </a:spcBef>
            </a:pPr>
            <a:r>
              <a:rPr lang="en-US" sz="1900" dirty="0"/>
              <a:t>Update Performance Standards</a:t>
            </a:r>
          </a:p>
          <a:p>
            <a:pPr>
              <a:spcBef>
                <a:spcPts val="600"/>
              </a:spcBef>
              <a:spcAft>
                <a:spcPts val="600"/>
              </a:spcAft>
            </a:pPr>
            <a:r>
              <a:rPr lang="en-US" sz="1900" dirty="0"/>
              <a:t>Expand Access to VA Systems</a:t>
            </a:r>
            <a:endParaRPr lang="en-US" sz="1900" b="1" dirty="0"/>
          </a:p>
          <a:p>
            <a:pPr>
              <a:spcBef>
                <a:spcPts val="0"/>
              </a:spcBef>
              <a:spcAft>
                <a:spcPts val="600"/>
              </a:spcAft>
            </a:pPr>
            <a:r>
              <a:rPr lang="en-US" sz="1900" dirty="0"/>
              <a:t>Modernize the Appeals Process</a:t>
            </a:r>
          </a:p>
          <a:p>
            <a:pPr>
              <a:spcBef>
                <a:spcPts val="0"/>
              </a:spcBef>
              <a:spcAft>
                <a:spcPts val="600"/>
              </a:spcAft>
            </a:pPr>
            <a:r>
              <a:rPr lang="en-US" sz="1900" dirty="0"/>
              <a:t>Continue to improve customer service at National Call Centers</a:t>
            </a:r>
          </a:p>
          <a:p>
            <a:pPr>
              <a:spcBef>
                <a:spcPts val="0"/>
              </a:spcBef>
              <a:spcAft>
                <a:spcPts val="600"/>
              </a:spcAft>
            </a:pPr>
            <a:r>
              <a:rPr lang="en-US" sz="1900" dirty="0"/>
              <a:t>Improve Dependency Claims Processing</a:t>
            </a:r>
          </a:p>
          <a:p>
            <a:pPr>
              <a:spcBef>
                <a:spcPts val="0"/>
              </a:spcBef>
              <a:spcAft>
                <a:spcPts val="600"/>
              </a:spcAft>
            </a:pPr>
            <a:r>
              <a:rPr lang="en-US" sz="1900" dirty="0"/>
              <a:t>Update the VA Schedule for Rating Disabilities (VASRD) </a:t>
            </a:r>
          </a:p>
          <a:p>
            <a:pPr marL="0" indent="0">
              <a:spcBef>
                <a:spcPts val="600"/>
              </a:spcBef>
              <a:spcAft>
                <a:spcPts val="600"/>
              </a:spcAft>
              <a:buNone/>
            </a:pPr>
            <a:r>
              <a:rPr lang="en-US" sz="1900" b="1" dirty="0"/>
              <a:t>STRATEGIC PARTNERSHIPS</a:t>
            </a:r>
          </a:p>
          <a:p>
            <a:pPr>
              <a:spcBef>
                <a:spcPts val="0"/>
              </a:spcBef>
              <a:spcAft>
                <a:spcPts val="600"/>
              </a:spcAft>
            </a:pPr>
            <a:r>
              <a:rPr lang="en-US" sz="1900" dirty="0"/>
              <a:t>Warrior Training Advancement Course (WARTAC)</a:t>
            </a:r>
          </a:p>
          <a:p>
            <a:pPr lvl="1">
              <a:spcBef>
                <a:spcPts val="600"/>
              </a:spcBef>
              <a:spcAft>
                <a:spcPts val="600"/>
              </a:spcAft>
            </a:pPr>
            <a:endParaRPr lang="en-US" dirty="0"/>
          </a:p>
        </p:txBody>
      </p:sp>
      <p:sp>
        <p:nvSpPr>
          <p:cNvPr id="7" name="Title 8"/>
          <p:cNvSpPr>
            <a:spLocks noGrp="1"/>
          </p:cNvSpPr>
          <p:nvPr>
            <p:ph type="title"/>
          </p:nvPr>
        </p:nvSpPr>
        <p:spPr/>
        <p:txBody>
          <a:bodyPr>
            <a:noAutofit/>
          </a:bodyPr>
          <a:lstStyle/>
          <a:p>
            <a:r>
              <a:rPr lang="en-US" sz="2000" b="1" dirty="0"/>
              <a:t>Where We’re Going:</a:t>
            </a:r>
            <a:br>
              <a:rPr lang="en-US" sz="2000" b="1" dirty="0"/>
            </a:br>
            <a:r>
              <a:rPr lang="en-US" sz="2000" b="1" dirty="0"/>
              <a:t>VBA Priorities 2018 &amp; Beyond </a:t>
            </a:r>
          </a:p>
        </p:txBody>
      </p:sp>
      <p:sp>
        <p:nvSpPr>
          <p:cNvPr id="6" name="Slide Number Placeholder 5"/>
          <p:cNvSpPr txBox="1">
            <a:spLocks/>
          </p:cNvSpPr>
          <p:nvPr/>
        </p:nvSpPr>
        <p:spPr>
          <a:xfrm>
            <a:off x="8553384" y="6391673"/>
            <a:ext cx="518046"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300" b="0" i="0" kern="1200">
                <a:solidFill>
                  <a:schemeClr val="bg1"/>
                </a:solidFill>
                <a:latin typeface="Myriad Pro"/>
                <a:ea typeface="+mn-ea"/>
                <a:cs typeface="Myriad Pro"/>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6</a:t>
            </a:fld>
            <a:endParaRPr lang="en-US" dirty="0"/>
          </a:p>
        </p:txBody>
      </p:sp>
      <p:sp>
        <p:nvSpPr>
          <p:cNvPr id="8" name="Right Arrow 7"/>
          <p:cNvSpPr/>
          <p:nvPr/>
        </p:nvSpPr>
        <p:spPr>
          <a:xfrm rot="10800000">
            <a:off x="6923313" y="897254"/>
            <a:ext cx="2031499" cy="329101"/>
          </a:xfrm>
          <a:prstGeom prst="rightArrow">
            <a:avLst/>
          </a:prstGeom>
          <a:solidFill>
            <a:srgbClr val="FF7230"/>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63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94316"/>
            <a:ext cx="8991599" cy="534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57600"/>
            <a:ext cx="6889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6594454" y="6357604"/>
            <a:ext cx="2397145" cy="365125"/>
          </a:xfrm>
        </p:spPr>
        <p:txBody>
          <a:bodyPr/>
          <a:lstStyle/>
          <a:p>
            <a:endParaRPr lang="en-US" dirty="0">
              <a:solidFill>
                <a:prstClr val="white"/>
              </a:solidFill>
            </a:endParaRPr>
          </a:p>
        </p:txBody>
      </p:sp>
      <p:sp>
        <p:nvSpPr>
          <p:cNvPr id="4" name="TextBox 3"/>
          <p:cNvSpPr txBox="1"/>
          <p:nvPr/>
        </p:nvSpPr>
        <p:spPr>
          <a:xfrm>
            <a:off x="7221526" y="752491"/>
            <a:ext cx="1143000" cy="246221"/>
          </a:xfrm>
          <a:prstGeom prst="rect">
            <a:avLst/>
          </a:prstGeom>
          <a:solidFill>
            <a:schemeClr val="bg1">
              <a:lumMod val="75000"/>
            </a:schemeClr>
          </a:solidFill>
          <a:ln>
            <a:noFill/>
          </a:ln>
        </p:spPr>
        <p:txBody>
          <a:bodyPr wrap="square" rtlCol="0">
            <a:spAutoFit/>
          </a:bodyPr>
          <a:lstStyle/>
          <a:p>
            <a:pPr algn="ctr"/>
            <a:r>
              <a:rPr lang="en-US" sz="1000" b="1" dirty="0"/>
              <a:t>VBA C&amp;P 298,180</a:t>
            </a:r>
          </a:p>
        </p:txBody>
      </p:sp>
      <p:sp>
        <p:nvSpPr>
          <p:cNvPr id="6" name="TextBox 5"/>
          <p:cNvSpPr txBox="1"/>
          <p:nvPr/>
        </p:nvSpPr>
        <p:spPr>
          <a:xfrm>
            <a:off x="5943600" y="752492"/>
            <a:ext cx="1219199" cy="246221"/>
          </a:xfrm>
          <a:prstGeom prst="rect">
            <a:avLst/>
          </a:prstGeom>
          <a:solidFill>
            <a:schemeClr val="bg1">
              <a:lumMod val="75000"/>
            </a:schemeClr>
          </a:solidFill>
          <a:ln>
            <a:noFill/>
          </a:ln>
        </p:spPr>
        <p:txBody>
          <a:bodyPr wrap="square" rtlCol="0">
            <a:spAutoFit/>
          </a:bodyPr>
          <a:lstStyle/>
          <a:p>
            <a:pPr algn="ctr"/>
            <a:r>
              <a:rPr lang="en-US" sz="1000" b="1" dirty="0"/>
              <a:t>Board C&amp;P 154,642</a:t>
            </a:r>
          </a:p>
        </p:txBody>
      </p:sp>
      <p:sp>
        <p:nvSpPr>
          <p:cNvPr id="7" name="Title 1">
            <a:extLst>
              <a:ext uri="{FF2B5EF4-FFF2-40B4-BE49-F238E27FC236}">
                <a16:creationId xmlns:a16="http://schemas.microsoft.com/office/drawing/2014/main" id="{9FA9133C-093E-40F7-BFC8-C91F3F0D1394}"/>
              </a:ext>
            </a:extLst>
          </p:cNvPr>
          <p:cNvSpPr txBox="1">
            <a:spLocks/>
          </p:cNvSpPr>
          <p:nvPr/>
        </p:nvSpPr>
        <p:spPr>
          <a:xfrm>
            <a:off x="457200" y="4295"/>
            <a:ext cx="8229600" cy="774638"/>
          </a:xfrm>
          <a:prstGeom prst="rect">
            <a:avLst/>
          </a:prstGeom>
        </p:spPr>
        <p:txBody>
          <a:bodyPr/>
          <a:lstStyle>
            <a:lvl1pPr algn="ctr" defTabSz="457200" rtl="0" eaLnBrk="1" latinLnBrk="0" hangingPunct="1">
              <a:spcBef>
                <a:spcPct val="0"/>
              </a:spcBef>
              <a:buNone/>
              <a:defRPr sz="2800" kern="1200">
                <a:solidFill>
                  <a:schemeClr val="bg1"/>
                </a:solidFill>
                <a:latin typeface="Myriad Pro"/>
                <a:ea typeface="+mj-ea"/>
                <a:cs typeface="+mj-cs"/>
              </a:defRPr>
            </a:lvl1pPr>
          </a:lstStyle>
          <a:p>
            <a:r>
              <a:rPr lang="en-US" dirty="0"/>
              <a:t>VA Appeals Inventory</a:t>
            </a:r>
          </a:p>
        </p:txBody>
      </p:sp>
    </p:spTree>
    <p:extLst>
      <p:ext uri="{BB962C8B-B14F-4D97-AF65-F5344CB8AC3E}">
        <p14:creationId xmlns:p14="http://schemas.microsoft.com/office/powerpoint/2010/main" val="340013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4BBE-9DFA-4B90-AA14-CBE097302A4D}"/>
              </a:ext>
            </a:extLst>
          </p:cNvPr>
          <p:cNvSpPr>
            <a:spLocks noGrp="1"/>
          </p:cNvSpPr>
          <p:nvPr>
            <p:ph type="title"/>
          </p:nvPr>
        </p:nvSpPr>
        <p:spPr/>
        <p:txBody>
          <a:bodyPr/>
          <a:lstStyle/>
          <a:p>
            <a:r>
              <a:rPr lang="en-US" dirty="0"/>
              <a:t>VA Appeals Process Today</a:t>
            </a:r>
          </a:p>
        </p:txBody>
      </p:sp>
      <p:pic>
        <p:nvPicPr>
          <p:cNvPr id="4" name="Picture 2">
            <a:extLst>
              <a:ext uri="{FF2B5EF4-FFF2-40B4-BE49-F238E27FC236}">
                <a16:creationId xmlns:a16="http://schemas.microsoft.com/office/drawing/2014/main" id="{8B331023-A43C-4B91-BC45-78AFABF6C587}"/>
              </a:ext>
            </a:extLst>
          </p:cNvPr>
          <p:cNvPicPr>
            <a:picLocks noGrp="1" noChangeAspect="1" noChangeArrowheads="1"/>
          </p:cNvPicPr>
          <p:nvPr>
            <p:ph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36" t="1551" r="981" b="1380"/>
          <a:stretch/>
        </p:blipFill>
        <p:spPr bwMode="auto">
          <a:xfrm>
            <a:off x="457201" y="916060"/>
            <a:ext cx="8229600" cy="5385949"/>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836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7EE8-94D5-4DD8-8EDB-5E3F4E68F9FC}"/>
              </a:ext>
            </a:extLst>
          </p:cNvPr>
          <p:cNvSpPr>
            <a:spLocks noGrp="1"/>
          </p:cNvSpPr>
          <p:nvPr>
            <p:ph type="title"/>
          </p:nvPr>
        </p:nvSpPr>
        <p:spPr/>
        <p:txBody>
          <a:bodyPr/>
          <a:lstStyle/>
          <a:p>
            <a:r>
              <a:rPr lang="en-US" sz="2800" dirty="0"/>
              <a:t>New Decision Review Process</a:t>
            </a:r>
            <a:endParaRPr lang="en-US" dirty="0"/>
          </a:p>
        </p:txBody>
      </p:sp>
      <p:sp>
        <p:nvSpPr>
          <p:cNvPr id="34" name="Rectangle 33">
            <a:extLst>
              <a:ext uri="{FF2B5EF4-FFF2-40B4-BE49-F238E27FC236}">
                <a16:creationId xmlns:a16="http://schemas.microsoft.com/office/drawing/2014/main" id="{819293A4-5C36-4196-BABF-9B0D160663B3}"/>
              </a:ext>
            </a:extLst>
          </p:cNvPr>
          <p:cNvSpPr/>
          <p:nvPr/>
        </p:nvSpPr>
        <p:spPr>
          <a:xfrm>
            <a:off x="5133585" y="1002049"/>
            <a:ext cx="3553216" cy="4408818"/>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1B78E274-73CF-4172-B10C-2575F0B43389}"/>
              </a:ext>
            </a:extLst>
          </p:cNvPr>
          <p:cNvSpPr/>
          <p:nvPr/>
        </p:nvSpPr>
        <p:spPr>
          <a:xfrm>
            <a:off x="275423" y="1002049"/>
            <a:ext cx="4755343" cy="4408817"/>
          </a:xfrm>
          <a:prstGeom prst="rect">
            <a:avLst/>
          </a:prstGeom>
          <a:noFill/>
          <a:ln w="9525" cap="flat" cmpd="sng" algn="ctr">
            <a:solidFill>
              <a:sysClr val="windowText" lastClr="000000"/>
            </a:solidFill>
            <a:prstDash val="sysDash"/>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36" name="Straight Arrow Connector 35">
            <a:extLst>
              <a:ext uri="{FF2B5EF4-FFF2-40B4-BE49-F238E27FC236}">
                <a16:creationId xmlns:a16="http://schemas.microsoft.com/office/drawing/2014/main" id="{DE900E36-AD77-4D47-95A8-C8C5C2E6C744}"/>
              </a:ext>
            </a:extLst>
          </p:cNvPr>
          <p:cNvCxnSpPr>
            <a:stCxn id="37" idx="2"/>
            <a:endCxn id="51" idx="0"/>
          </p:cNvCxnSpPr>
          <p:nvPr/>
        </p:nvCxnSpPr>
        <p:spPr>
          <a:xfrm>
            <a:off x="6906370" y="4395988"/>
            <a:ext cx="18164" cy="1156864"/>
          </a:xfrm>
          <a:prstGeom prst="straightConnector1">
            <a:avLst/>
          </a:prstGeom>
          <a:noFill/>
          <a:ln w="38100" cap="flat" cmpd="sng" algn="ctr">
            <a:solidFill>
              <a:srgbClr val="FF0000"/>
            </a:solidFill>
            <a:prstDash val="solid"/>
            <a:tailEnd type="arrow"/>
          </a:ln>
          <a:effectLst>
            <a:outerShdw blurRad="40000" dist="20000" dir="5400000" rotWithShape="0">
              <a:srgbClr val="000000">
                <a:alpha val="38000"/>
              </a:srgbClr>
            </a:outerShdw>
          </a:effectLst>
        </p:spPr>
      </p:cxnSp>
      <p:sp>
        <p:nvSpPr>
          <p:cNvPr id="37" name="Rectangle 36">
            <a:extLst>
              <a:ext uri="{FF2B5EF4-FFF2-40B4-BE49-F238E27FC236}">
                <a16:creationId xmlns:a16="http://schemas.microsoft.com/office/drawing/2014/main" id="{DC20AEE2-8CFD-426F-A8AE-FAF8B7A38727}"/>
              </a:ext>
            </a:extLst>
          </p:cNvPr>
          <p:cNvSpPr/>
          <p:nvPr/>
        </p:nvSpPr>
        <p:spPr>
          <a:xfrm>
            <a:off x="6154036" y="3629287"/>
            <a:ext cx="1504667" cy="766701"/>
          </a:xfrm>
          <a:prstGeom prst="rect">
            <a:avLst/>
          </a:prstGeom>
          <a:solidFill>
            <a:srgbClr val="F79646">
              <a:lumMod val="40000"/>
              <a:lumOff val="6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200" b="1" i="0" u="sng" strike="noStrike" kern="0" cap="none" spc="0" normalizeH="0" baseline="0" noProof="0" dirty="0">
              <a:ln>
                <a:noFill/>
              </a:ln>
              <a:solidFill>
                <a:srgbClr val="000000"/>
              </a:solidFill>
              <a:effectLst/>
              <a:uLnTx/>
              <a:uFillTx/>
              <a:latin typeface="Calibri"/>
              <a:ea typeface="Times New Roman"/>
              <a:cs typeface="+mn-cs"/>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000000"/>
                </a:solidFill>
                <a:effectLst/>
                <a:uLnTx/>
                <a:uFillTx/>
                <a:latin typeface="Calibri"/>
                <a:ea typeface="Times New Roman"/>
                <a:cs typeface="+mn-cs"/>
              </a:rPr>
              <a:t>Appeal (NOD)</a:t>
            </a:r>
          </a:p>
          <a:p>
            <a:pPr marL="0" marR="0" lvl="0" indent="0" algn="ctr" defTabSz="914400" eaLnBrk="1" fontAlgn="base" latinLnBrk="0" hangingPunct="1">
              <a:lnSpc>
                <a:spcPct val="100000"/>
              </a:lnSpc>
              <a:spcBef>
                <a:spcPts val="0"/>
              </a:spcBef>
              <a:spcAft>
                <a:spcPts val="0"/>
              </a:spcAft>
              <a:buClrTx/>
              <a:buSzTx/>
              <a:buFontTx/>
              <a:buNone/>
              <a:tabLst/>
              <a:defRPr/>
            </a:pPr>
            <a:r>
              <a:rPr lang="en-US" sz="1100" kern="0" noProof="0" dirty="0">
                <a:solidFill>
                  <a:srgbClr val="000000"/>
                </a:solidFill>
                <a:latin typeface="Calibri"/>
                <a:ea typeface="Times New Roman"/>
              </a:rPr>
              <a:t>3 Options</a:t>
            </a:r>
            <a:endParaRPr kumimoji="0" lang="en-US" sz="1100" i="0" strike="noStrike" kern="0" cap="none" spc="0" normalizeH="0" baseline="0" noProof="0" dirty="0">
              <a:ln>
                <a:noFill/>
              </a:ln>
              <a:solidFill>
                <a:srgbClr val="000000"/>
              </a:solidFill>
              <a:effectLst/>
              <a:uLnTx/>
              <a:uFillTx/>
              <a:latin typeface="Calibri"/>
              <a:ea typeface="Times New Roman"/>
            </a:endParaRPr>
          </a:p>
          <a:p>
            <a:pPr marL="0" marR="0" lvl="0" indent="0" algn="ctr" defTabSz="914400" eaLnBrk="1" fontAlgn="base" latinLnBrk="0" hangingPunct="1">
              <a:lnSpc>
                <a:spcPct val="100000"/>
              </a:lnSpc>
              <a:spcBef>
                <a:spcPts val="0"/>
              </a:spcBef>
              <a:spcAft>
                <a:spcPts val="0"/>
              </a:spcAft>
              <a:buClrTx/>
              <a:buSzTx/>
              <a:buFontTx/>
              <a:buNone/>
              <a:tabLst/>
              <a:defRPr/>
            </a:pPr>
            <a:r>
              <a:rPr lang="en-US" sz="1050" b="1" kern="0" dirty="0">
                <a:solidFill>
                  <a:srgbClr val="000000"/>
                </a:solidFill>
                <a:latin typeface="Times New Roman"/>
                <a:ea typeface="Times New Roman"/>
              </a:rPr>
              <a:t>365-Day Avg. Direct Docket Goal</a:t>
            </a:r>
          </a:p>
          <a:p>
            <a:pPr marL="0" marR="0" lvl="0" indent="0" algn="ctr" defTabSz="914400" eaLnBrk="1" fontAlgn="base" latinLnBrk="0" hangingPunct="1">
              <a:lnSpc>
                <a:spcPct val="100000"/>
              </a:lnSpc>
              <a:spcBef>
                <a:spcPts val="0"/>
              </a:spcBef>
              <a:spcAft>
                <a:spcPts val="0"/>
              </a:spcAft>
              <a:buClrTx/>
              <a:buSzTx/>
              <a:buFontTx/>
              <a:buNone/>
              <a:tabLst/>
              <a:defRPr/>
            </a:pPr>
            <a:endParaRPr lang="en-US" sz="1050" b="1" kern="0" dirty="0">
              <a:solidFill>
                <a:srgbClr val="000000"/>
              </a:solidFill>
              <a:latin typeface="Times New Roman"/>
              <a:ea typeface="Times New Roman"/>
            </a:endParaRPr>
          </a:p>
        </p:txBody>
      </p:sp>
      <p:sp>
        <p:nvSpPr>
          <p:cNvPr id="38" name="Rectangle 37">
            <a:extLst>
              <a:ext uri="{FF2B5EF4-FFF2-40B4-BE49-F238E27FC236}">
                <a16:creationId xmlns:a16="http://schemas.microsoft.com/office/drawing/2014/main" id="{9B324C25-3994-408C-BA19-31E592BC91B7}"/>
              </a:ext>
            </a:extLst>
          </p:cNvPr>
          <p:cNvSpPr/>
          <p:nvPr/>
        </p:nvSpPr>
        <p:spPr>
          <a:xfrm>
            <a:off x="3230807" y="3657600"/>
            <a:ext cx="1482979" cy="726234"/>
          </a:xfrm>
          <a:prstGeom prst="rect">
            <a:avLst/>
          </a:prstGeom>
          <a:solidFill>
            <a:srgbClr val="CCFF9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000000"/>
                </a:solidFill>
                <a:effectLst/>
                <a:uLnTx/>
                <a:uFillTx/>
                <a:latin typeface="Calibri"/>
                <a:ea typeface="Times New Roman"/>
                <a:cs typeface="+mn-cs"/>
              </a:rPr>
              <a:t>Supplemental Claim </a:t>
            </a:r>
            <a:endParaRPr kumimoji="0" lang="en-US" sz="1200" b="1" i="0" u="sng" strike="noStrike" kern="0" cap="none" spc="0" normalizeH="0" baseline="0" noProof="0" dirty="0">
              <a:ln>
                <a:noFill/>
              </a:ln>
              <a:solidFill>
                <a:prstClr val="white"/>
              </a:solidFill>
              <a:effectLst/>
              <a:uLnTx/>
              <a:uFillTx/>
              <a:latin typeface="Times New Roman"/>
              <a:ea typeface="Times New Roman"/>
              <a:cs typeface="+mn-cs"/>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Times New Roman"/>
                <a:cs typeface="+mn-cs"/>
              </a:rPr>
              <a:t>New Evidence</a:t>
            </a:r>
            <a:r>
              <a:rPr kumimoji="0" lang="en-US" sz="1200" b="0" i="0" u="none" strike="noStrike" kern="0" cap="none" spc="0" normalizeH="0" baseline="0" noProof="0" dirty="0">
                <a:ln>
                  <a:noFill/>
                </a:ln>
                <a:solidFill>
                  <a:srgbClr val="000000"/>
                </a:solidFill>
                <a:effectLst/>
                <a:uLnTx/>
                <a:uFillTx/>
                <a:latin typeface="Calibri"/>
                <a:ea typeface="Times New Roman"/>
                <a:cs typeface="+mn-cs"/>
              </a:rPr>
              <a:t> </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Calibri"/>
                <a:ea typeface="Times New Roman"/>
                <a:cs typeface="+mn-cs"/>
              </a:rPr>
              <a:t>125-Day Avg. Goal</a:t>
            </a:r>
            <a:endParaRPr kumimoji="0" lang="en-US" sz="1050" b="1" i="0" u="none" strike="noStrike" kern="0" cap="none" spc="0" normalizeH="0" baseline="0" noProof="0" dirty="0">
              <a:ln>
                <a:noFill/>
              </a:ln>
              <a:solidFill>
                <a:prstClr val="white"/>
              </a:solidFill>
              <a:effectLst/>
              <a:uLnTx/>
              <a:uFillTx/>
              <a:latin typeface="Calibri"/>
              <a:ea typeface="Times New Roman"/>
              <a:cs typeface="+mn-cs"/>
            </a:endParaRPr>
          </a:p>
        </p:txBody>
      </p:sp>
      <p:sp>
        <p:nvSpPr>
          <p:cNvPr id="39" name="Rectangle 38">
            <a:extLst>
              <a:ext uri="{FF2B5EF4-FFF2-40B4-BE49-F238E27FC236}">
                <a16:creationId xmlns:a16="http://schemas.microsoft.com/office/drawing/2014/main" id="{A0297708-39C3-4841-86E9-C7369BE1C0F8}"/>
              </a:ext>
            </a:extLst>
          </p:cNvPr>
          <p:cNvSpPr/>
          <p:nvPr/>
        </p:nvSpPr>
        <p:spPr>
          <a:xfrm>
            <a:off x="515718" y="3657600"/>
            <a:ext cx="1488207" cy="726234"/>
          </a:xfrm>
          <a:prstGeom prst="rect">
            <a:avLst/>
          </a:prstGeom>
          <a:solidFill>
            <a:srgbClr val="BFEFF9"/>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000000"/>
                </a:solidFill>
                <a:effectLst/>
                <a:uLnTx/>
                <a:uFillTx/>
                <a:latin typeface="+mj-lt"/>
                <a:ea typeface="Times New Roman"/>
                <a:cs typeface="+mn-cs"/>
              </a:rPr>
              <a:t>Higher-Level Review</a:t>
            </a:r>
            <a:endParaRPr kumimoji="0" lang="en-US" sz="1200" b="1" i="0" u="sng" strike="noStrike" kern="0" cap="none" spc="0" normalizeH="0" baseline="0" noProof="0" dirty="0">
              <a:ln>
                <a:noFill/>
              </a:ln>
              <a:solidFill>
                <a:prstClr val="white"/>
              </a:solidFill>
              <a:effectLst/>
              <a:uLnTx/>
              <a:uFillTx/>
              <a:latin typeface="+mj-lt"/>
              <a:ea typeface="Times New Roman"/>
              <a:cs typeface="+mn-cs"/>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000000"/>
                </a:solidFill>
                <a:effectLst/>
                <a:uLnTx/>
                <a:uFillTx/>
                <a:latin typeface="Calibri"/>
                <a:ea typeface="Times New Roman"/>
                <a:cs typeface="+mn-cs"/>
              </a:rPr>
              <a:t>Same Evidence</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000000"/>
                </a:solidFill>
                <a:effectLst/>
                <a:uLnTx/>
                <a:uFillTx/>
                <a:latin typeface="Calibri"/>
                <a:ea typeface="Times New Roman"/>
                <a:cs typeface="+mn-cs"/>
              </a:rPr>
              <a:t>125-Day Avg.</a:t>
            </a:r>
            <a:r>
              <a:rPr kumimoji="0" lang="en-US" sz="1050" b="1" i="0" u="none" strike="noStrike" kern="0" cap="none" spc="0" normalizeH="0" noProof="0" dirty="0">
                <a:ln>
                  <a:noFill/>
                </a:ln>
                <a:solidFill>
                  <a:srgbClr val="000000"/>
                </a:solidFill>
                <a:effectLst/>
                <a:uLnTx/>
                <a:uFillTx/>
                <a:latin typeface="Calibri"/>
                <a:ea typeface="Times New Roman"/>
                <a:cs typeface="+mn-cs"/>
              </a:rPr>
              <a:t> </a:t>
            </a:r>
            <a:r>
              <a:rPr kumimoji="0" lang="en-US" sz="1050" b="1" i="0" u="none" strike="noStrike" kern="0" cap="none" spc="0" normalizeH="0" baseline="0" noProof="0" dirty="0">
                <a:ln>
                  <a:noFill/>
                </a:ln>
                <a:solidFill>
                  <a:srgbClr val="000000"/>
                </a:solidFill>
                <a:effectLst/>
                <a:uLnTx/>
                <a:uFillTx/>
                <a:latin typeface="Calibri"/>
                <a:ea typeface="Times New Roman"/>
                <a:cs typeface="+mn-cs"/>
              </a:rPr>
              <a:t>Goal</a:t>
            </a:r>
            <a:endParaRPr kumimoji="0" lang="en-US" sz="1100" b="1" i="0" u="none" strike="noStrike" kern="0" cap="none" spc="0" normalizeH="0" baseline="0" noProof="0" dirty="0">
              <a:ln>
                <a:noFill/>
              </a:ln>
              <a:solidFill>
                <a:prstClr val="white"/>
              </a:solidFill>
              <a:effectLst/>
              <a:uLnTx/>
              <a:uFillTx/>
              <a:latin typeface="Calibri"/>
              <a:ea typeface="Times New Roman"/>
              <a:cs typeface="+mn-cs"/>
            </a:endParaRPr>
          </a:p>
        </p:txBody>
      </p:sp>
      <p:cxnSp>
        <p:nvCxnSpPr>
          <p:cNvPr id="40" name="Straight Arrow Connector 39">
            <a:extLst>
              <a:ext uri="{FF2B5EF4-FFF2-40B4-BE49-F238E27FC236}">
                <a16:creationId xmlns:a16="http://schemas.microsoft.com/office/drawing/2014/main" id="{CF1B9DD8-21CB-4641-8FBB-32118B55F2A5}"/>
              </a:ext>
            </a:extLst>
          </p:cNvPr>
          <p:cNvCxnSpPr>
            <a:stCxn id="45" idx="2"/>
            <a:endCxn id="44" idx="0"/>
          </p:cNvCxnSpPr>
          <p:nvPr/>
        </p:nvCxnSpPr>
        <p:spPr>
          <a:xfrm>
            <a:off x="2667000" y="1981200"/>
            <a:ext cx="1" cy="3048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1" name="Straight Arrow Connector 40">
            <a:extLst>
              <a:ext uri="{FF2B5EF4-FFF2-40B4-BE49-F238E27FC236}">
                <a16:creationId xmlns:a16="http://schemas.microsoft.com/office/drawing/2014/main" id="{1040C43A-ADDF-4E92-ACC5-77F4900D5C04}"/>
              </a:ext>
            </a:extLst>
          </p:cNvPr>
          <p:cNvCxnSpPr>
            <a:stCxn id="44" idx="2"/>
            <a:endCxn id="39" idx="0"/>
          </p:cNvCxnSpPr>
          <p:nvPr/>
        </p:nvCxnSpPr>
        <p:spPr>
          <a:xfrm flipH="1">
            <a:off x="1259822" y="2895600"/>
            <a:ext cx="1407179" cy="762000"/>
          </a:xfrm>
          <a:prstGeom prst="straightConnector1">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2" name="Straight Arrow Connector 41">
            <a:extLst>
              <a:ext uri="{FF2B5EF4-FFF2-40B4-BE49-F238E27FC236}">
                <a16:creationId xmlns:a16="http://schemas.microsoft.com/office/drawing/2014/main" id="{A06428AC-658D-4861-8F92-F19EC2118CEB}"/>
              </a:ext>
            </a:extLst>
          </p:cNvPr>
          <p:cNvCxnSpPr>
            <a:stCxn id="44" idx="2"/>
            <a:endCxn id="38" idx="0"/>
          </p:cNvCxnSpPr>
          <p:nvPr/>
        </p:nvCxnSpPr>
        <p:spPr>
          <a:xfrm>
            <a:off x="2667001" y="2895600"/>
            <a:ext cx="1305296" cy="762000"/>
          </a:xfrm>
          <a:prstGeom prst="straightConnector1">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43" name="Straight Arrow Connector 42">
            <a:extLst>
              <a:ext uri="{FF2B5EF4-FFF2-40B4-BE49-F238E27FC236}">
                <a16:creationId xmlns:a16="http://schemas.microsoft.com/office/drawing/2014/main" id="{FD97901D-8A6B-48D6-BBA2-19E82068AB59}"/>
              </a:ext>
            </a:extLst>
          </p:cNvPr>
          <p:cNvCxnSpPr>
            <a:endCxn id="37" idx="0"/>
          </p:cNvCxnSpPr>
          <p:nvPr/>
        </p:nvCxnSpPr>
        <p:spPr>
          <a:xfrm>
            <a:off x="2705865" y="2895600"/>
            <a:ext cx="4200505" cy="733687"/>
          </a:xfrm>
          <a:prstGeom prst="straightConnector1">
            <a:avLst/>
          </a:prstGeom>
          <a:noFill/>
          <a:ln w="381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44" name="Rectangle 43">
            <a:extLst>
              <a:ext uri="{FF2B5EF4-FFF2-40B4-BE49-F238E27FC236}">
                <a16:creationId xmlns:a16="http://schemas.microsoft.com/office/drawing/2014/main" id="{614B74E5-DFD1-496B-B948-E41BABEC3669}"/>
              </a:ext>
            </a:extLst>
          </p:cNvPr>
          <p:cNvSpPr/>
          <p:nvPr/>
        </p:nvSpPr>
        <p:spPr>
          <a:xfrm>
            <a:off x="1752601" y="2286000"/>
            <a:ext cx="1828799" cy="609600"/>
          </a:xfrm>
          <a:prstGeom prst="rect">
            <a:avLst/>
          </a:prstGeom>
          <a:solidFill>
            <a:srgbClr val="4BACC6">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a:ea typeface="Times New Roman"/>
              <a:cs typeface="+mn-cs"/>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ea typeface="Times New Roman"/>
                <a:cs typeface="+mn-cs"/>
              </a:rPr>
              <a:t>VBA Decision</a:t>
            </a: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Times New Roman"/>
                <a:cs typeface="+mn-cs"/>
              </a:rPr>
              <a:t>(Improved Notice)</a:t>
            </a:r>
            <a:endParaRPr kumimoji="0" lang="en-US" sz="1050" b="0" i="0" u="none" strike="noStrike" kern="0" cap="none" spc="0" normalizeH="0" baseline="0" noProof="0" dirty="0">
              <a:ln>
                <a:noFill/>
              </a:ln>
              <a:solidFill>
                <a:srgbClr val="000000"/>
              </a:solidFill>
              <a:effectLst/>
              <a:uLnTx/>
              <a:uFillTx/>
              <a:latin typeface="Calibri"/>
              <a:ea typeface="Times New Roman"/>
              <a:cs typeface="+mn-cs"/>
            </a:endParaRPr>
          </a:p>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300" b="0" i="0" u="none" strike="noStrike" kern="0" cap="none" spc="0" normalizeH="0" baseline="0" noProof="0" dirty="0">
              <a:ln>
                <a:noFill/>
              </a:ln>
              <a:solidFill>
                <a:prstClr val="white"/>
              </a:solidFill>
              <a:effectLst/>
              <a:uLnTx/>
              <a:uFillTx/>
              <a:latin typeface="Times New Roman"/>
              <a:ea typeface="Times New Roman"/>
              <a:cs typeface="+mn-cs"/>
            </a:endParaRPr>
          </a:p>
        </p:txBody>
      </p:sp>
      <p:sp>
        <p:nvSpPr>
          <p:cNvPr id="45" name="Rectangle 44">
            <a:extLst>
              <a:ext uri="{FF2B5EF4-FFF2-40B4-BE49-F238E27FC236}">
                <a16:creationId xmlns:a16="http://schemas.microsoft.com/office/drawing/2014/main" id="{4D075841-D568-4163-B79D-E66A30C4E271}"/>
              </a:ext>
            </a:extLst>
          </p:cNvPr>
          <p:cNvSpPr/>
          <p:nvPr/>
        </p:nvSpPr>
        <p:spPr>
          <a:xfrm>
            <a:off x="1752600" y="1371600"/>
            <a:ext cx="1828799" cy="609600"/>
          </a:xfrm>
          <a:prstGeom prst="rect">
            <a:avLst/>
          </a:prstGeom>
          <a:solidFill>
            <a:srgbClr val="4BACC6">
              <a:lumMod val="20000"/>
              <a:lumOff val="8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a:ea typeface="Times New Roman"/>
                <a:cs typeface="+mn-cs"/>
              </a:rPr>
              <a:t>The Claim</a:t>
            </a:r>
            <a:endParaRPr kumimoji="0" lang="en-US" sz="1300" b="1" i="0" u="none" strike="noStrike" kern="0" cap="none" spc="0" normalizeH="0" baseline="0" noProof="0" dirty="0">
              <a:ln>
                <a:noFill/>
              </a:ln>
              <a:solidFill>
                <a:prstClr val="white"/>
              </a:solidFill>
              <a:effectLst/>
              <a:uLnTx/>
              <a:uFillTx/>
              <a:latin typeface="Times New Roman"/>
              <a:ea typeface="Times New Roman"/>
              <a:cs typeface="+mn-cs"/>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Calibri"/>
                <a:ea typeface="Times New Roman"/>
                <a:cs typeface="+mn-cs"/>
              </a:rPr>
              <a:t>(Establishes Effective Date)</a:t>
            </a:r>
            <a:endParaRPr kumimoji="0" lang="en-US" sz="1100" b="0" i="0" u="none" strike="noStrike" kern="0" cap="none" spc="0" normalizeH="0" baseline="0" noProof="0" dirty="0">
              <a:ln>
                <a:noFill/>
              </a:ln>
              <a:solidFill>
                <a:prstClr val="white"/>
              </a:solidFill>
              <a:effectLst/>
              <a:uLnTx/>
              <a:uFillTx/>
              <a:latin typeface="Times New Roman"/>
              <a:ea typeface="Times New Roman"/>
              <a:cs typeface="+mn-cs"/>
            </a:endParaRPr>
          </a:p>
        </p:txBody>
      </p:sp>
      <p:sp>
        <p:nvSpPr>
          <p:cNvPr id="46" name="Text Box 8">
            <a:extLst>
              <a:ext uri="{FF2B5EF4-FFF2-40B4-BE49-F238E27FC236}">
                <a16:creationId xmlns:a16="http://schemas.microsoft.com/office/drawing/2014/main" id="{38ED8EE7-B28A-40FD-BBB1-5CCEA2464F11}"/>
              </a:ext>
            </a:extLst>
          </p:cNvPr>
          <p:cNvSpPr txBox="1"/>
          <p:nvPr/>
        </p:nvSpPr>
        <p:spPr>
          <a:xfrm>
            <a:off x="305903" y="1010038"/>
            <a:ext cx="4724863" cy="622486"/>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Times New Roman"/>
                <a:cs typeface="+mn-cs"/>
              </a:rPr>
              <a:t>Veterans Benefits Administration</a:t>
            </a:r>
            <a:endParaRPr kumimoji="0" lang="en-US" sz="1300" b="1" i="0" u="none" strike="noStrike" kern="0" cap="none" spc="0" normalizeH="0" baseline="0" noProof="0" dirty="0">
              <a:ln>
                <a:noFill/>
              </a:ln>
              <a:solidFill>
                <a:prstClr val="black"/>
              </a:solidFill>
              <a:effectLst/>
              <a:uLnTx/>
              <a:uFillTx/>
              <a:latin typeface="Times New Roman"/>
              <a:ea typeface="Times New Roman"/>
              <a:cs typeface="+mn-cs"/>
            </a:endParaRPr>
          </a:p>
        </p:txBody>
      </p:sp>
      <p:sp>
        <p:nvSpPr>
          <p:cNvPr id="47" name="Text Box 9">
            <a:extLst>
              <a:ext uri="{FF2B5EF4-FFF2-40B4-BE49-F238E27FC236}">
                <a16:creationId xmlns:a16="http://schemas.microsoft.com/office/drawing/2014/main" id="{7161301F-B110-40A3-94B6-F0A33209454B}"/>
              </a:ext>
            </a:extLst>
          </p:cNvPr>
          <p:cNvSpPr txBox="1"/>
          <p:nvPr/>
        </p:nvSpPr>
        <p:spPr>
          <a:xfrm>
            <a:off x="5133585" y="1010038"/>
            <a:ext cx="3553216" cy="910969"/>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Times New Roman"/>
                <a:cs typeface="+mn-cs"/>
              </a:rPr>
              <a:t>Board of Veterans’ Appeals</a:t>
            </a:r>
            <a:endParaRPr kumimoji="0" lang="en-US" sz="1300" b="1" i="0" u="none" strike="noStrike" kern="0" cap="none" spc="0" normalizeH="0" baseline="0" noProof="0" dirty="0">
              <a:ln>
                <a:noFill/>
              </a:ln>
              <a:solidFill>
                <a:prstClr val="black"/>
              </a:solidFill>
              <a:effectLst/>
              <a:uLnTx/>
              <a:uFillTx/>
              <a:latin typeface="Times New Roman"/>
              <a:ea typeface="Times New Roman"/>
              <a:cs typeface="+mn-cs"/>
            </a:endParaRPr>
          </a:p>
        </p:txBody>
      </p:sp>
      <p:grpSp>
        <p:nvGrpSpPr>
          <p:cNvPr id="48" name="Group 47">
            <a:extLst>
              <a:ext uri="{FF2B5EF4-FFF2-40B4-BE49-F238E27FC236}">
                <a16:creationId xmlns:a16="http://schemas.microsoft.com/office/drawing/2014/main" id="{ACEE9F23-4A8E-4EBE-87ED-A5640048802E}"/>
              </a:ext>
            </a:extLst>
          </p:cNvPr>
          <p:cNvGrpSpPr/>
          <p:nvPr/>
        </p:nvGrpSpPr>
        <p:grpSpPr>
          <a:xfrm>
            <a:off x="6631942" y="4766609"/>
            <a:ext cx="548856" cy="414991"/>
            <a:chOff x="-783183" y="3245955"/>
            <a:chExt cx="571500" cy="457200"/>
          </a:xfrm>
        </p:grpSpPr>
        <p:sp>
          <p:nvSpPr>
            <p:cNvPr id="49" name="Oval 48">
              <a:extLst>
                <a:ext uri="{FF2B5EF4-FFF2-40B4-BE49-F238E27FC236}">
                  <a16:creationId xmlns:a16="http://schemas.microsoft.com/office/drawing/2014/main" id="{90DB6E0A-56A0-476A-B767-4C57FC81EEAA}"/>
                </a:ext>
              </a:extLst>
            </p:cNvPr>
            <p:cNvSpPr/>
            <p:nvPr/>
          </p:nvSpPr>
          <p:spPr>
            <a:xfrm>
              <a:off x="-783183" y="3245955"/>
              <a:ext cx="571500" cy="457200"/>
            </a:xfrm>
            <a:prstGeom prst="ellipse">
              <a:avLst/>
            </a:prstGeom>
            <a:solidFill>
              <a:sysClr val="window" lastClr="FFFFFF"/>
            </a:solidFill>
            <a:ln w="12700" cap="flat" cmpd="sng" algn="ctr">
              <a:solidFill>
                <a:srgbClr val="4F81BD">
                  <a:lumMod val="7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Times New Roman"/>
                  <a:ea typeface="Times New Roman"/>
                  <a:cs typeface="+mn-cs"/>
                </a:rPr>
                <a:t> </a:t>
              </a:r>
              <a:endParaRPr kumimoji="0" lang="en-US" sz="1300" b="0" i="0" u="none" strike="noStrike" kern="0" cap="none" spc="0" normalizeH="0" baseline="0" noProof="0" dirty="0">
                <a:ln>
                  <a:noFill/>
                </a:ln>
                <a:solidFill>
                  <a:prstClr val="white"/>
                </a:solidFill>
                <a:effectLst/>
                <a:uLnTx/>
                <a:uFillTx/>
                <a:latin typeface="Times New Roman"/>
                <a:ea typeface="Times New Roman"/>
                <a:cs typeface="+mn-cs"/>
              </a:endParaRPr>
            </a:p>
          </p:txBody>
        </p:sp>
        <p:sp>
          <p:nvSpPr>
            <p:cNvPr id="50" name="Text Box 93">
              <a:extLst>
                <a:ext uri="{FF2B5EF4-FFF2-40B4-BE49-F238E27FC236}">
                  <a16:creationId xmlns:a16="http://schemas.microsoft.com/office/drawing/2014/main" id="{E500D198-CBEE-401D-97F8-7F36AC8F4F96}"/>
                </a:ext>
              </a:extLst>
            </p:cNvPr>
            <p:cNvSpPr txBox="1"/>
            <p:nvPr/>
          </p:nvSpPr>
          <p:spPr>
            <a:xfrm>
              <a:off x="-782548" y="3310697"/>
              <a:ext cx="570865" cy="342900"/>
            </a:xfrm>
            <a:prstGeom prst="rect">
              <a:avLst/>
            </a:prstGeom>
            <a:noFill/>
            <a:ln>
              <a:noFill/>
            </a:ln>
            <a:effectLst/>
            <a:extLst>
              <a:ext uri="{C572A759-6A51-4108-AA02-DFA0A04FC94B}">
                <ma14:wrappingTextBox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Calibri"/>
                  <a:ea typeface="Times New Roman"/>
                  <a:cs typeface="+mn-cs"/>
                </a:rPr>
                <a:t>120 Days</a:t>
              </a:r>
              <a:endParaRPr kumimoji="0" lang="en-US" sz="1000" b="0" i="0" u="none" strike="noStrike" kern="0" cap="none" spc="0" normalizeH="0" baseline="0" noProof="0" dirty="0">
                <a:ln>
                  <a:noFill/>
                </a:ln>
                <a:solidFill>
                  <a:prstClr val="black"/>
                </a:solidFill>
                <a:effectLst/>
                <a:uLnTx/>
                <a:uFillTx/>
                <a:latin typeface="Times New Roman"/>
                <a:ea typeface="Times New Roman"/>
                <a:cs typeface="+mn-cs"/>
              </a:endParaRPr>
            </a:p>
          </p:txBody>
        </p:sp>
      </p:grpSp>
      <p:sp>
        <p:nvSpPr>
          <p:cNvPr id="51" name="Rectangle 50">
            <a:extLst>
              <a:ext uri="{FF2B5EF4-FFF2-40B4-BE49-F238E27FC236}">
                <a16:creationId xmlns:a16="http://schemas.microsoft.com/office/drawing/2014/main" id="{47CB3914-84D6-4FFF-AAC6-A617521BB3DA}"/>
              </a:ext>
            </a:extLst>
          </p:cNvPr>
          <p:cNvSpPr/>
          <p:nvPr/>
        </p:nvSpPr>
        <p:spPr>
          <a:xfrm>
            <a:off x="6172200" y="5552852"/>
            <a:ext cx="1504667" cy="466948"/>
          </a:xfrm>
          <a:prstGeom prst="rect">
            <a:avLst/>
          </a:prstGeom>
          <a:solidFill>
            <a:srgbClr val="F79646">
              <a:lumMod val="40000"/>
              <a:lumOff val="6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Calibri"/>
                <a:ea typeface="Times New Roman"/>
                <a:cs typeface="+mn-cs"/>
              </a:rPr>
              <a:t>Court of Appeals for Veterans Claims</a:t>
            </a:r>
            <a:endParaRPr kumimoji="0" lang="en-US" sz="1200" b="1" i="0" u="none" strike="noStrike" kern="0" cap="none" spc="0" normalizeH="0" baseline="0" noProof="0" dirty="0">
              <a:ln>
                <a:noFill/>
              </a:ln>
              <a:solidFill>
                <a:prstClr val="white"/>
              </a:solidFill>
              <a:effectLst/>
              <a:uLnTx/>
              <a:uFillTx/>
              <a:latin typeface="Times New Roman"/>
              <a:ea typeface="Times New Roman"/>
              <a:cs typeface="+mn-cs"/>
            </a:endParaRPr>
          </a:p>
        </p:txBody>
      </p:sp>
      <p:cxnSp>
        <p:nvCxnSpPr>
          <p:cNvPr id="52" name="Straight Arrow Connector 51">
            <a:extLst>
              <a:ext uri="{FF2B5EF4-FFF2-40B4-BE49-F238E27FC236}">
                <a16:creationId xmlns:a16="http://schemas.microsoft.com/office/drawing/2014/main" id="{83695018-E07A-4FE7-8981-2946F31B31A7}"/>
              </a:ext>
            </a:extLst>
          </p:cNvPr>
          <p:cNvCxnSpPr>
            <a:stCxn id="39" idx="3"/>
            <a:endCxn id="38" idx="1"/>
          </p:cNvCxnSpPr>
          <p:nvPr/>
        </p:nvCxnSpPr>
        <p:spPr>
          <a:xfrm>
            <a:off x="2003925" y="4020717"/>
            <a:ext cx="1226882" cy="0"/>
          </a:xfrm>
          <a:prstGeom prst="straightConnector1">
            <a:avLst/>
          </a:prstGeom>
          <a:noFill/>
          <a:ln w="38100" cap="flat" cmpd="sng" algn="ctr">
            <a:solidFill>
              <a:srgbClr val="00B050"/>
            </a:solidFill>
            <a:prstDash val="solid"/>
            <a:headEnd type="arrow"/>
            <a:tailEnd type="arrow"/>
          </a:ln>
          <a:effectLst/>
        </p:spPr>
      </p:cxnSp>
      <p:cxnSp>
        <p:nvCxnSpPr>
          <p:cNvPr id="53" name="Straight Arrow Connector 52">
            <a:extLst>
              <a:ext uri="{FF2B5EF4-FFF2-40B4-BE49-F238E27FC236}">
                <a16:creationId xmlns:a16="http://schemas.microsoft.com/office/drawing/2014/main" id="{E2082F81-9CD7-4732-8039-09A2A8259D14}"/>
              </a:ext>
            </a:extLst>
          </p:cNvPr>
          <p:cNvCxnSpPr>
            <a:stCxn id="38" idx="3"/>
            <a:endCxn id="37" idx="1"/>
          </p:cNvCxnSpPr>
          <p:nvPr/>
        </p:nvCxnSpPr>
        <p:spPr>
          <a:xfrm flipV="1">
            <a:off x="4713786" y="4012638"/>
            <a:ext cx="1440250" cy="8079"/>
          </a:xfrm>
          <a:prstGeom prst="straightConnector1">
            <a:avLst/>
          </a:prstGeom>
          <a:noFill/>
          <a:ln w="38100" cap="flat" cmpd="sng" algn="ctr">
            <a:solidFill>
              <a:srgbClr val="00B050"/>
            </a:solidFill>
            <a:prstDash val="solid"/>
            <a:headEnd type="arrow"/>
            <a:tailEnd type="arrow"/>
          </a:ln>
          <a:effectLst/>
        </p:spPr>
      </p:cxnSp>
      <p:cxnSp>
        <p:nvCxnSpPr>
          <p:cNvPr id="54" name="Straight Arrow Connector 53">
            <a:extLst>
              <a:ext uri="{FF2B5EF4-FFF2-40B4-BE49-F238E27FC236}">
                <a16:creationId xmlns:a16="http://schemas.microsoft.com/office/drawing/2014/main" id="{709A180C-4606-48B6-A9A1-0AE211774B74}"/>
              </a:ext>
            </a:extLst>
          </p:cNvPr>
          <p:cNvCxnSpPr/>
          <p:nvPr/>
        </p:nvCxnSpPr>
        <p:spPr>
          <a:xfrm flipV="1">
            <a:off x="1259821" y="4395991"/>
            <a:ext cx="1" cy="429383"/>
          </a:xfrm>
          <a:prstGeom prst="straightConnector1">
            <a:avLst/>
          </a:prstGeom>
          <a:noFill/>
          <a:ln w="38100" cap="flat" cmpd="sng" algn="ctr">
            <a:solidFill>
              <a:srgbClr val="00B050"/>
            </a:solidFill>
            <a:prstDash val="solid"/>
            <a:tailEnd type="none"/>
          </a:ln>
          <a:effectLst/>
        </p:spPr>
      </p:cxnSp>
      <p:cxnSp>
        <p:nvCxnSpPr>
          <p:cNvPr id="55" name="Straight Arrow Connector 54">
            <a:extLst>
              <a:ext uri="{FF2B5EF4-FFF2-40B4-BE49-F238E27FC236}">
                <a16:creationId xmlns:a16="http://schemas.microsoft.com/office/drawing/2014/main" id="{BD327101-2D1C-4AC1-8AEC-CB58827FBAE5}"/>
              </a:ext>
            </a:extLst>
          </p:cNvPr>
          <p:cNvCxnSpPr/>
          <p:nvPr/>
        </p:nvCxnSpPr>
        <p:spPr>
          <a:xfrm flipV="1">
            <a:off x="6555778" y="4395988"/>
            <a:ext cx="0" cy="404613"/>
          </a:xfrm>
          <a:prstGeom prst="straightConnector1">
            <a:avLst/>
          </a:prstGeom>
          <a:noFill/>
          <a:ln w="38100" cap="flat" cmpd="sng" algn="ctr">
            <a:solidFill>
              <a:srgbClr val="00B050"/>
            </a:solidFill>
            <a:prstDash val="solid"/>
            <a:tailEnd type="arrow"/>
          </a:ln>
          <a:effectLst/>
        </p:spPr>
      </p:cxnSp>
      <p:cxnSp>
        <p:nvCxnSpPr>
          <p:cNvPr id="56" name="Straight Connector 55">
            <a:extLst>
              <a:ext uri="{FF2B5EF4-FFF2-40B4-BE49-F238E27FC236}">
                <a16:creationId xmlns:a16="http://schemas.microsoft.com/office/drawing/2014/main" id="{324037BD-9559-4FBC-85F8-448654B999BE}"/>
              </a:ext>
            </a:extLst>
          </p:cNvPr>
          <p:cNvCxnSpPr/>
          <p:nvPr/>
        </p:nvCxnSpPr>
        <p:spPr>
          <a:xfrm flipV="1">
            <a:off x="1259822" y="4800601"/>
            <a:ext cx="5295956" cy="9147"/>
          </a:xfrm>
          <a:prstGeom prst="line">
            <a:avLst/>
          </a:prstGeom>
          <a:noFill/>
          <a:ln w="38100" cap="flat" cmpd="sng" algn="ctr">
            <a:solidFill>
              <a:srgbClr val="00B050"/>
            </a:solidFill>
            <a:prstDash val="solid"/>
          </a:ln>
          <a:effectLst/>
        </p:spPr>
      </p:cxnSp>
      <p:cxnSp>
        <p:nvCxnSpPr>
          <p:cNvPr id="57" name="Straight Arrow Connector 56">
            <a:extLst>
              <a:ext uri="{FF2B5EF4-FFF2-40B4-BE49-F238E27FC236}">
                <a16:creationId xmlns:a16="http://schemas.microsoft.com/office/drawing/2014/main" id="{1E47522A-A06C-4636-B7DA-3A0B1B1C0169}"/>
              </a:ext>
            </a:extLst>
          </p:cNvPr>
          <p:cNvCxnSpPr/>
          <p:nvPr/>
        </p:nvCxnSpPr>
        <p:spPr>
          <a:xfrm>
            <a:off x="3972296" y="5872161"/>
            <a:ext cx="2199904" cy="0"/>
          </a:xfrm>
          <a:prstGeom prst="straightConnector1">
            <a:avLst/>
          </a:prstGeom>
          <a:noFill/>
          <a:ln w="38100" cap="flat" cmpd="sng" algn="ctr">
            <a:solidFill>
              <a:srgbClr val="FF0000"/>
            </a:solidFill>
            <a:prstDash val="solid"/>
            <a:tailEnd type="none"/>
          </a:ln>
          <a:effectLst/>
        </p:spPr>
      </p:cxnSp>
      <p:cxnSp>
        <p:nvCxnSpPr>
          <p:cNvPr id="58" name="Straight Arrow Connector 57">
            <a:extLst>
              <a:ext uri="{FF2B5EF4-FFF2-40B4-BE49-F238E27FC236}">
                <a16:creationId xmlns:a16="http://schemas.microsoft.com/office/drawing/2014/main" id="{913A1CDF-D084-4A89-A717-FF70DDDB92CD}"/>
              </a:ext>
            </a:extLst>
          </p:cNvPr>
          <p:cNvCxnSpPr>
            <a:endCxn id="38" idx="2"/>
          </p:cNvCxnSpPr>
          <p:nvPr/>
        </p:nvCxnSpPr>
        <p:spPr>
          <a:xfrm flipV="1">
            <a:off x="3972297" y="4383834"/>
            <a:ext cx="0" cy="1488327"/>
          </a:xfrm>
          <a:prstGeom prst="straightConnector1">
            <a:avLst/>
          </a:prstGeom>
          <a:noFill/>
          <a:ln w="38100" cap="flat" cmpd="sng" algn="ctr">
            <a:solidFill>
              <a:srgbClr val="FF0000"/>
            </a:solidFill>
            <a:prstDash val="solid"/>
            <a:tailEnd type="arrow"/>
          </a:ln>
          <a:effectLst/>
        </p:spPr>
      </p:cxnSp>
      <p:sp>
        <p:nvSpPr>
          <p:cNvPr id="59" name="TextBox 58">
            <a:extLst>
              <a:ext uri="{FF2B5EF4-FFF2-40B4-BE49-F238E27FC236}">
                <a16:creationId xmlns:a16="http://schemas.microsoft.com/office/drawing/2014/main" id="{C11E5CE8-713D-4FD3-92AF-8C6D3190A55B}"/>
              </a:ext>
            </a:extLst>
          </p:cNvPr>
          <p:cNvSpPr txBox="1"/>
          <p:nvPr/>
        </p:nvSpPr>
        <p:spPr>
          <a:xfrm>
            <a:off x="305903" y="5469172"/>
            <a:ext cx="3221588" cy="646331"/>
          </a:xfrm>
          <a:prstGeom prst="rect">
            <a:avLst/>
          </a:prstGeom>
          <a:solidFill>
            <a:srgbClr val="BFEFF9"/>
          </a:solidFill>
          <a:ln>
            <a:solidFill>
              <a:schemeClr val="tx1"/>
            </a:solidFill>
          </a:ln>
        </p:spPr>
        <p:txBody>
          <a:bodyPr wrap="none" rtlCol="0">
            <a:spAutoFit/>
          </a:bodyPr>
          <a:lstStyle/>
          <a:p>
            <a:r>
              <a:rPr lang="en-US" dirty="0"/>
              <a:t>Except for appeals to the Court,</a:t>
            </a:r>
          </a:p>
          <a:p>
            <a:r>
              <a:rPr lang="en-US" dirty="0"/>
              <a:t>all filing deadlines are </a:t>
            </a:r>
            <a:r>
              <a:rPr lang="en-US" b="1" u="sng" dirty="0"/>
              <a:t>one year</a:t>
            </a:r>
            <a:r>
              <a:rPr lang="en-US" dirty="0"/>
              <a:t>. </a:t>
            </a:r>
          </a:p>
        </p:txBody>
      </p:sp>
      <p:sp>
        <p:nvSpPr>
          <p:cNvPr id="60" name="Slide Number Placeholder 3">
            <a:extLst>
              <a:ext uri="{FF2B5EF4-FFF2-40B4-BE49-F238E27FC236}">
                <a16:creationId xmlns:a16="http://schemas.microsoft.com/office/drawing/2014/main" id="{77546D8E-96AB-4B9D-B081-7F1E04457E6D}"/>
              </a:ext>
            </a:extLst>
          </p:cNvPr>
          <p:cNvSpPr txBox="1">
            <a:spLocks/>
          </p:cNvSpPr>
          <p:nvPr/>
        </p:nvSpPr>
        <p:spPr>
          <a:xfrm>
            <a:off x="8686801" y="640014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3949818125"/>
      </p:ext>
    </p:extLst>
  </p:cSld>
  <p:clrMapOvr>
    <a:masterClrMapping/>
  </p:clrMapOvr>
</p:sld>
</file>

<file path=ppt/theme/theme1.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200E17C50EA940AC3858F6012BFDEA" ma:contentTypeVersion="0" ma:contentTypeDescription="Create a new document." ma:contentTypeScope="" ma:versionID="a65c7c2afe91884ee3bc66c313b13ac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B30CF-E62D-40C7-AAF9-0AEACC52AB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513D93D-20E4-428F-85A6-3D676B0742D0}">
  <ds:schemaRef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C1FA38D-4BCB-452E-BA4B-8494DAA4C7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28091</TotalTime>
  <Words>765</Words>
  <Application>Microsoft Office PowerPoint</Application>
  <PresentationFormat>On-screen Show (4:3)</PresentationFormat>
  <Paragraphs>160</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Georgia</vt:lpstr>
      <vt:lpstr>Myriad Pro</vt:lpstr>
      <vt:lpstr>Times New Roman</vt:lpstr>
      <vt:lpstr>Wingdings</vt:lpstr>
      <vt:lpstr>2_Office Theme</vt:lpstr>
      <vt:lpstr>3_Office Theme</vt:lpstr>
      <vt:lpstr>Commander’s Call - VAROBriefing </vt:lpstr>
      <vt:lpstr>VBA - Beneficiaries Served </vt:lpstr>
      <vt:lpstr>PowerPoint Presentation</vt:lpstr>
      <vt:lpstr>Paul R. Lawrence, Ph.D. Under Secretary for Benefits</vt:lpstr>
      <vt:lpstr>USB Three Areas of Focus</vt:lpstr>
      <vt:lpstr>Where We’re Going: VBA Priorities 2018 &amp; Beyond </vt:lpstr>
      <vt:lpstr>PowerPoint Presentation</vt:lpstr>
      <vt:lpstr>VA Appeals Process Today</vt:lpstr>
      <vt:lpstr>New Decision Review Process</vt:lpstr>
      <vt:lpstr>PowerPoint Presentation</vt:lpstr>
      <vt:lpstr>New Process – Appeal Lane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NAVARATNASINGAM, PRITZ, VBASEAT</cp:lastModifiedBy>
  <cp:revision>698</cp:revision>
  <cp:lastPrinted>2017-06-12T23:03:53Z</cp:lastPrinted>
  <dcterms:created xsi:type="dcterms:W3CDTF">2015-02-23T17:48:51Z</dcterms:created>
  <dcterms:modified xsi:type="dcterms:W3CDTF">2018-09-18T16:21:43Z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0x010100B1200E17C50EA940AC3858F6012BFDEA</vt:lpwstr>
  </property>
  <property fmtid="{D5CDD505-2E9C-101B-9397-08002B2CF9AE}" pid="3" name="Offisync_ServerID">
    <vt:lpwstr>446f515a-9a89-47c2-a980-3adc02941f76</vt:lpwstr>
  </property>
  <property fmtid="{D5CDD505-2E9C-101B-9397-08002B2CF9AE}" pid="4" name="Offisync_UniqueId">
    <vt:lpwstr>87401</vt:lpwstr>
  </property>
  <property fmtid="{D5CDD505-2E9C-101B-9397-08002B2CF9AE}" pid="5" name="Jive_VersionGuid">
    <vt:lpwstr>6a8548c6-ee48-40f7-983b-b38e3f05efbb</vt:lpwstr>
  </property>
  <property fmtid="{D5CDD505-2E9C-101B-9397-08002B2CF9AE}" pid="6" name="Offisync_UpdateToken">
    <vt:lpwstr>1</vt:lpwstr>
  </property>
  <property fmtid="{D5CDD505-2E9C-101B-9397-08002B2CF9AE}" pid="7" name="Offisync_ProviderInitializationData">
    <vt:lpwstr>https://www.vapulse.net</vt:lpwstr>
  </property>
  <property fmtid="{D5CDD505-2E9C-101B-9397-08002B2CF9AE}" pid="8" name="Jive_LatestUserAccountName">
    <vt:lpwstr>jacob.liddell@va.gov</vt:lpwstr>
  </property>
</Properties>
</file>