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1CF16-640E-49C4-8E86-1A1F48843E9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EFB246-C78F-4F86-8134-D5C1B0DCAB00}">
      <dgm:prSet phldrT="[Text]"/>
      <dgm:spPr/>
      <dgm:t>
        <a:bodyPr/>
        <a:lstStyle/>
        <a:p>
          <a:r>
            <a:rPr lang="en-US" dirty="0" smtClean="0"/>
            <a:t>Service Connection</a:t>
          </a:r>
          <a:endParaRPr lang="en-US" dirty="0"/>
        </a:p>
      </dgm:t>
    </dgm:pt>
    <dgm:pt modelId="{9F8FE653-DA1A-4001-9470-6228F7F1497D}" type="parTrans" cxnId="{8BB79159-6B5F-44A4-AA87-C1BF878D8341}">
      <dgm:prSet/>
      <dgm:spPr/>
      <dgm:t>
        <a:bodyPr/>
        <a:lstStyle/>
        <a:p>
          <a:endParaRPr lang="en-US"/>
        </a:p>
      </dgm:t>
    </dgm:pt>
    <dgm:pt modelId="{B115F3B0-15B0-431F-9D30-0E18043DDD60}" type="sibTrans" cxnId="{8BB79159-6B5F-44A4-AA87-C1BF878D8341}">
      <dgm:prSet/>
      <dgm:spPr/>
      <dgm:t>
        <a:bodyPr/>
        <a:lstStyle/>
        <a:p>
          <a:endParaRPr lang="en-US"/>
        </a:p>
      </dgm:t>
    </dgm:pt>
    <dgm:pt modelId="{7F1583BC-1B22-4982-ADCE-463EE6DCF31F}">
      <dgm:prSet phldrT="[Text]"/>
      <dgm:spPr/>
      <dgm:t>
        <a:bodyPr/>
        <a:lstStyle/>
        <a:p>
          <a:r>
            <a:rPr lang="en-US" dirty="0" smtClean="0"/>
            <a:t>Direct</a:t>
          </a:r>
          <a:endParaRPr lang="en-US" dirty="0"/>
        </a:p>
      </dgm:t>
    </dgm:pt>
    <dgm:pt modelId="{C19A2CF4-DBAA-4985-BF77-0D3CCD432719}" type="parTrans" cxnId="{E3DA00D7-9FE5-4B63-8386-07D1C2E03E97}">
      <dgm:prSet/>
      <dgm:spPr/>
      <dgm:t>
        <a:bodyPr/>
        <a:lstStyle/>
        <a:p>
          <a:endParaRPr lang="en-US"/>
        </a:p>
      </dgm:t>
    </dgm:pt>
    <dgm:pt modelId="{157007F1-4389-42B5-9DA5-1361132D1246}" type="sibTrans" cxnId="{E3DA00D7-9FE5-4B63-8386-07D1C2E03E97}">
      <dgm:prSet/>
      <dgm:spPr/>
      <dgm:t>
        <a:bodyPr/>
        <a:lstStyle/>
        <a:p>
          <a:endParaRPr lang="en-US"/>
        </a:p>
      </dgm:t>
    </dgm:pt>
    <dgm:pt modelId="{941D38F1-66A0-4A31-AF8D-5553CBB2E6DE}">
      <dgm:prSet phldrT="[Text]"/>
      <dgm:spPr/>
      <dgm:t>
        <a:bodyPr/>
        <a:lstStyle/>
        <a:p>
          <a:r>
            <a:rPr lang="en-US" dirty="0" smtClean="0"/>
            <a:t>Aggravation</a:t>
          </a:r>
          <a:endParaRPr lang="en-US" dirty="0"/>
        </a:p>
      </dgm:t>
    </dgm:pt>
    <dgm:pt modelId="{B55A7386-6E0C-47B1-B5B5-CACD1FB99C57}" type="parTrans" cxnId="{50D2D08C-811C-485F-944C-A1651FF41D6F}">
      <dgm:prSet/>
      <dgm:spPr/>
      <dgm:t>
        <a:bodyPr/>
        <a:lstStyle/>
        <a:p>
          <a:endParaRPr lang="en-US"/>
        </a:p>
      </dgm:t>
    </dgm:pt>
    <dgm:pt modelId="{BEADAEC0-CDAD-4C35-82C3-D559B7D4F785}" type="sibTrans" cxnId="{50D2D08C-811C-485F-944C-A1651FF41D6F}">
      <dgm:prSet/>
      <dgm:spPr/>
      <dgm:t>
        <a:bodyPr/>
        <a:lstStyle/>
        <a:p>
          <a:endParaRPr lang="en-US"/>
        </a:p>
      </dgm:t>
    </dgm:pt>
    <dgm:pt modelId="{ED3E3EB6-DACC-40DA-BEC9-D69CD99CB595}">
      <dgm:prSet phldrT="[Text]"/>
      <dgm:spPr/>
      <dgm:t>
        <a:bodyPr/>
        <a:lstStyle/>
        <a:p>
          <a:r>
            <a:rPr lang="en-US" dirty="0" smtClean="0"/>
            <a:t>Presumptive</a:t>
          </a:r>
          <a:endParaRPr lang="en-US" dirty="0"/>
        </a:p>
      </dgm:t>
    </dgm:pt>
    <dgm:pt modelId="{0E383072-FC5E-483A-A5FF-076347677A63}" type="parTrans" cxnId="{C585B044-F7A9-4DA8-AE04-F6AAE1D92F00}">
      <dgm:prSet/>
      <dgm:spPr/>
      <dgm:t>
        <a:bodyPr/>
        <a:lstStyle/>
        <a:p>
          <a:endParaRPr lang="en-US"/>
        </a:p>
      </dgm:t>
    </dgm:pt>
    <dgm:pt modelId="{A784E901-DFDD-46EE-A575-8B69BB459454}" type="sibTrans" cxnId="{C585B044-F7A9-4DA8-AE04-F6AAE1D92F00}">
      <dgm:prSet/>
      <dgm:spPr/>
      <dgm:t>
        <a:bodyPr/>
        <a:lstStyle/>
        <a:p>
          <a:endParaRPr lang="en-US"/>
        </a:p>
      </dgm:t>
    </dgm:pt>
    <dgm:pt modelId="{7234A17D-DDEB-40B9-87B9-D7B6CE357790}">
      <dgm:prSet phldrT="[Text]"/>
      <dgm:spPr/>
      <dgm:t>
        <a:bodyPr/>
        <a:lstStyle/>
        <a:p>
          <a:r>
            <a:rPr lang="en-US" dirty="0" smtClean="0"/>
            <a:t>1151 or </a:t>
          </a:r>
          <a:r>
            <a:rPr lang="en-US" dirty="0" err="1" smtClean="0"/>
            <a:t>Voc</a:t>
          </a:r>
          <a:r>
            <a:rPr lang="en-US" dirty="0" smtClean="0"/>
            <a:t> Rehab</a:t>
          </a:r>
          <a:endParaRPr lang="en-US" dirty="0"/>
        </a:p>
      </dgm:t>
    </dgm:pt>
    <dgm:pt modelId="{953FCB5D-3AAE-40B8-ADB8-47631FE9BDB1}" type="parTrans" cxnId="{3AC0C4E6-D38F-4799-B6D9-DD85192B9149}">
      <dgm:prSet/>
      <dgm:spPr/>
      <dgm:t>
        <a:bodyPr/>
        <a:lstStyle/>
        <a:p>
          <a:endParaRPr lang="en-US"/>
        </a:p>
      </dgm:t>
    </dgm:pt>
    <dgm:pt modelId="{BC08BFE2-6C86-492E-8F52-954E60C8F622}" type="sibTrans" cxnId="{3AC0C4E6-D38F-4799-B6D9-DD85192B9149}">
      <dgm:prSet/>
      <dgm:spPr/>
      <dgm:t>
        <a:bodyPr/>
        <a:lstStyle/>
        <a:p>
          <a:endParaRPr lang="en-US"/>
        </a:p>
      </dgm:t>
    </dgm:pt>
    <dgm:pt modelId="{9C7814F0-09E0-431E-B88F-5F3BC51F116D}">
      <dgm:prSet phldrT="[Text]"/>
      <dgm:spPr/>
      <dgm:t>
        <a:bodyPr/>
        <a:lstStyle/>
        <a:p>
          <a:r>
            <a:rPr lang="en-US" dirty="0" smtClean="0"/>
            <a:t>Secondary</a:t>
          </a:r>
          <a:endParaRPr lang="en-US" dirty="0"/>
        </a:p>
      </dgm:t>
    </dgm:pt>
    <dgm:pt modelId="{CD215801-8A41-4613-9383-7371FD68B28B}" type="parTrans" cxnId="{068760FB-8D87-4B0A-98CF-220C333E9E1F}">
      <dgm:prSet/>
      <dgm:spPr/>
      <dgm:t>
        <a:bodyPr/>
        <a:lstStyle/>
        <a:p>
          <a:endParaRPr lang="en-US"/>
        </a:p>
      </dgm:t>
    </dgm:pt>
    <dgm:pt modelId="{82D5F600-B0EE-460B-8307-F41EAAD88ACE}" type="sibTrans" cxnId="{068760FB-8D87-4B0A-98CF-220C333E9E1F}">
      <dgm:prSet/>
      <dgm:spPr/>
      <dgm:t>
        <a:bodyPr/>
        <a:lstStyle/>
        <a:p>
          <a:endParaRPr lang="en-US"/>
        </a:p>
      </dgm:t>
    </dgm:pt>
    <dgm:pt modelId="{DE0364AC-B111-4D20-8A56-50980642ACE6}" type="pres">
      <dgm:prSet presAssocID="{3CE1CF16-640E-49C4-8E86-1A1F48843E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0D29E-0CDC-4EB0-9A0F-7790A5BD1AB5}" type="pres">
      <dgm:prSet presAssocID="{84EFB246-C78F-4F86-8134-D5C1B0DCAB00}" presName="centerShape" presStyleLbl="node0" presStyleIdx="0" presStyleCnt="1"/>
      <dgm:spPr/>
      <dgm:t>
        <a:bodyPr/>
        <a:lstStyle/>
        <a:p>
          <a:endParaRPr lang="en-US"/>
        </a:p>
      </dgm:t>
    </dgm:pt>
    <dgm:pt modelId="{AF5F94B7-AA06-4499-8BDA-89614C6292CB}" type="pres">
      <dgm:prSet presAssocID="{C19A2CF4-DBAA-4985-BF77-0D3CCD43271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F7509D4-264A-4879-8885-F33A2B004B00}" type="pres">
      <dgm:prSet presAssocID="{C19A2CF4-DBAA-4985-BF77-0D3CCD43271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CA24819-2470-4C61-8216-AE66E24922E2}" type="pres">
      <dgm:prSet presAssocID="{7F1583BC-1B22-4982-ADCE-463EE6DCF3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5367B-86F0-4E9E-B72B-C20CB5E1E6E8}" type="pres">
      <dgm:prSet presAssocID="{B55A7386-6E0C-47B1-B5B5-CACD1FB99C5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07E4E77-D3D2-4434-ADA6-927CC44A9EFC}" type="pres">
      <dgm:prSet presAssocID="{B55A7386-6E0C-47B1-B5B5-CACD1FB99C5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A18C593-8927-412F-A137-B61CBFCB490A}" type="pres">
      <dgm:prSet presAssocID="{941D38F1-66A0-4A31-AF8D-5553CBB2E6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9FB1-911E-42CA-893C-F11BD3FF79C2}" type="pres">
      <dgm:prSet presAssocID="{0E383072-FC5E-483A-A5FF-076347677A6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F46473F-D087-4A47-BEEF-3A71595C7C1E}" type="pres">
      <dgm:prSet presAssocID="{0E383072-FC5E-483A-A5FF-076347677A6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0FBE4B-5396-40F6-B782-4ECB204ADE01}" type="pres">
      <dgm:prSet presAssocID="{ED3E3EB6-DACC-40DA-BEC9-D69CD99CB5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3828F-EA9B-4D4A-8B72-2F7C4F7D84BE}" type="pres">
      <dgm:prSet presAssocID="{953FCB5D-3AAE-40B8-ADB8-47631FE9BDB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998906E1-DF13-4004-AB76-897D76A66958}" type="pres">
      <dgm:prSet presAssocID="{953FCB5D-3AAE-40B8-ADB8-47631FE9BDB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8B2D1A8-F6EE-4C94-8ADD-8770C3BA84B3}" type="pres">
      <dgm:prSet presAssocID="{7234A17D-DDEB-40B9-87B9-D7B6CE3577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C2FD-7631-4BE5-9904-C246D84CDBEE}" type="pres">
      <dgm:prSet presAssocID="{CD215801-8A41-4613-9383-7371FD68B28B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D941E3F-4721-410C-83A9-BD31771D2FAE}" type="pres">
      <dgm:prSet presAssocID="{CD215801-8A41-4613-9383-7371FD68B28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4587FC9-835B-46B2-9630-3757326F0697}" type="pres">
      <dgm:prSet presAssocID="{9C7814F0-09E0-431E-B88F-5F3BC51F11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BCC71-86D8-4DC0-80E2-72A480A27C82}" type="presOf" srcId="{CD215801-8A41-4613-9383-7371FD68B28B}" destId="{F94CC2FD-7631-4BE5-9904-C246D84CDBEE}" srcOrd="0" destOrd="0" presId="urn:microsoft.com/office/officeart/2005/8/layout/radial5"/>
    <dgm:cxn modelId="{E3DA00D7-9FE5-4B63-8386-07D1C2E03E97}" srcId="{84EFB246-C78F-4F86-8134-D5C1B0DCAB00}" destId="{7F1583BC-1B22-4982-ADCE-463EE6DCF31F}" srcOrd="0" destOrd="0" parTransId="{C19A2CF4-DBAA-4985-BF77-0D3CCD432719}" sibTransId="{157007F1-4389-42B5-9DA5-1361132D1246}"/>
    <dgm:cxn modelId="{DADB4743-0B3C-4C79-A3C2-6B9E70349401}" type="presOf" srcId="{ED3E3EB6-DACC-40DA-BEC9-D69CD99CB595}" destId="{1B0FBE4B-5396-40F6-B782-4ECB204ADE01}" srcOrd="0" destOrd="0" presId="urn:microsoft.com/office/officeart/2005/8/layout/radial5"/>
    <dgm:cxn modelId="{DE61E52C-2218-48A7-A49E-E0641889F093}" type="presOf" srcId="{7F1583BC-1B22-4982-ADCE-463EE6DCF31F}" destId="{5CA24819-2470-4C61-8216-AE66E24922E2}" srcOrd="0" destOrd="0" presId="urn:microsoft.com/office/officeart/2005/8/layout/radial5"/>
    <dgm:cxn modelId="{C585B044-F7A9-4DA8-AE04-F6AAE1D92F00}" srcId="{84EFB246-C78F-4F86-8134-D5C1B0DCAB00}" destId="{ED3E3EB6-DACC-40DA-BEC9-D69CD99CB595}" srcOrd="2" destOrd="0" parTransId="{0E383072-FC5E-483A-A5FF-076347677A63}" sibTransId="{A784E901-DFDD-46EE-A575-8B69BB459454}"/>
    <dgm:cxn modelId="{50D2D08C-811C-485F-944C-A1651FF41D6F}" srcId="{84EFB246-C78F-4F86-8134-D5C1B0DCAB00}" destId="{941D38F1-66A0-4A31-AF8D-5553CBB2E6DE}" srcOrd="1" destOrd="0" parTransId="{B55A7386-6E0C-47B1-B5B5-CACD1FB99C57}" sibTransId="{BEADAEC0-CDAD-4C35-82C3-D559B7D4F785}"/>
    <dgm:cxn modelId="{96784286-7408-4623-9766-F43D32AE4B29}" type="presOf" srcId="{953FCB5D-3AAE-40B8-ADB8-47631FE9BDB1}" destId="{9533828F-EA9B-4D4A-8B72-2F7C4F7D84BE}" srcOrd="0" destOrd="0" presId="urn:microsoft.com/office/officeart/2005/8/layout/radial5"/>
    <dgm:cxn modelId="{3AC0C4E6-D38F-4799-B6D9-DD85192B9149}" srcId="{84EFB246-C78F-4F86-8134-D5C1B0DCAB00}" destId="{7234A17D-DDEB-40B9-87B9-D7B6CE357790}" srcOrd="3" destOrd="0" parTransId="{953FCB5D-3AAE-40B8-ADB8-47631FE9BDB1}" sibTransId="{BC08BFE2-6C86-492E-8F52-954E60C8F622}"/>
    <dgm:cxn modelId="{3F2CC27F-CF6B-4EC5-B655-C3FB9CA1486F}" type="presOf" srcId="{7234A17D-DDEB-40B9-87B9-D7B6CE357790}" destId="{D8B2D1A8-F6EE-4C94-8ADD-8770C3BA84B3}" srcOrd="0" destOrd="0" presId="urn:microsoft.com/office/officeart/2005/8/layout/radial5"/>
    <dgm:cxn modelId="{FD89F90A-864A-4AA3-B488-3E9A6DFC82C4}" type="presOf" srcId="{3CE1CF16-640E-49C4-8E86-1A1F48843E9A}" destId="{DE0364AC-B111-4D20-8A56-50980642ACE6}" srcOrd="0" destOrd="0" presId="urn:microsoft.com/office/officeart/2005/8/layout/radial5"/>
    <dgm:cxn modelId="{7C20DB70-7E0B-49AC-99A4-8FE6A3F7F6DF}" type="presOf" srcId="{B55A7386-6E0C-47B1-B5B5-CACD1FB99C57}" destId="{707E4E77-D3D2-4434-ADA6-927CC44A9EFC}" srcOrd="1" destOrd="0" presId="urn:microsoft.com/office/officeart/2005/8/layout/radial5"/>
    <dgm:cxn modelId="{83F46016-3B57-41BC-A5F1-8D349B0F06A4}" type="presOf" srcId="{B55A7386-6E0C-47B1-B5B5-CACD1FB99C57}" destId="{7CD5367B-86F0-4E9E-B72B-C20CB5E1E6E8}" srcOrd="0" destOrd="0" presId="urn:microsoft.com/office/officeart/2005/8/layout/radial5"/>
    <dgm:cxn modelId="{D790BAF3-046F-43B2-B333-A0D272EBE5BA}" type="presOf" srcId="{C19A2CF4-DBAA-4985-BF77-0D3CCD432719}" destId="{5F7509D4-264A-4879-8885-F33A2B004B00}" srcOrd="1" destOrd="0" presId="urn:microsoft.com/office/officeart/2005/8/layout/radial5"/>
    <dgm:cxn modelId="{DC382A87-04DA-4A9E-A77E-33DF8498E1D0}" type="presOf" srcId="{C19A2CF4-DBAA-4985-BF77-0D3CCD432719}" destId="{AF5F94B7-AA06-4499-8BDA-89614C6292CB}" srcOrd="0" destOrd="0" presId="urn:microsoft.com/office/officeart/2005/8/layout/radial5"/>
    <dgm:cxn modelId="{8BB79159-6B5F-44A4-AA87-C1BF878D8341}" srcId="{3CE1CF16-640E-49C4-8E86-1A1F48843E9A}" destId="{84EFB246-C78F-4F86-8134-D5C1B0DCAB00}" srcOrd="0" destOrd="0" parTransId="{9F8FE653-DA1A-4001-9470-6228F7F1497D}" sibTransId="{B115F3B0-15B0-431F-9D30-0E18043DDD60}"/>
    <dgm:cxn modelId="{BFA26824-74E2-4B71-BE98-BE798C0A6CE7}" type="presOf" srcId="{84EFB246-C78F-4F86-8134-D5C1B0DCAB00}" destId="{4930D29E-0CDC-4EB0-9A0F-7790A5BD1AB5}" srcOrd="0" destOrd="0" presId="urn:microsoft.com/office/officeart/2005/8/layout/radial5"/>
    <dgm:cxn modelId="{2D4E9FAE-77F2-4B9C-B75E-E7ABC3764822}" type="presOf" srcId="{941D38F1-66A0-4A31-AF8D-5553CBB2E6DE}" destId="{BA18C593-8927-412F-A137-B61CBFCB490A}" srcOrd="0" destOrd="0" presId="urn:microsoft.com/office/officeart/2005/8/layout/radial5"/>
    <dgm:cxn modelId="{0F40E634-6D7F-441E-8C2C-E6F8BED16D02}" type="presOf" srcId="{0E383072-FC5E-483A-A5FF-076347677A63}" destId="{EC7D9FB1-911E-42CA-893C-F11BD3FF79C2}" srcOrd="0" destOrd="0" presId="urn:microsoft.com/office/officeart/2005/8/layout/radial5"/>
    <dgm:cxn modelId="{01D0BA60-BC55-47CA-8C7B-A19C79FF697E}" type="presOf" srcId="{953FCB5D-3AAE-40B8-ADB8-47631FE9BDB1}" destId="{998906E1-DF13-4004-AB76-897D76A66958}" srcOrd="1" destOrd="0" presId="urn:microsoft.com/office/officeart/2005/8/layout/radial5"/>
    <dgm:cxn modelId="{068760FB-8D87-4B0A-98CF-220C333E9E1F}" srcId="{84EFB246-C78F-4F86-8134-D5C1B0DCAB00}" destId="{9C7814F0-09E0-431E-B88F-5F3BC51F116D}" srcOrd="4" destOrd="0" parTransId="{CD215801-8A41-4613-9383-7371FD68B28B}" sibTransId="{82D5F600-B0EE-460B-8307-F41EAAD88ACE}"/>
    <dgm:cxn modelId="{CDB95C59-49D8-41C4-803A-2C6EA99C1CE9}" type="presOf" srcId="{CD215801-8A41-4613-9383-7371FD68B28B}" destId="{0D941E3F-4721-410C-83A9-BD31771D2FAE}" srcOrd="1" destOrd="0" presId="urn:microsoft.com/office/officeart/2005/8/layout/radial5"/>
    <dgm:cxn modelId="{C18D88AD-55E5-4BB5-977C-875E1DDC1E8D}" type="presOf" srcId="{0E383072-FC5E-483A-A5FF-076347677A63}" destId="{AF46473F-D087-4A47-BEEF-3A71595C7C1E}" srcOrd="1" destOrd="0" presId="urn:microsoft.com/office/officeart/2005/8/layout/radial5"/>
    <dgm:cxn modelId="{7C96BBCC-E6D3-4897-A9D9-3C09FB6CC894}" type="presOf" srcId="{9C7814F0-09E0-431E-B88F-5F3BC51F116D}" destId="{C4587FC9-835B-46B2-9630-3757326F0697}" srcOrd="0" destOrd="0" presId="urn:microsoft.com/office/officeart/2005/8/layout/radial5"/>
    <dgm:cxn modelId="{BF77C1B9-A3B3-4AED-89A1-B684A8AB2101}" type="presParOf" srcId="{DE0364AC-B111-4D20-8A56-50980642ACE6}" destId="{4930D29E-0CDC-4EB0-9A0F-7790A5BD1AB5}" srcOrd="0" destOrd="0" presId="urn:microsoft.com/office/officeart/2005/8/layout/radial5"/>
    <dgm:cxn modelId="{D3785441-CCE7-4422-A251-A58BE5BCCF1E}" type="presParOf" srcId="{DE0364AC-B111-4D20-8A56-50980642ACE6}" destId="{AF5F94B7-AA06-4499-8BDA-89614C6292CB}" srcOrd="1" destOrd="0" presId="urn:microsoft.com/office/officeart/2005/8/layout/radial5"/>
    <dgm:cxn modelId="{76FB84DD-1E3B-486F-BA7D-86CC8383C094}" type="presParOf" srcId="{AF5F94B7-AA06-4499-8BDA-89614C6292CB}" destId="{5F7509D4-264A-4879-8885-F33A2B004B00}" srcOrd="0" destOrd="0" presId="urn:microsoft.com/office/officeart/2005/8/layout/radial5"/>
    <dgm:cxn modelId="{B8B0F0B2-8C8B-45DC-B6A7-71302D17D178}" type="presParOf" srcId="{DE0364AC-B111-4D20-8A56-50980642ACE6}" destId="{5CA24819-2470-4C61-8216-AE66E24922E2}" srcOrd="2" destOrd="0" presId="urn:microsoft.com/office/officeart/2005/8/layout/radial5"/>
    <dgm:cxn modelId="{5FAD1E17-6C40-4642-8EB8-9642B49B0323}" type="presParOf" srcId="{DE0364AC-B111-4D20-8A56-50980642ACE6}" destId="{7CD5367B-86F0-4E9E-B72B-C20CB5E1E6E8}" srcOrd="3" destOrd="0" presId="urn:microsoft.com/office/officeart/2005/8/layout/radial5"/>
    <dgm:cxn modelId="{A2534913-1491-452E-A7B8-6FA55F3436FF}" type="presParOf" srcId="{7CD5367B-86F0-4E9E-B72B-C20CB5E1E6E8}" destId="{707E4E77-D3D2-4434-ADA6-927CC44A9EFC}" srcOrd="0" destOrd="0" presId="urn:microsoft.com/office/officeart/2005/8/layout/radial5"/>
    <dgm:cxn modelId="{964B787F-4464-43C0-A90A-2C3D31ED6A37}" type="presParOf" srcId="{DE0364AC-B111-4D20-8A56-50980642ACE6}" destId="{BA18C593-8927-412F-A137-B61CBFCB490A}" srcOrd="4" destOrd="0" presId="urn:microsoft.com/office/officeart/2005/8/layout/radial5"/>
    <dgm:cxn modelId="{143607A1-497D-4327-97BF-403EDD518193}" type="presParOf" srcId="{DE0364AC-B111-4D20-8A56-50980642ACE6}" destId="{EC7D9FB1-911E-42CA-893C-F11BD3FF79C2}" srcOrd="5" destOrd="0" presId="urn:microsoft.com/office/officeart/2005/8/layout/radial5"/>
    <dgm:cxn modelId="{7CB43AF6-FD7A-4EFD-BEE9-2170F1F66B58}" type="presParOf" srcId="{EC7D9FB1-911E-42CA-893C-F11BD3FF79C2}" destId="{AF46473F-D087-4A47-BEEF-3A71595C7C1E}" srcOrd="0" destOrd="0" presId="urn:microsoft.com/office/officeart/2005/8/layout/radial5"/>
    <dgm:cxn modelId="{8BA21B6A-CB9D-43BD-B1B9-8507EC37F3D2}" type="presParOf" srcId="{DE0364AC-B111-4D20-8A56-50980642ACE6}" destId="{1B0FBE4B-5396-40F6-B782-4ECB204ADE01}" srcOrd="6" destOrd="0" presId="urn:microsoft.com/office/officeart/2005/8/layout/radial5"/>
    <dgm:cxn modelId="{4B71FC31-3E69-4A33-A1EA-4F63C979FF4D}" type="presParOf" srcId="{DE0364AC-B111-4D20-8A56-50980642ACE6}" destId="{9533828F-EA9B-4D4A-8B72-2F7C4F7D84BE}" srcOrd="7" destOrd="0" presId="urn:microsoft.com/office/officeart/2005/8/layout/radial5"/>
    <dgm:cxn modelId="{1897D718-E9C2-4B67-AB24-BF2D18B3B9F6}" type="presParOf" srcId="{9533828F-EA9B-4D4A-8B72-2F7C4F7D84BE}" destId="{998906E1-DF13-4004-AB76-897D76A66958}" srcOrd="0" destOrd="0" presId="urn:microsoft.com/office/officeart/2005/8/layout/radial5"/>
    <dgm:cxn modelId="{997C284E-1E56-4A3E-BCAC-A2FE2AB9DB2F}" type="presParOf" srcId="{DE0364AC-B111-4D20-8A56-50980642ACE6}" destId="{D8B2D1A8-F6EE-4C94-8ADD-8770C3BA84B3}" srcOrd="8" destOrd="0" presId="urn:microsoft.com/office/officeart/2005/8/layout/radial5"/>
    <dgm:cxn modelId="{146BDB90-0ED0-4B3C-AA44-B09C6AD07ABA}" type="presParOf" srcId="{DE0364AC-B111-4D20-8A56-50980642ACE6}" destId="{F94CC2FD-7631-4BE5-9904-C246D84CDBEE}" srcOrd="9" destOrd="0" presId="urn:microsoft.com/office/officeart/2005/8/layout/radial5"/>
    <dgm:cxn modelId="{36222B6E-F37B-48E5-8189-199B85A40A03}" type="presParOf" srcId="{F94CC2FD-7631-4BE5-9904-C246D84CDBEE}" destId="{0D941E3F-4721-410C-83A9-BD31771D2FAE}" srcOrd="0" destOrd="0" presId="urn:microsoft.com/office/officeart/2005/8/layout/radial5"/>
    <dgm:cxn modelId="{1289F6DD-42D2-42C0-8A18-6F0AED61C923}" type="presParOf" srcId="{DE0364AC-B111-4D20-8A56-50980642ACE6}" destId="{C4587FC9-835B-46B2-9630-3757326F069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10EFC-BDF3-4B37-B8B7-09A3D00816FC}" type="doc">
      <dgm:prSet loTypeId="urn:microsoft.com/office/officeart/2005/8/layout/chart3" loCatId="cycle" qsTypeId="urn:microsoft.com/office/officeart/2005/8/quickstyle/simple1" qsCatId="simple" csTypeId="urn:microsoft.com/office/officeart/2005/8/colors/accent1_4" csCatId="accent1" phldr="1"/>
      <dgm:spPr/>
    </dgm:pt>
    <dgm:pt modelId="{2366A7CA-2E3D-41A3-89A3-033AB0806987}">
      <dgm:prSet phldrT="[Text]"/>
      <dgm:spPr/>
      <dgm:t>
        <a:bodyPr/>
        <a:lstStyle/>
        <a:p>
          <a:r>
            <a:rPr lang="en-US" dirty="0" smtClean="0"/>
            <a:t>Nexus</a:t>
          </a:r>
          <a:endParaRPr lang="en-US" dirty="0"/>
        </a:p>
      </dgm:t>
    </dgm:pt>
    <dgm:pt modelId="{4BA565A7-6988-45D4-A6B5-F63B14AE296A}" type="parTrans" cxnId="{DB088A82-37D7-4DB9-9CC7-E00DF8862761}">
      <dgm:prSet/>
      <dgm:spPr/>
      <dgm:t>
        <a:bodyPr/>
        <a:lstStyle/>
        <a:p>
          <a:endParaRPr lang="en-US"/>
        </a:p>
      </dgm:t>
    </dgm:pt>
    <dgm:pt modelId="{8420FA3B-9B38-4B75-9BED-C492F8BD8D02}" type="sibTrans" cxnId="{DB088A82-37D7-4DB9-9CC7-E00DF8862761}">
      <dgm:prSet/>
      <dgm:spPr/>
      <dgm:t>
        <a:bodyPr/>
        <a:lstStyle/>
        <a:p>
          <a:endParaRPr lang="en-US"/>
        </a:p>
      </dgm:t>
    </dgm:pt>
    <dgm:pt modelId="{AF0FC816-5E2F-4693-9A24-487A5C72FE11}">
      <dgm:prSet phldrT="[Text]"/>
      <dgm:spPr/>
      <dgm:t>
        <a:bodyPr/>
        <a:lstStyle/>
        <a:p>
          <a:r>
            <a:rPr lang="en-US" dirty="0" smtClean="0"/>
            <a:t>Current Diagnosis</a:t>
          </a:r>
          <a:endParaRPr lang="en-US" dirty="0"/>
        </a:p>
      </dgm:t>
    </dgm:pt>
    <dgm:pt modelId="{4D0A9D76-C452-465B-B5FF-9B3FCEF5F595}" type="parTrans" cxnId="{0D4AF30E-D9B6-474A-8377-365A1A89FD97}">
      <dgm:prSet/>
      <dgm:spPr/>
      <dgm:t>
        <a:bodyPr/>
        <a:lstStyle/>
        <a:p>
          <a:endParaRPr lang="en-US"/>
        </a:p>
      </dgm:t>
    </dgm:pt>
    <dgm:pt modelId="{8AF50367-F69A-4B82-A5E1-7FA95F400C93}" type="sibTrans" cxnId="{0D4AF30E-D9B6-474A-8377-365A1A89FD97}">
      <dgm:prSet/>
      <dgm:spPr/>
      <dgm:t>
        <a:bodyPr/>
        <a:lstStyle/>
        <a:p>
          <a:endParaRPr lang="en-US"/>
        </a:p>
      </dgm:t>
    </dgm:pt>
    <dgm:pt modelId="{BDD6F3A4-EE9D-4A51-9CFC-B4B98BFBE8D4}">
      <dgm:prSet phldrT="[Text]"/>
      <dgm:spPr/>
      <dgm:t>
        <a:bodyPr/>
        <a:lstStyle/>
        <a:p>
          <a:r>
            <a:rPr lang="en-US" dirty="0" smtClean="0"/>
            <a:t>In Service Event</a:t>
          </a:r>
          <a:endParaRPr lang="en-US" dirty="0"/>
        </a:p>
      </dgm:t>
    </dgm:pt>
    <dgm:pt modelId="{85FC5FC7-E886-4A68-A4F5-64A265BC276D}" type="parTrans" cxnId="{FD2D39B0-F41B-431D-8CAA-050C9E8FF135}">
      <dgm:prSet/>
      <dgm:spPr/>
      <dgm:t>
        <a:bodyPr/>
        <a:lstStyle/>
        <a:p>
          <a:endParaRPr lang="en-US"/>
        </a:p>
      </dgm:t>
    </dgm:pt>
    <dgm:pt modelId="{7CD67063-3B6D-4E37-8135-A53FC4AFACF5}" type="sibTrans" cxnId="{FD2D39B0-F41B-431D-8CAA-050C9E8FF135}">
      <dgm:prSet/>
      <dgm:spPr/>
      <dgm:t>
        <a:bodyPr/>
        <a:lstStyle/>
        <a:p>
          <a:endParaRPr lang="en-US"/>
        </a:p>
      </dgm:t>
    </dgm:pt>
    <dgm:pt modelId="{0E33DBA7-65CD-4D24-A055-C283696150C2}" type="pres">
      <dgm:prSet presAssocID="{79310EFC-BDF3-4B37-B8B7-09A3D00816FC}" presName="compositeShape" presStyleCnt="0">
        <dgm:presLayoutVars>
          <dgm:chMax val="7"/>
          <dgm:dir/>
          <dgm:resizeHandles val="exact"/>
        </dgm:presLayoutVars>
      </dgm:prSet>
      <dgm:spPr/>
    </dgm:pt>
    <dgm:pt modelId="{78E4374E-39CC-4F7A-9979-560D3F2871C2}" type="pres">
      <dgm:prSet presAssocID="{79310EFC-BDF3-4B37-B8B7-09A3D00816FC}" presName="wedge1" presStyleLbl="node1" presStyleIdx="0" presStyleCnt="3"/>
      <dgm:spPr/>
      <dgm:t>
        <a:bodyPr/>
        <a:lstStyle/>
        <a:p>
          <a:endParaRPr lang="en-US"/>
        </a:p>
      </dgm:t>
    </dgm:pt>
    <dgm:pt modelId="{4020C98C-6CCB-4840-8E59-60BFB4E7B0B1}" type="pres">
      <dgm:prSet presAssocID="{79310EFC-BDF3-4B37-B8B7-09A3D00816F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719B4-9698-43E6-A537-932CC019F776}" type="pres">
      <dgm:prSet presAssocID="{79310EFC-BDF3-4B37-B8B7-09A3D00816FC}" presName="wedge2" presStyleLbl="node1" presStyleIdx="1" presStyleCnt="3"/>
      <dgm:spPr/>
      <dgm:t>
        <a:bodyPr/>
        <a:lstStyle/>
        <a:p>
          <a:endParaRPr lang="en-US"/>
        </a:p>
      </dgm:t>
    </dgm:pt>
    <dgm:pt modelId="{B109603B-A612-4C2A-A504-ADD95EA3FA07}" type="pres">
      <dgm:prSet presAssocID="{79310EFC-BDF3-4B37-B8B7-09A3D00816F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89B79-30B9-469B-8DD9-2B12750D6C78}" type="pres">
      <dgm:prSet presAssocID="{79310EFC-BDF3-4B37-B8B7-09A3D00816FC}" presName="wedge3" presStyleLbl="node1" presStyleIdx="2" presStyleCnt="3"/>
      <dgm:spPr/>
      <dgm:t>
        <a:bodyPr/>
        <a:lstStyle/>
        <a:p>
          <a:endParaRPr lang="en-US"/>
        </a:p>
      </dgm:t>
    </dgm:pt>
    <dgm:pt modelId="{61934463-4019-4264-97D5-D18AB60E7144}" type="pres">
      <dgm:prSet presAssocID="{79310EFC-BDF3-4B37-B8B7-09A3D00816F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97B3A3-B2FA-441D-9FFF-1A3530F23882}" type="presOf" srcId="{2366A7CA-2E3D-41A3-89A3-033AB0806987}" destId="{78E4374E-39CC-4F7A-9979-560D3F2871C2}" srcOrd="0" destOrd="0" presId="urn:microsoft.com/office/officeart/2005/8/layout/chart3"/>
    <dgm:cxn modelId="{789549DF-4ECB-4F5F-9DB4-4753F4FBEC26}" type="presOf" srcId="{AF0FC816-5E2F-4693-9A24-487A5C72FE11}" destId="{626719B4-9698-43E6-A537-932CC019F776}" srcOrd="0" destOrd="0" presId="urn:microsoft.com/office/officeart/2005/8/layout/chart3"/>
    <dgm:cxn modelId="{B0718754-D725-4E78-939F-B68CF6C44CEF}" type="presOf" srcId="{BDD6F3A4-EE9D-4A51-9CFC-B4B98BFBE8D4}" destId="{71E89B79-30B9-469B-8DD9-2B12750D6C78}" srcOrd="0" destOrd="0" presId="urn:microsoft.com/office/officeart/2005/8/layout/chart3"/>
    <dgm:cxn modelId="{0D4AF30E-D9B6-474A-8377-365A1A89FD97}" srcId="{79310EFC-BDF3-4B37-B8B7-09A3D00816FC}" destId="{AF0FC816-5E2F-4693-9A24-487A5C72FE11}" srcOrd="1" destOrd="0" parTransId="{4D0A9D76-C452-465B-B5FF-9B3FCEF5F595}" sibTransId="{8AF50367-F69A-4B82-A5E1-7FA95F400C93}"/>
    <dgm:cxn modelId="{FD2D39B0-F41B-431D-8CAA-050C9E8FF135}" srcId="{79310EFC-BDF3-4B37-B8B7-09A3D00816FC}" destId="{BDD6F3A4-EE9D-4A51-9CFC-B4B98BFBE8D4}" srcOrd="2" destOrd="0" parTransId="{85FC5FC7-E886-4A68-A4F5-64A265BC276D}" sibTransId="{7CD67063-3B6D-4E37-8135-A53FC4AFACF5}"/>
    <dgm:cxn modelId="{DB088A82-37D7-4DB9-9CC7-E00DF8862761}" srcId="{79310EFC-BDF3-4B37-B8B7-09A3D00816FC}" destId="{2366A7CA-2E3D-41A3-89A3-033AB0806987}" srcOrd="0" destOrd="0" parTransId="{4BA565A7-6988-45D4-A6B5-F63B14AE296A}" sibTransId="{8420FA3B-9B38-4B75-9BED-C492F8BD8D02}"/>
    <dgm:cxn modelId="{0C178174-C5EE-46B3-A5A0-A5E09C3E33E9}" type="presOf" srcId="{2366A7CA-2E3D-41A3-89A3-033AB0806987}" destId="{4020C98C-6CCB-4840-8E59-60BFB4E7B0B1}" srcOrd="1" destOrd="0" presId="urn:microsoft.com/office/officeart/2005/8/layout/chart3"/>
    <dgm:cxn modelId="{772F7A86-AFDE-4344-A2C1-5FC790683519}" type="presOf" srcId="{AF0FC816-5E2F-4693-9A24-487A5C72FE11}" destId="{B109603B-A612-4C2A-A504-ADD95EA3FA07}" srcOrd="1" destOrd="0" presId="urn:microsoft.com/office/officeart/2005/8/layout/chart3"/>
    <dgm:cxn modelId="{79E05F55-D9D3-42C3-B339-BD5FB9FFED4E}" type="presOf" srcId="{BDD6F3A4-EE9D-4A51-9CFC-B4B98BFBE8D4}" destId="{61934463-4019-4264-97D5-D18AB60E7144}" srcOrd="1" destOrd="0" presId="urn:microsoft.com/office/officeart/2005/8/layout/chart3"/>
    <dgm:cxn modelId="{5C249EAC-89A0-411A-883F-FE83CF35E364}" type="presOf" srcId="{79310EFC-BDF3-4B37-B8B7-09A3D00816FC}" destId="{0E33DBA7-65CD-4D24-A055-C283696150C2}" srcOrd="0" destOrd="0" presId="urn:microsoft.com/office/officeart/2005/8/layout/chart3"/>
    <dgm:cxn modelId="{6C0D0439-1E45-448B-9D49-A9DE1BC9A06A}" type="presParOf" srcId="{0E33DBA7-65CD-4D24-A055-C283696150C2}" destId="{78E4374E-39CC-4F7A-9979-560D3F2871C2}" srcOrd="0" destOrd="0" presId="urn:microsoft.com/office/officeart/2005/8/layout/chart3"/>
    <dgm:cxn modelId="{4A9FA2E6-7C55-481D-8E44-B5587377F229}" type="presParOf" srcId="{0E33DBA7-65CD-4D24-A055-C283696150C2}" destId="{4020C98C-6CCB-4840-8E59-60BFB4E7B0B1}" srcOrd="1" destOrd="0" presId="urn:microsoft.com/office/officeart/2005/8/layout/chart3"/>
    <dgm:cxn modelId="{2B7C7AB0-2ADF-4644-B585-95D16A69E07D}" type="presParOf" srcId="{0E33DBA7-65CD-4D24-A055-C283696150C2}" destId="{626719B4-9698-43E6-A537-932CC019F776}" srcOrd="2" destOrd="0" presId="urn:microsoft.com/office/officeart/2005/8/layout/chart3"/>
    <dgm:cxn modelId="{77D5BFA4-8203-463D-875A-1031671B96F6}" type="presParOf" srcId="{0E33DBA7-65CD-4D24-A055-C283696150C2}" destId="{B109603B-A612-4C2A-A504-ADD95EA3FA07}" srcOrd="3" destOrd="0" presId="urn:microsoft.com/office/officeart/2005/8/layout/chart3"/>
    <dgm:cxn modelId="{7BF11AA1-F7B1-42F4-8566-307063D89556}" type="presParOf" srcId="{0E33DBA7-65CD-4D24-A055-C283696150C2}" destId="{71E89B79-30B9-469B-8DD9-2B12750D6C78}" srcOrd="4" destOrd="0" presId="urn:microsoft.com/office/officeart/2005/8/layout/chart3"/>
    <dgm:cxn modelId="{965F1BC9-9838-454E-B1A8-8905E7C5B792}" type="presParOf" srcId="{0E33DBA7-65CD-4D24-A055-C283696150C2}" destId="{61934463-4019-4264-97D5-D18AB60E714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vaforms/search_action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benefits/factsheets.asp" TargetMode="External"/><Relationship Id="rId2" Type="http://schemas.openxmlformats.org/officeDocument/2006/relationships/hyperlink" Target="https://www.benefits.va.gov/compens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va.wa.gov/" TargetMode="External"/><Relationship Id="rId5" Type="http://schemas.openxmlformats.org/officeDocument/2006/relationships/hyperlink" Target="https://www.va.gov/" TargetMode="External"/><Relationship Id="rId4" Type="http://schemas.openxmlformats.org/officeDocument/2006/relationships/hyperlink" Target="https://benefits.va.gov/benefits/appeals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2" y="4591095"/>
            <a:ext cx="10515600" cy="8193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LIFE CYCLE OF A VA CLAIM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7" y="5410450"/>
            <a:ext cx="10514012" cy="6824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Brittany Link- Veteran Benefits Specialist, WDVA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20" y="157261"/>
            <a:ext cx="7725747" cy="42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CONTINUED…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How long does this process take?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length of time it takes to complete a claim depends on several factors such as: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Type of claim filed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Complexity of your disability(</a:t>
            </a:r>
            <a:r>
              <a:rPr lang="en-US" sz="2800" dirty="0" err="1" smtClean="0">
                <a:solidFill>
                  <a:schemeClr val="tx1"/>
                </a:solidFill>
              </a:rPr>
              <a:t>ies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Number of disabilities filed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Available evidence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APPEALS PROCESS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Veteran has one year from date of decision to file an Appeal.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Appeals Modernization- VA’s new appeal process, effective 02/14/2019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Legacy Appeals- Decisions made prior to February 2019 can Opt-in to the new appeals modernization process when they receive a Statement of the Case (SOC) or Supplemental Statement of the Case (SSOC)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2" y="0"/>
            <a:ext cx="6073775" cy="6858000"/>
          </a:xfrm>
        </p:spPr>
      </p:pic>
    </p:spTree>
    <p:extLst>
      <p:ext uri="{BB962C8B-B14F-4D97-AF65-F5344CB8AC3E}">
        <p14:creationId xmlns:p14="http://schemas.microsoft.com/office/powerpoint/2010/main" val="3379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STANDARD VA FORMS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21-0966</a:t>
            </a:r>
            <a:r>
              <a:rPr lang="en-US" dirty="0" smtClean="0"/>
              <a:t>: Intent to File (holds effective date of claim up to one year)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21-526ez</a:t>
            </a:r>
            <a:r>
              <a:rPr lang="en-US" dirty="0" smtClean="0"/>
              <a:t>: Formal Compensation Claim &amp; Increase Claims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21p-527ez</a:t>
            </a:r>
            <a:r>
              <a:rPr lang="en-US" dirty="0" smtClean="0"/>
              <a:t>: Formal Pension Claim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21p-534ez</a:t>
            </a:r>
            <a:r>
              <a:rPr lang="en-US" dirty="0" smtClean="0"/>
              <a:t>: Survivors Benefits (Survivors Pension, DIC, Accrued Benefits)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20-0095</a:t>
            </a:r>
            <a:r>
              <a:rPr lang="en-US" dirty="0" smtClean="0"/>
              <a:t>: Decision Review Request: Supplemental Claim  (Appeal, Reopen)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20-0996</a:t>
            </a:r>
            <a:r>
              <a:rPr lang="en-US" dirty="0" smtClean="0"/>
              <a:t>: Decision Review Request: Higher- Level Review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VA Form 10182</a:t>
            </a:r>
            <a:r>
              <a:rPr lang="en-US" dirty="0" smtClean="0"/>
              <a:t>: Decision Review Request: Board Appeal (Notice of Disagreement)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*VA Forms-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www.va.gov/vaforms/search_action.asp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Can search by Form Number or Keyword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RESOURCES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VA Benefits- </a:t>
            </a:r>
            <a:r>
              <a:rPr lang="en-US" sz="2400" dirty="0">
                <a:hlinkClick r:id="rId2"/>
              </a:rPr>
              <a:t>https://www.benefits.va.gov/compensation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 Benefits Fact Sheets-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www.benefits.va.gov/benefits/factsheets.asp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 Appeals- </a:t>
            </a:r>
            <a:r>
              <a:rPr lang="en-US" sz="2400" dirty="0">
                <a:hlinkClick r:id="rId4"/>
              </a:rPr>
              <a:t>https://benefits.va.gov/benefits/appeals.asp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Access &amp; Manage your VA Benefits- </a:t>
            </a:r>
            <a:r>
              <a:rPr lang="en-US" sz="2400" dirty="0">
                <a:hlinkClick r:id="rId5"/>
              </a:rPr>
              <a:t>https://www.va.gov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Washington Department of Veterans Affairs- </a:t>
            </a:r>
            <a:r>
              <a:rPr lang="en-US" dirty="0">
                <a:hlinkClick r:id="rId6"/>
              </a:rPr>
              <a:t>https://www.dva.wa.gov/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OVERVIEW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VA Disability Claims process 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 VA Appeals process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Standard VA Claim forms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78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VA DISABILITY CLAIMS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83085"/>
          </a:xfrm>
        </p:spPr>
        <p:txBody>
          <a:bodyPr>
            <a:normAutofit lnSpcReduction="10000"/>
          </a:bodyPr>
          <a:lstStyle/>
          <a:p>
            <a:endParaRPr lang="en-US" u="sng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4"/>
                </a:solidFill>
              </a:rPr>
              <a:t>Compensation</a:t>
            </a:r>
            <a:r>
              <a:rPr lang="en-US" dirty="0" smtClean="0">
                <a:solidFill>
                  <a:schemeClr val="accent4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a VA entitlement paid to Veterans for injuries, illnesses, and other physical or mental conditions that occur in service or as a result of service.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Served 24 months active duty (After Sept. 7, 1980), or 180 days active duty(prior to 1980), or 180 days under title 10 activation (Reserve/Nat. Guard)</a:t>
            </a:r>
            <a:r>
              <a:rPr lang="en-US" dirty="0"/>
              <a:t>	</a:t>
            </a:r>
            <a:endParaRPr lang="en-US" dirty="0" smtClean="0"/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4"/>
                </a:solidFill>
              </a:rPr>
              <a:t>Pension- 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a monthly </a:t>
            </a:r>
            <a:r>
              <a:rPr lang="en-US" dirty="0">
                <a:solidFill>
                  <a:schemeClr val="tx1"/>
                </a:solidFill>
              </a:rPr>
              <a:t>benefit </a:t>
            </a:r>
            <a:r>
              <a:rPr lang="en-US" dirty="0" smtClean="0">
                <a:solidFill>
                  <a:schemeClr val="tx1"/>
                </a:solidFill>
              </a:rPr>
              <a:t>payment </a:t>
            </a:r>
            <a:r>
              <a:rPr lang="en-US" dirty="0">
                <a:solidFill>
                  <a:schemeClr val="tx1"/>
                </a:solidFill>
              </a:rPr>
              <a:t>to certain wartime Veterans with financial need, and their survivors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Served 90 days active duty with 1 day during war period. If entered active duty after Sept. 7, 1980, served at least 24 months or full period for which called. </a:t>
            </a:r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CHARACTER OF DISCHARGE &amp; WAR TIME SERVICE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Character of Discharge: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Acceptable 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for VA Entitlements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- Honorable </a:t>
            </a:r>
            <a:endParaRPr lang="en-US" sz="1600" dirty="0">
              <a:solidFill>
                <a:prstClr val="white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- General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- Under Honorable Conditions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May be acceptable for VA Entitlements( VA must determine eligibility)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- 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Under Other Than Honorable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- Bad Conduct Discharge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A Bar To Benefits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- Dishonorable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- Insanity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ACD433"/>
              </a:buClr>
              <a:buSzPct val="80000"/>
              <a:buNone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- AWOL 180 days- compelling circumstances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 algn="ctr"/>
            <a:r>
              <a:rPr lang="en-US" dirty="0" smtClean="0">
                <a:solidFill>
                  <a:schemeClr val="accent4"/>
                </a:solidFill>
              </a:rPr>
              <a:t>War  Time Service: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World 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War II - December 7, 1941 – December 31, 1946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Korean conflict - June 27, 1950 – January 31, 1955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Vietnam era - February 28, 1961 – May 7, 1975 for Veterans who served in the Republic of Vietnam during that period; otherwise August 5, 1964 – May 7, 1975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ACD433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Gulf War (August 2, 1990 – through a future date to be set by law or Presidential Proclamation)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DISABILITY COMPENSATION CLAIM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2862656"/>
              </p:ext>
            </p:extLst>
          </p:nvPr>
        </p:nvGraphicFramePr>
        <p:xfrm>
          <a:off x="1120775" y="1825625"/>
          <a:ext cx="50244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4395121"/>
              </p:ext>
            </p:extLst>
          </p:nvPr>
        </p:nvGraphicFramePr>
        <p:xfrm>
          <a:off x="6319838" y="1825625"/>
          <a:ext cx="50339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838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LIFE CYCLE OF A VA CLAIM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431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There are 8 distinct steps that most claims for disability compensation follow.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Submit Claim-  Local VSO, CVSO, VARO,VAMC, </a:t>
            </a:r>
            <a:r>
              <a:rPr lang="en-US" sz="2600" dirty="0" err="1" smtClean="0">
                <a:solidFill>
                  <a:schemeClr val="tx1"/>
                </a:solidFill>
              </a:rPr>
              <a:t>VA.gov,Mail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sz="3300" dirty="0" smtClean="0">
                <a:solidFill>
                  <a:schemeClr val="accent5"/>
                </a:solidFill>
              </a:rPr>
              <a:t>1. VA </a:t>
            </a:r>
            <a:r>
              <a:rPr lang="en-US" sz="3300" dirty="0">
                <a:solidFill>
                  <a:schemeClr val="accent5"/>
                </a:solidFill>
              </a:rPr>
              <a:t>R</a:t>
            </a:r>
            <a:r>
              <a:rPr lang="en-US" sz="3300" dirty="0" smtClean="0">
                <a:solidFill>
                  <a:schemeClr val="accent5"/>
                </a:solidFill>
              </a:rPr>
              <a:t>eceives Claim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typically takes 30-60 days from submittal for the VA to upload your claim into their system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3300" dirty="0" smtClean="0">
                <a:solidFill>
                  <a:schemeClr val="accent5"/>
                </a:solidFill>
              </a:rPr>
              <a:t>  2. Under Review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Claim has been assigned to a Veterans Service Representative (VSR) and is being reviewed to determine if additional evidence is needed.  If additional evidence is not needed, claim moves to step 5- Preparation for Decision  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CONTINUED…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38876"/>
            <a:ext cx="10233800" cy="47474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accent5"/>
                </a:solidFill>
              </a:rPr>
              <a:t>3. Gathering of Evidence</a:t>
            </a:r>
          </a:p>
          <a:p>
            <a:pPr lvl="1">
              <a:lnSpc>
                <a:spcPct val="100000"/>
              </a:lnSpc>
            </a:pPr>
            <a:endParaRPr lang="en-US" sz="3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400" dirty="0" smtClean="0">
                <a:solidFill>
                  <a:schemeClr val="tx1"/>
                </a:solidFill>
              </a:rPr>
              <a:t>VSR will request evidence from required sources VA Duty to Assist-  NPRC, DOD, VAMC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Veterans Duty-  Lay/Buddy statements, Private medical records, any evidence Veteran may have. </a:t>
            </a:r>
          </a:p>
          <a:p>
            <a:pPr lvl="1"/>
            <a:r>
              <a:rPr lang="en-US" sz="3400" dirty="0" smtClean="0">
                <a:solidFill>
                  <a:schemeClr val="tx1"/>
                </a:solidFill>
              </a:rPr>
              <a:t>C&amp;P exams are scheduled </a:t>
            </a:r>
            <a:endParaRPr lang="en-US" sz="3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accent5"/>
                </a:solidFill>
              </a:rPr>
              <a:t>4. Review of Evidence</a:t>
            </a:r>
          </a:p>
          <a:p>
            <a:pPr lvl="1">
              <a:lnSpc>
                <a:spcPct val="100000"/>
              </a:lnSpc>
            </a:pPr>
            <a:endParaRPr lang="en-US" sz="3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400" dirty="0" smtClean="0">
                <a:solidFill>
                  <a:schemeClr val="tx1"/>
                </a:solidFill>
              </a:rPr>
              <a:t>VSR determines if a decision can be made. If more evidence is needed, your claim goes back to gathering of evidence. </a:t>
            </a:r>
            <a:r>
              <a:rPr lang="en-US" sz="3400" dirty="0"/>
              <a:t>	</a:t>
            </a:r>
            <a:r>
              <a:rPr lang="en-US" sz="3400" dirty="0" smtClean="0"/>
              <a:t> </a:t>
            </a:r>
          </a:p>
          <a:p>
            <a:pPr marL="457200" lvl="1" indent="0">
              <a:buNone/>
            </a:pPr>
            <a:r>
              <a:rPr lang="en-US" sz="3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14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CONTINUED…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5. Decision Preparation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 VSR routes claim to a Rating Veterans Service Representative (RVSR) for review.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6. Pending Decision Approval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The RVSR makes a decision and final award approval decision after reviewing all evidence. 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  At this point of more evidence is required, the claim will be sent back for   more  information or evidence, this is called </a:t>
            </a:r>
            <a:r>
              <a:rPr lang="en-US" sz="2600" u="sng" dirty="0" smtClean="0">
                <a:solidFill>
                  <a:schemeClr val="tx1"/>
                </a:solidFill>
              </a:rPr>
              <a:t>Deferred for further development</a:t>
            </a:r>
            <a:r>
              <a:rPr lang="en-US" sz="2600" dirty="0" smtClean="0">
                <a:solidFill>
                  <a:schemeClr val="tx1"/>
                </a:solidFill>
              </a:rPr>
              <a:t>.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CONTINUED…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92116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     7. Preparation for Notification </a:t>
            </a:r>
          </a:p>
          <a:p>
            <a:pPr lvl="1"/>
            <a:endParaRPr lang="en-US" dirty="0" smtClean="0"/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After deciding the claim, a Senior Veterans Service Representative (SVSR) reviews the completed documents, then authorizes release of the award letter and payment.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8. </a:t>
            </a:r>
            <a:r>
              <a:rPr lang="en-US" sz="2800" dirty="0" smtClean="0">
                <a:solidFill>
                  <a:schemeClr val="accent5"/>
                </a:solidFill>
              </a:rPr>
              <a:t>Complete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The VA sends the decision packet by U.S Mail. The packet includes details of the decision, the award and what to do if you disagree with their decision. </a:t>
            </a:r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0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916</TotalTime>
  <Words>771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Corbel</vt:lpstr>
      <vt:lpstr>Wingdings</vt:lpstr>
      <vt:lpstr>Depth</vt:lpstr>
      <vt:lpstr>LIFE CYCLE OF A VA CLAIM</vt:lpstr>
      <vt:lpstr>OVERVIEW</vt:lpstr>
      <vt:lpstr>VA DISABILITY CLAIMS</vt:lpstr>
      <vt:lpstr>CHARACTER OF DISCHARGE &amp; WAR TIME SERVICE</vt:lpstr>
      <vt:lpstr>DISABILITY COMPENSATION CLAIM</vt:lpstr>
      <vt:lpstr>LIFE CYCLE OF A VA CLAIM</vt:lpstr>
      <vt:lpstr>CONTINUED…</vt:lpstr>
      <vt:lpstr>CONTINUED…</vt:lpstr>
      <vt:lpstr>CONTINUED…</vt:lpstr>
      <vt:lpstr>CONTINUED…</vt:lpstr>
      <vt:lpstr>APPEALS PROCESS </vt:lpstr>
      <vt:lpstr>PowerPoint Presentation</vt:lpstr>
      <vt:lpstr>STANDARD VA FORMS</vt:lpstr>
      <vt:lpstr>RESOURCES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A VA CLAIM</dc:title>
  <dc:creator>Dexter, Brittany (DVA)</dc:creator>
  <cp:lastModifiedBy>Rhault, Melissa (DVA)</cp:lastModifiedBy>
  <cp:revision>52</cp:revision>
  <dcterms:created xsi:type="dcterms:W3CDTF">2019-07-08T16:10:00Z</dcterms:created>
  <dcterms:modified xsi:type="dcterms:W3CDTF">2019-07-10T13:46:11Z</dcterms:modified>
</cp:coreProperties>
</file>