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2" r:id="rId4"/>
    <p:sldId id="263" r:id="rId5"/>
    <p:sldId id="257" r:id="rId6"/>
    <p:sldId id="265" r:id="rId7"/>
    <p:sldId id="260" r:id="rId8"/>
    <p:sldId id="261" r:id="rId9"/>
    <p:sldId id="266" r:id="rId10"/>
    <p:sldId id="267"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7/7/2019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7/7/2019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7/7/2019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7/7/2019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7/7/2019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ebenefits.gov/" TargetMode="External"/><Relationship Id="rId2" Type="http://schemas.openxmlformats.org/officeDocument/2006/relationships/hyperlink" Target="http://www.va.gov/" TargetMode="External"/><Relationship Id="rId1" Type="http://schemas.openxmlformats.org/officeDocument/2006/relationships/slideLayout" Target="../slideLayouts/slideLayout2.xml"/><Relationship Id="rId5" Type="http://schemas.openxmlformats.org/officeDocument/2006/relationships/hyperlink" Target="http://www.oefoif.va.gov/" TargetMode="External"/><Relationship Id="rId4" Type="http://schemas.openxmlformats.org/officeDocument/2006/relationships/hyperlink" Target="http://www.benefits.v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DA021-C64E-4181-BB38-2E25EDFBCA30}"/>
              </a:ext>
            </a:extLst>
          </p:cNvPr>
          <p:cNvSpPr>
            <a:spLocks noGrp="1"/>
          </p:cNvSpPr>
          <p:nvPr>
            <p:ph type="ctrTitle"/>
          </p:nvPr>
        </p:nvSpPr>
        <p:spPr>
          <a:xfrm>
            <a:off x="581191" y="609601"/>
            <a:ext cx="10993549" cy="1885844"/>
          </a:xfrm>
        </p:spPr>
        <p:txBody>
          <a:bodyPr>
            <a:normAutofit fontScale="90000"/>
          </a:bodyPr>
          <a:lstStyle/>
          <a:p>
            <a:br>
              <a:rPr lang="en-US" dirty="0"/>
            </a:br>
            <a:br>
              <a:rPr lang="en-US" dirty="0"/>
            </a:br>
            <a:br>
              <a:rPr lang="en-US" dirty="0"/>
            </a:br>
            <a:br>
              <a:rPr lang="en-US" dirty="0"/>
            </a:br>
            <a:r>
              <a:rPr lang="en-US" dirty="0"/>
              <a:t>From soldier to veteran: </a:t>
            </a:r>
            <a:br>
              <a:rPr lang="en-US" dirty="0"/>
            </a:br>
            <a:r>
              <a:rPr lang="en-US" i="1" dirty="0"/>
              <a:t>How the  </a:t>
            </a:r>
            <a:r>
              <a:rPr lang="en-US" i="1" dirty="0" err="1"/>
              <a:t>va</a:t>
            </a:r>
            <a:r>
              <a:rPr lang="en-US" i="1" dirty="0"/>
              <a:t> &amp; </a:t>
            </a:r>
            <a:r>
              <a:rPr lang="en-US" i="1" dirty="0" err="1"/>
              <a:t>dod</a:t>
            </a:r>
            <a:r>
              <a:rPr lang="en-US" i="1" dirty="0"/>
              <a:t> work together to ensure a seamless &amp; successful transition</a:t>
            </a:r>
            <a:br>
              <a:rPr lang="en-US" i="1" dirty="0"/>
            </a:br>
            <a:endParaRPr lang="en-US" i="1" dirty="0"/>
          </a:p>
        </p:txBody>
      </p:sp>
      <p:sp>
        <p:nvSpPr>
          <p:cNvPr id="3" name="Subtitle 2">
            <a:extLst>
              <a:ext uri="{FF2B5EF4-FFF2-40B4-BE49-F238E27FC236}">
                <a16:creationId xmlns:a16="http://schemas.microsoft.com/office/drawing/2014/main" id="{D8536CF2-1F49-4D97-827C-7BFB2042618A}"/>
              </a:ext>
            </a:extLst>
          </p:cNvPr>
          <p:cNvSpPr>
            <a:spLocks noGrp="1"/>
          </p:cNvSpPr>
          <p:nvPr>
            <p:ph type="subTitle" idx="1"/>
          </p:nvPr>
        </p:nvSpPr>
        <p:spPr>
          <a:xfrm>
            <a:off x="581191" y="2243654"/>
            <a:ext cx="10993546" cy="933555"/>
          </a:xfrm>
        </p:spPr>
        <p:txBody>
          <a:bodyPr>
            <a:normAutofit/>
          </a:bodyPr>
          <a:lstStyle/>
          <a:p>
            <a:r>
              <a:rPr lang="en-US" sz="2000" b="1" dirty="0"/>
              <a:t>Jessica N. Thomas,  </a:t>
            </a:r>
            <a:r>
              <a:rPr lang="en-US" sz="2000" b="1" dirty="0" err="1"/>
              <a:t>licsw</a:t>
            </a:r>
            <a:r>
              <a:rPr lang="en-US" sz="2000" b="1" dirty="0"/>
              <a:t> </a:t>
            </a:r>
          </a:p>
          <a:p>
            <a:r>
              <a:rPr lang="en-US" sz="2000" b="1" dirty="0" err="1"/>
              <a:t>va</a:t>
            </a:r>
            <a:r>
              <a:rPr lang="en-US" sz="2000" b="1" dirty="0"/>
              <a:t> liaison for healthcare, warrior transition battalion, </a:t>
            </a:r>
            <a:r>
              <a:rPr lang="en-US" sz="2000" b="1" dirty="0" err="1"/>
              <a:t>jblm</a:t>
            </a:r>
            <a:endParaRPr lang="en-US" sz="2000" b="1" dirty="0"/>
          </a:p>
        </p:txBody>
      </p:sp>
    </p:spTree>
    <p:extLst>
      <p:ext uri="{BB962C8B-B14F-4D97-AF65-F5344CB8AC3E}">
        <p14:creationId xmlns:p14="http://schemas.microsoft.com/office/powerpoint/2010/main" val="434810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8354-64FD-4843-B8F9-904EDCD74F38}"/>
              </a:ext>
            </a:extLst>
          </p:cNvPr>
          <p:cNvSpPr>
            <a:spLocks noGrp="1"/>
          </p:cNvSpPr>
          <p:nvPr>
            <p:ph type="title"/>
          </p:nvPr>
        </p:nvSpPr>
        <p:spPr/>
        <p:txBody>
          <a:bodyPr/>
          <a:lstStyle/>
          <a:p>
            <a:r>
              <a:rPr lang="en-US" dirty="0"/>
              <a:t>New programs: Military sexual trauma &amp; VA eligibility</a:t>
            </a:r>
          </a:p>
        </p:txBody>
      </p:sp>
      <p:sp>
        <p:nvSpPr>
          <p:cNvPr id="3" name="Content Placeholder 2">
            <a:extLst>
              <a:ext uri="{FF2B5EF4-FFF2-40B4-BE49-F238E27FC236}">
                <a16:creationId xmlns:a16="http://schemas.microsoft.com/office/drawing/2014/main" id="{1FAB59B6-02D5-4923-B359-217E6A8D61DE}"/>
              </a:ext>
            </a:extLst>
          </p:cNvPr>
          <p:cNvSpPr>
            <a:spLocks noGrp="1"/>
          </p:cNvSpPr>
          <p:nvPr>
            <p:ph idx="1"/>
          </p:nvPr>
        </p:nvSpPr>
        <p:spPr/>
        <p:txBody>
          <a:bodyPr/>
          <a:lstStyle/>
          <a:p>
            <a:r>
              <a:rPr lang="en-US" dirty="0"/>
              <a:t>Military Sexual Trauma (MST) and Mental Health Eligibility- May 2016, Updated 2018</a:t>
            </a:r>
          </a:p>
          <a:p>
            <a:pPr marL="0" indent="0">
              <a:buNone/>
            </a:pPr>
            <a:r>
              <a:rPr lang="en-US" dirty="0"/>
              <a:t>The Department of  Veteran Affairs has a wide range of outpatient, inpatient and residential services available to assist  Veterans in their recovery from MST.  All treatment for mental and physical health conditions related to MST is provided free of cost.  Veterans do NOT need to be service connected and eligibility for MST related health care is independent of receipt of other VA Benefits.</a:t>
            </a:r>
          </a:p>
          <a:p>
            <a:r>
              <a:rPr lang="en-US" dirty="0"/>
              <a:t>No income limit, no reporting or documentation required, no length of service</a:t>
            </a:r>
          </a:p>
          <a:p>
            <a:r>
              <a:rPr lang="en-US" dirty="0"/>
              <a:t>MST Coordinator- Every VA facility must have one</a:t>
            </a:r>
          </a:p>
          <a:p>
            <a:r>
              <a:rPr lang="en-US" dirty="0"/>
              <a:t>Relaxed standards in filing for VA compensation for MST related issues.</a:t>
            </a:r>
          </a:p>
          <a:p>
            <a:endParaRPr lang="en-US" dirty="0"/>
          </a:p>
        </p:txBody>
      </p:sp>
    </p:spTree>
    <p:extLst>
      <p:ext uri="{BB962C8B-B14F-4D97-AF65-F5344CB8AC3E}">
        <p14:creationId xmlns:p14="http://schemas.microsoft.com/office/powerpoint/2010/main" val="1938932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03A9E-581D-4A9D-8826-C9A722552E9B}"/>
              </a:ext>
            </a:extLst>
          </p:cNvPr>
          <p:cNvSpPr>
            <a:spLocks noGrp="1"/>
          </p:cNvSpPr>
          <p:nvPr>
            <p:ph type="title"/>
          </p:nvPr>
        </p:nvSpPr>
        <p:spPr/>
        <p:txBody>
          <a:bodyPr/>
          <a:lstStyle/>
          <a:p>
            <a:r>
              <a:rPr lang="en-US" dirty="0"/>
              <a:t>New programs: LGBT &amp; Related Identities</a:t>
            </a:r>
          </a:p>
        </p:txBody>
      </p:sp>
      <p:sp>
        <p:nvSpPr>
          <p:cNvPr id="3" name="Content Placeholder 2">
            <a:extLst>
              <a:ext uri="{FF2B5EF4-FFF2-40B4-BE49-F238E27FC236}">
                <a16:creationId xmlns:a16="http://schemas.microsoft.com/office/drawing/2014/main" id="{66228A7B-0942-4BD8-B27E-303CF7B30D10}"/>
              </a:ext>
            </a:extLst>
          </p:cNvPr>
          <p:cNvSpPr>
            <a:spLocks noGrp="1"/>
          </p:cNvSpPr>
          <p:nvPr>
            <p:ph idx="1"/>
          </p:nvPr>
        </p:nvSpPr>
        <p:spPr>
          <a:xfrm>
            <a:off x="581192" y="1828800"/>
            <a:ext cx="11029615" cy="4881489"/>
          </a:xfrm>
        </p:spPr>
        <p:txBody>
          <a:bodyPr>
            <a:normAutofit/>
          </a:bodyPr>
          <a:lstStyle/>
          <a:p>
            <a:endParaRPr lang="en-US" dirty="0"/>
          </a:p>
          <a:p>
            <a:r>
              <a:rPr lang="en-US" dirty="0"/>
              <a:t>“LGBT and Related Identities” –Veterans may have other ways of describing themselves so the term is an inclusive term for sexual and gender minorities. </a:t>
            </a:r>
          </a:p>
          <a:p>
            <a:r>
              <a:rPr lang="en-US" dirty="0"/>
              <a:t>Veterans Care Coordinator at every facility to assist Veterans in receiving the specialized care needed.  VA Healthcare includes:</a:t>
            </a:r>
          </a:p>
          <a:p>
            <a:pPr lvl="1"/>
            <a:r>
              <a:rPr lang="en-US" dirty="0"/>
              <a:t>Hormone Treatment</a:t>
            </a:r>
          </a:p>
          <a:p>
            <a:pPr lvl="1"/>
            <a:r>
              <a:rPr lang="en-US" dirty="0"/>
              <a:t>Substance use/alcohol treatment</a:t>
            </a:r>
          </a:p>
          <a:p>
            <a:pPr lvl="1"/>
            <a:r>
              <a:rPr lang="en-US" dirty="0"/>
              <a:t>Tobacco use treatment</a:t>
            </a:r>
          </a:p>
          <a:p>
            <a:pPr lvl="1"/>
            <a:r>
              <a:rPr lang="en-US" dirty="0"/>
              <a:t>Treatment and prevention of STIs /</a:t>
            </a:r>
            <a:r>
              <a:rPr lang="en-US" dirty="0" err="1"/>
              <a:t>PrEP</a:t>
            </a:r>
            <a:endParaRPr lang="en-US" dirty="0"/>
          </a:p>
          <a:p>
            <a:pPr lvl="1"/>
            <a:r>
              <a:rPr lang="en-US" dirty="0"/>
              <a:t>Intimate partner violence reduction and counseling</a:t>
            </a:r>
          </a:p>
          <a:p>
            <a:pPr lvl="1"/>
            <a:r>
              <a:rPr lang="en-US" dirty="0"/>
              <a:t>Heart health</a:t>
            </a:r>
          </a:p>
          <a:p>
            <a:pPr lvl="1"/>
            <a:r>
              <a:rPr lang="en-US" dirty="0"/>
              <a:t>Cancer screening, prevention and treatment</a:t>
            </a:r>
          </a:p>
          <a:p>
            <a:pPr lvl="1"/>
            <a:r>
              <a:rPr lang="en-US" dirty="0"/>
              <a:t>Consults for counseling to discuss transitioning or an evaluation for hormone therapy</a:t>
            </a:r>
          </a:p>
          <a:p>
            <a:endParaRPr lang="en-US" dirty="0"/>
          </a:p>
          <a:p>
            <a:endParaRPr lang="en-US" dirty="0"/>
          </a:p>
        </p:txBody>
      </p:sp>
    </p:spTree>
    <p:extLst>
      <p:ext uri="{BB962C8B-B14F-4D97-AF65-F5344CB8AC3E}">
        <p14:creationId xmlns:p14="http://schemas.microsoft.com/office/powerpoint/2010/main" val="2573247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4D5A6-C308-4112-8A36-C984FE87321E}"/>
              </a:ext>
            </a:extLst>
          </p:cNvPr>
          <p:cNvSpPr>
            <a:spLocks noGrp="1"/>
          </p:cNvSpPr>
          <p:nvPr>
            <p:ph type="title"/>
          </p:nvPr>
        </p:nvSpPr>
        <p:spPr/>
        <p:txBody>
          <a:bodyPr/>
          <a:lstStyle/>
          <a:p>
            <a:r>
              <a:rPr lang="en-US" dirty="0"/>
              <a:t>Transition &amp; VA Information</a:t>
            </a:r>
          </a:p>
        </p:txBody>
      </p:sp>
      <p:sp>
        <p:nvSpPr>
          <p:cNvPr id="3" name="Content Placeholder 2">
            <a:extLst>
              <a:ext uri="{FF2B5EF4-FFF2-40B4-BE49-F238E27FC236}">
                <a16:creationId xmlns:a16="http://schemas.microsoft.com/office/drawing/2014/main" id="{4F28FAA7-1181-483E-AAAF-C1BCE1274AD6}"/>
              </a:ext>
            </a:extLst>
          </p:cNvPr>
          <p:cNvSpPr>
            <a:spLocks noGrp="1"/>
          </p:cNvSpPr>
          <p:nvPr>
            <p:ph idx="1"/>
          </p:nvPr>
        </p:nvSpPr>
        <p:spPr/>
        <p:txBody>
          <a:bodyPr/>
          <a:lstStyle/>
          <a:p>
            <a:endParaRPr lang="en-US" dirty="0">
              <a:hlinkClick r:id="rId2"/>
            </a:endParaRPr>
          </a:p>
          <a:p>
            <a:endParaRPr lang="en-US" dirty="0">
              <a:hlinkClick r:id="rId2"/>
            </a:endParaRPr>
          </a:p>
          <a:p>
            <a:r>
              <a:rPr lang="en-US" dirty="0">
                <a:hlinkClick r:id="rId2"/>
              </a:rPr>
              <a:t>www.va.gov</a:t>
            </a:r>
            <a:r>
              <a:rPr lang="en-US" dirty="0"/>
              <a:t>  </a:t>
            </a:r>
            <a:r>
              <a:rPr lang="en-US" dirty="0">
                <a:sym typeface="Wingdings" panose="05000000000000000000" pitchFamily="2" charset="2"/>
              </a:rPr>
              <a:t> Department of Veteran Affairs </a:t>
            </a:r>
            <a:endParaRPr lang="en-US" dirty="0"/>
          </a:p>
          <a:p>
            <a:r>
              <a:rPr lang="en-US" dirty="0">
                <a:hlinkClick r:id="rId3"/>
              </a:rPr>
              <a:t>www.ebenefits.gov</a:t>
            </a:r>
            <a:r>
              <a:rPr lang="en-US" dirty="0"/>
              <a:t> </a:t>
            </a:r>
            <a:r>
              <a:rPr lang="en-US" dirty="0">
                <a:sym typeface="Wingdings" panose="05000000000000000000" pitchFamily="2" charset="2"/>
              </a:rPr>
              <a:t> Apply for Healthcare &amp; Compensation Benefits</a:t>
            </a:r>
            <a:endParaRPr lang="en-US" dirty="0"/>
          </a:p>
          <a:p>
            <a:r>
              <a:rPr lang="en-US" dirty="0">
                <a:hlinkClick r:id="rId4"/>
              </a:rPr>
              <a:t>www.benefits.va.gov</a:t>
            </a:r>
            <a:r>
              <a:rPr lang="en-US" dirty="0"/>
              <a:t>  </a:t>
            </a:r>
            <a:r>
              <a:rPr lang="en-US" dirty="0">
                <a:sym typeface="Wingdings" panose="05000000000000000000" pitchFamily="2" charset="2"/>
              </a:rPr>
              <a:t> VA Transition Assistance Program (TAP)</a:t>
            </a:r>
          </a:p>
          <a:p>
            <a:r>
              <a:rPr lang="en-US" dirty="0">
                <a:sym typeface="Wingdings" panose="05000000000000000000" pitchFamily="2" charset="2"/>
                <a:hlinkClick r:id="rId5"/>
              </a:rPr>
              <a:t>www.oefoif.va.gov</a:t>
            </a:r>
            <a:r>
              <a:rPr lang="en-US" dirty="0">
                <a:sym typeface="Wingdings" panose="05000000000000000000" pitchFamily="2" charset="2"/>
              </a:rPr>
              <a:t>   VA Liaison for Healthcare &amp; Transition and Care Management Program</a:t>
            </a:r>
          </a:p>
          <a:p>
            <a:endParaRPr lang="en-US" dirty="0">
              <a:sym typeface="Wingdings" panose="05000000000000000000" pitchFamily="2" charset="2"/>
            </a:endParaRPr>
          </a:p>
          <a:p>
            <a:endParaRPr lang="en-US" dirty="0"/>
          </a:p>
          <a:p>
            <a:endParaRPr lang="en-US" dirty="0"/>
          </a:p>
        </p:txBody>
      </p:sp>
    </p:spTree>
    <p:extLst>
      <p:ext uri="{BB962C8B-B14F-4D97-AF65-F5344CB8AC3E}">
        <p14:creationId xmlns:p14="http://schemas.microsoft.com/office/powerpoint/2010/main" val="9147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3B23FB3-60F3-4758-BD9B-FB51A44FC2D8}"/>
              </a:ext>
            </a:extLst>
          </p:cNvPr>
          <p:cNvSpPr>
            <a:spLocks noGrp="1"/>
          </p:cNvSpPr>
          <p:nvPr>
            <p:ph type="title"/>
          </p:nvPr>
        </p:nvSpPr>
        <p:spPr>
          <a:xfrm>
            <a:off x="581192" y="842833"/>
            <a:ext cx="11029616" cy="1013800"/>
          </a:xfrm>
        </p:spPr>
        <p:txBody>
          <a:bodyPr>
            <a:normAutofit/>
          </a:bodyPr>
          <a:lstStyle/>
          <a:p>
            <a:pPr algn="ctr"/>
            <a:r>
              <a:rPr lang="en-US" sz="4800" dirty="0" err="1"/>
              <a:t>Dod</a:t>
            </a:r>
            <a:r>
              <a:rPr lang="en-US" sz="4800" dirty="0"/>
              <a:t> &amp; </a:t>
            </a:r>
            <a:r>
              <a:rPr lang="en-US" sz="4800" dirty="0" err="1"/>
              <a:t>va</a:t>
            </a:r>
            <a:r>
              <a:rPr lang="en-US" sz="4800" dirty="0"/>
              <a:t> transition programs: </a:t>
            </a:r>
          </a:p>
        </p:txBody>
      </p:sp>
      <p:sp>
        <p:nvSpPr>
          <p:cNvPr id="7" name="Content Placeholder 6">
            <a:extLst>
              <a:ext uri="{FF2B5EF4-FFF2-40B4-BE49-F238E27FC236}">
                <a16:creationId xmlns:a16="http://schemas.microsoft.com/office/drawing/2014/main" id="{886D54D2-1164-4543-A5DC-3F4BF20E7DA3}"/>
              </a:ext>
            </a:extLst>
          </p:cNvPr>
          <p:cNvSpPr>
            <a:spLocks noGrp="1"/>
          </p:cNvSpPr>
          <p:nvPr>
            <p:ph idx="1"/>
          </p:nvPr>
        </p:nvSpPr>
        <p:spPr>
          <a:xfrm>
            <a:off x="581192" y="1856633"/>
            <a:ext cx="11029615" cy="4727047"/>
          </a:xfrm>
        </p:spPr>
        <p:txBody>
          <a:bodyPr>
            <a:normAutofit/>
          </a:bodyPr>
          <a:lstStyle/>
          <a:p>
            <a:r>
              <a:rPr lang="en-US" sz="2400" dirty="0"/>
              <a:t>1. DOD programs that are specific to ALL transitioning Soldiers:</a:t>
            </a:r>
          </a:p>
          <a:p>
            <a:pPr lvl="2"/>
            <a:r>
              <a:rPr lang="en-US" sz="2000" dirty="0"/>
              <a:t>Soldier For Life-Transition Assistance Program- redesigned due to increased concern around Soldier transition</a:t>
            </a:r>
          </a:p>
          <a:p>
            <a:pPr lvl="2"/>
            <a:endParaRPr lang="en-US" sz="2000" dirty="0"/>
          </a:p>
          <a:p>
            <a:r>
              <a:rPr lang="en-US" sz="2400" dirty="0"/>
              <a:t>2. Collaborations between DOD, VHA and the VBA:</a:t>
            </a:r>
          </a:p>
          <a:p>
            <a:pPr lvl="2"/>
            <a:r>
              <a:rPr lang="en-US" sz="2000" dirty="0"/>
              <a:t>VA Liaison for Healthcare, VBA on site and conducting trainings, IDES (MEB) </a:t>
            </a:r>
          </a:p>
          <a:p>
            <a:pPr marL="630000" lvl="2" indent="0">
              <a:buNone/>
            </a:pPr>
            <a:endParaRPr lang="en-US" sz="2000" dirty="0"/>
          </a:p>
          <a:p>
            <a:r>
              <a:rPr lang="en-US" sz="2400" dirty="0"/>
              <a:t>3. New programs &amp; policies for historically underserved populations:</a:t>
            </a:r>
          </a:p>
          <a:p>
            <a:pPr lvl="2"/>
            <a:r>
              <a:rPr lang="en-US" sz="2000" dirty="0"/>
              <a:t>Mental Health Executive Order, Military Sexual Trauma (MST) eligibility,  Women Veterans, </a:t>
            </a:r>
          </a:p>
          <a:p>
            <a:pPr marL="630000" lvl="2" indent="0">
              <a:buNone/>
            </a:pPr>
            <a:r>
              <a:rPr lang="en-US" sz="2000" dirty="0"/>
              <a:t>	LGBT-Q population </a:t>
            </a:r>
          </a:p>
        </p:txBody>
      </p:sp>
    </p:spTree>
    <p:extLst>
      <p:ext uri="{BB962C8B-B14F-4D97-AF65-F5344CB8AC3E}">
        <p14:creationId xmlns:p14="http://schemas.microsoft.com/office/powerpoint/2010/main" val="1019493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57373-7FF2-4C3C-8A3B-451C08CE359F}"/>
              </a:ext>
            </a:extLst>
          </p:cNvPr>
          <p:cNvSpPr>
            <a:spLocks noGrp="1"/>
          </p:cNvSpPr>
          <p:nvPr>
            <p:ph type="title" idx="4294967295"/>
          </p:nvPr>
        </p:nvSpPr>
        <p:spPr>
          <a:xfrm>
            <a:off x="0" y="715963"/>
            <a:ext cx="11029950" cy="1012825"/>
          </a:xfrm>
        </p:spPr>
        <p:txBody>
          <a:bodyPr>
            <a:normAutofit fontScale="90000"/>
          </a:bodyPr>
          <a:lstStyle/>
          <a:p>
            <a:br>
              <a:rPr lang="en-US" b="1" dirty="0"/>
            </a:br>
            <a:br>
              <a:rPr lang="en-US" dirty="0"/>
            </a:br>
            <a:endParaRPr lang="en-US" dirty="0"/>
          </a:p>
        </p:txBody>
      </p:sp>
      <p:sp>
        <p:nvSpPr>
          <p:cNvPr id="3" name="Content Placeholder 2">
            <a:extLst>
              <a:ext uri="{FF2B5EF4-FFF2-40B4-BE49-F238E27FC236}">
                <a16:creationId xmlns:a16="http://schemas.microsoft.com/office/drawing/2014/main" id="{885B0F26-C7E0-41C5-8E5B-0D767958644E}"/>
              </a:ext>
            </a:extLst>
          </p:cNvPr>
          <p:cNvSpPr>
            <a:spLocks noGrp="1"/>
          </p:cNvSpPr>
          <p:nvPr>
            <p:ph idx="4294967295"/>
          </p:nvPr>
        </p:nvSpPr>
        <p:spPr>
          <a:xfrm>
            <a:off x="0" y="1914525"/>
            <a:ext cx="11582400" cy="4830763"/>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6400" b="1" dirty="0">
              <a:latin typeface="Arial" panose="020B0604020202020204" pitchFamily="34" charset="0"/>
              <a:cs typeface="Arial" panose="020B0604020202020204" pitchFamily="34" charset="0"/>
            </a:endParaRPr>
          </a:p>
          <a:p>
            <a:pPr marL="0" indent="0">
              <a:buNone/>
            </a:pPr>
            <a:endParaRPr lang="en-US" sz="6400" b="1" dirty="0">
              <a:latin typeface="Arial" panose="020B0604020202020204" pitchFamily="34" charset="0"/>
              <a:cs typeface="Arial" panose="020B0604020202020204" pitchFamily="34" charset="0"/>
            </a:endParaRPr>
          </a:p>
          <a:p>
            <a:endParaRPr lang="en-US" dirty="0"/>
          </a:p>
        </p:txBody>
      </p:sp>
      <p:pic>
        <p:nvPicPr>
          <p:cNvPr id="7" name="Picture 6">
            <a:extLst>
              <a:ext uri="{FF2B5EF4-FFF2-40B4-BE49-F238E27FC236}">
                <a16:creationId xmlns:a16="http://schemas.microsoft.com/office/drawing/2014/main" id="{1FE3BFC9-E276-49E1-9249-9F8B35D68E06}"/>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44135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F12858E-C48A-4D1F-AE52-F0A013FDC3A4}"/>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690572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753D0-157A-4D31-8054-AEFA446AA9B8}"/>
              </a:ext>
            </a:extLst>
          </p:cNvPr>
          <p:cNvSpPr>
            <a:spLocks noGrp="1"/>
          </p:cNvSpPr>
          <p:nvPr>
            <p:ph type="title"/>
          </p:nvPr>
        </p:nvSpPr>
        <p:spPr/>
        <p:txBody>
          <a:bodyPr/>
          <a:lstStyle/>
          <a:p>
            <a:pPr algn="ctr"/>
            <a:r>
              <a:rPr lang="en-US" dirty="0"/>
              <a:t>Soldier for life-transition assistance program</a:t>
            </a:r>
            <a:br>
              <a:rPr lang="en-US" dirty="0"/>
            </a:br>
            <a:endParaRPr lang="en-US" dirty="0"/>
          </a:p>
        </p:txBody>
      </p:sp>
      <p:sp>
        <p:nvSpPr>
          <p:cNvPr id="3" name="Content Placeholder 2">
            <a:extLst>
              <a:ext uri="{FF2B5EF4-FFF2-40B4-BE49-F238E27FC236}">
                <a16:creationId xmlns:a16="http://schemas.microsoft.com/office/drawing/2014/main" id="{72FFF5FB-B011-4B2F-950F-DAFD92EB55DE}"/>
              </a:ext>
            </a:extLst>
          </p:cNvPr>
          <p:cNvSpPr>
            <a:spLocks noGrp="1"/>
          </p:cNvSpPr>
          <p:nvPr>
            <p:ph idx="1"/>
          </p:nvPr>
        </p:nvSpPr>
        <p:spPr>
          <a:xfrm>
            <a:off x="581192" y="1701889"/>
            <a:ext cx="11029615" cy="4989644"/>
          </a:xfrm>
        </p:spPr>
        <p:txBody>
          <a:bodyPr>
            <a:normAutofit fontScale="92500" lnSpcReduction="20000"/>
          </a:bodyPr>
          <a:lstStyle/>
          <a:p>
            <a:endParaRPr lang="en-US" dirty="0"/>
          </a:p>
          <a:p>
            <a:endParaRPr lang="en-US" dirty="0"/>
          </a:p>
          <a:p>
            <a:endParaRPr lang="en-US" dirty="0"/>
          </a:p>
          <a:p>
            <a:r>
              <a:rPr lang="en-US" sz="1900" dirty="0"/>
              <a:t>The Soldier for Life — Transition Assistance Program (SFL-TAP) is a centrally funded commanders program that provides transition assistance services to eligible Soldiers. </a:t>
            </a:r>
            <a:r>
              <a:rPr lang="en-US" sz="1900" b="1" i="1" dirty="0"/>
              <a:t>Commanders are responsible for ensuring each Soldier has time to attend this training.</a:t>
            </a:r>
          </a:p>
          <a:p>
            <a:pPr marL="0" indent="0">
              <a:buNone/>
            </a:pPr>
            <a:endParaRPr lang="en-US" sz="1900" dirty="0"/>
          </a:p>
          <a:p>
            <a:r>
              <a:rPr lang="en-US" sz="1900" dirty="0"/>
              <a:t>SFL-TAP consists of a two-hour preparation counseling session, attendance at a </a:t>
            </a:r>
            <a:r>
              <a:rPr lang="en-US" sz="1900" b="1" i="1" dirty="0"/>
              <a:t>3 day Department of Labor Employment Workshop (DOLEW)</a:t>
            </a:r>
            <a:r>
              <a:rPr lang="en-US" sz="1900" dirty="0"/>
              <a:t>, </a:t>
            </a:r>
            <a:r>
              <a:rPr lang="en-US" sz="1900" b="1" i="1" dirty="0"/>
              <a:t>6 </a:t>
            </a:r>
            <a:r>
              <a:rPr lang="en-US" sz="1900" b="1" i="1" dirty="0" err="1"/>
              <a:t>hrs</a:t>
            </a:r>
            <a:r>
              <a:rPr lang="en-US" sz="1900" b="1" i="1" dirty="0"/>
              <a:t> of  VA Healthcare and Veteran Benefits briefs</a:t>
            </a:r>
            <a:r>
              <a:rPr lang="en-US" sz="1900" dirty="0"/>
              <a:t>, including in enrolling in e-Benefits,  my HealtheVet and VA healthcare online. (SMs are able to enroll in VHA 180 days prior to d/c)</a:t>
            </a:r>
          </a:p>
          <a:p>
            <a:endParaRPr lang="en-US" sz="1900" dirty="0"/>
          </a:p>
          <a:p>
            <a:r>
              <a:rPr lang="en-US" sz="1900" dirty="0"/>
              <a:t>Soldiers who are retiring can participate in SFL-TAP within 24 months of retirement, and 12-18 months for all other Soldiers. </a:t>
            </a:r>
          </a:p>
          <a:p>
            <a:endParaRPr lang="en-US" sz="1900" dirty="0"/>
          </a:p>
          <a:p>
            <a:r>
              <a:rPr lang="en-US" sz="1900" dirty="0"/>
              <a:t>At the conclusion of SFL-TAP Servicemembers will have received an average of 40 hours of classes/trainings including completion of 8 online courses in order to successfully complete SFL-TAP program. </a:t>
            </a:r>
          </a:p>
          <a:p>
            <a:endParaRPr lang="en-US" sz="1900" dirty="0"/>
          </a:p>
          <a:p>
            <a:pPr marL="0" indent="0">
              <a:buNone/>
            </a:pPr>
            <a:endParaRPr lang="en-US" dirty="0"/>
          </a:p>
          <a:p>
            <a:pPr marL="0" indent="0">
              <a:buNone/>
            </a:pPr>
            <a:endParaRPr lang="en-US" dirty="0"/>
          </a:p>
          <a:p>
            <a:pPr algn="ctr"/>
            <a:endParaRPr lang="en-US" i="1" dirty="0"/>
          </a:p>
          <a:p>
            <a:endParaRPr lang="en-US" dirty="0"/>
          </a:p>
        </p:txBody>
      </p:sp>
    </p:spTree>
    <p:extLst>
      <p:ext uri="{BB962C8B-B14F-4D97-AF65-F5344CB8AC3E}">
        <p14:creationId xmlns:p14="http://schemas.microsoft.com/office/powerpoint/2010/main" val="899750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768D5-74AD-4321-A1CE-A547DEDE8C0D}"/>
              </a:ext>
            </a:extLst>
          </p:cNvPr>
          <p:cNvSpPr>
            <a:spLocks noGrp="1"/>
          </p:cNvSpPr>
          <p:nvPr>
            <p:ph type="title"/>
          </p:nvPr>
        </p:nvSpPr>
        <p:spPr/>
        <p:txBody>
          <a:bodyPr/>
          <a:lstStyle/>
          <a:p>
            <a:r>
              <a:rPr lang="en-US" dirty="0"/>
              <a:t>Collaborations between DOD &amp; VHA</a:t>
            </a:r>
            <a:br>
              <a:rPr lang="en-US" dirty="0"/>
            </a:br>
            <a:endParaRPr lang="en-US" dirty="0"/>
          </a:p>
        </p:txBody>
      </p:sp>
      <p:sp>
        <p:nvSpPr>
          <p:cNvPr id="3" name="Content Placeholder 2">
            <a:extLst>
              <a:ext uri="{FF2B5EF4-FFF2-40B4-BE49-F238E27FC236}">
                <a16:creationId xmlns:a16="http://schemas.microsoft.com/office/drawing/2014/main" id="{9223C533-2146-4709-8FF2-59916CF5D639}"/>
              </a:ext>
            </a:extLst>
          </p:cNvPr>
          <p:cNvSpPr>
            <a:spLocks noGrp="1"/>
          </p:cNvSpPr>
          <p:nvPr>
            <p:ph idx="1"/>
          </p:nvPr>
        </p:nvSpPr>
        <p:spPr>
          <a:xfrm>
            <a:off x="581192" y="1871003"/>
            <a:ext cx="11029615" cy="4726745"/>
          </a:xfrm>
        </p:spPr>
        <p:txBody>
          <a:bodyPr>
            <a:normAutofit fontScale="70000" lnSpcReduction="20000"/>
          </a:bodyPr>
          <a:lstStyle/>
          <a:p>
            <a:endParaRPr lang="en-US" dirty="0"/>
          </a:p>
          <a:p>
            <a:endParaRPr lang="en-US" dirty="0"/>
          </a:p>
          <a:p>
            <a:endParaRPr lang="en-US" dirty="0"/>
          </a:p>
          <a:p>
            <a:r>
              <a:rPr lang="en-US" sz="2600" b="1" dirty="0"/>
              <a:t>Collaboration #1: VA Liaison for Healthcare (Transition &amp; Care Management Program)</a:t>
            </a:r>
          </a:p>
          <a:p>
            <a:pPr marL="324000" lvl="1" indent="0">
              <a:buNone/>
            </a:pPr>
            <a:endParaRPr lang="en-US" sz="2600" b="1" dirty="0"/>
          </a:p>
          <a:p>
            <a:pPr marL="0" indent="0">
              <a:buNone/>
            </a:pPr>
            <a:r>
              <a:rPr lang="en-US" sz="2600" dirty="0"/>
              <a:t>VA Liaisons stationed at Military Treatment Facilities (MTFs) or Warrior Transition Battalion support the transfer of service members who need continued medical care. They coordinate care and provide consultation about VA resources and treatment options. Liaisons will contact the service member's local VA Medical Center and Transition Care Management (TCM) Team to ensure that </a:t>
            </a:r>
            <a:r>
              <a:rPr lang="en-US" sz="2600" b="1" dirty="0"/>
              <a:t>appointments and care plans are in place before the service member leaves the MTF.</a:t>
            </a:r>
          </a:p>
          <a:p>
            <a:pPr marL="0" indent="0">
              <a:buNone/>
            </a:pPr>
            <a:endParaRPr lang="en-US" sz="2600" b="1" dirty="0"/>
          </a:p>
          <a:p>
            <a:pPr marL="0" indent="0">
              <a:buNone/>
            </a:pPr>
            <a:r>
              <a:rPr lang="en-US" sz="2600" dirty="0"/>
              <a:t>VA Liaisons at the WTB &amp; MTF are apart of the Soldiers multi-disciplinary team, but work closely with providers across post to ensure any Soldier is afforded the ability to be connected to their local VA,  TCM Team and potentially assigned a case manager for 90 days.  </a:t>
            </a:r>
          </a:p>
          <a:p>
            <a:pPr marL="0" indent="0">
              <a:buNone/>
            </a:pPr>
            <a:endParaRPr lang="en-US" sz="2600" dirty="0"/>
          </a:p>
          <a:p>
            <a:pPr marL="0" indent="0">
              <a:buNone/>
            </a:pPr>
            <a:r>
              <a:rPr lang="en-US" sz="2600" b="1" dirty="0"/>
              <a:t>Priority: SI/I, Vulnerable (SA/SI, pregnant, at risk of homelessness, MH), Chapters, Combat Veterans</a:t>
            </a:r>
          </a:p>
          <a:p>
            <a:pPr marL="0" indent="0">
              <a:buNone/>
            </a:pPr>
            <a:endParaRPr lang="en-US" b="1"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415317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E3B-D5D9-4C52-8685-B877C1C638ED}"/>
              </a:ext>
            </a:extLst>
          </p:cNvPr>
          <p:cNvSpPr>
            <a:spLocks noGrp="1"/>
          </p:cNvSpPr>
          <p:nvPr>
            <p:ph type="title"/>
          </p:nvPr>
        </p:nvSpPr>
        <p:spPr/>
        <p:txBody>
          <a:bodyPr/>
          <a:lstStyle/>
          <a:p>
            <a:r>
              <a:rPr lang="en-US" dirty="0"/>
              <a:t>Collaborations between DOD &amp; VBA</a:t>
            </a:r>
          </a:p>
        </p:txBody>
      </p:sp>
      <p:sp>
        <p:nvSpPr>
          <p:cNvPr id="3" name="Content Placeholder 2">
            <a:extLst>
              <a:ext uri="{FF2B5EF4-FFF2-40B4-BE49-F238E27FC236}">
                <a16:creationId xmlns:a16="http://schemas.microsoft.com/office/drawing/2014/main" id="{8B2F4EA8-EA2D-4FDB-9705-196441700698}"/>
              </a:ext>
            </a:extLst>
          </p:cNvPr>
          <p:cNvSpPr>
            <a:spLocks noGrp="1"/>
          </p:cNvSpPr>
          <p:nvPr>
            <p:ph idx="1"/>
          </p:nvPr>
        </p:nvSpPr>
        <p:spPr>
          <a:xfrm>
            <a:off x="581192" y="1871004"/>
            <a:ext cx="11029615" cy="4867422"/>
          </a:xfrm>
        </p:spPr>
        <p:txBody>
          <a:bodyPr>
            <a:normAutofit/>
          </a:bodyPr>
          <a:lstStyle/>
          <a:p>
            <a:r>
              <a:rPr lang="en-US" b="1" dirty="0"/>
              <a:t>Collaboration #2: Veteran Benefit Administration :</a:t>
            </a:r>
          </a:p>
          <a:p>
            <a:pPr marL="0" indent="0">
              <a:buNone/>
            </a:pPr>
            <a:r>
              <a:rPr lang="en-US" dirty="0"/>
              <a:t>Every post has VBA reps and Veteran Service Officers who work with the TAP in order to assist Soldiers who will be transitioning out of the Service to apply for a Service Connected Disability.  Soldiers are encouraged to participate in the Benefits Delivery at Discharged (BDD) program. </a:t>
            </a:r>
          </a:p>
          <a:p>
            <a:pPr marL="0" indent="0">
              <a:buNone/>
            </a:pPr>
            <a:r>
              <a:rPr lang="en-US" b="1" dirty="0"/>
              <a:t>BDD: </a:t>
            </a:r>
          </a:p>
          <a:p>
            <a:pPr marL="0" indent="0">
              <a:buNone/>
            </a:pPr>
            <a:r>
              <a:rPr lang="en-US" dirty="0"/>
              <a:t>180 days</a:t>
            </a:r>
          </a:p>
          <a:p>
            <a:pPr marL="0" indent="0">
              <a:buNone/>
            </a:pPr>
            <a:r>
              <a:rPr lang="en-US" dirty="0"/>
              <a:t>ETS physical</a:t>
            </a:r>
          </a:p>
          <a:p>
            <a:pPr marL="0" indent="0">
              <a:buNone/>
            </a:pPr>
            <a:r>
              <a:rPr lang="en-US" dirty="0"/>
              <a:t>Medical Records</a:t>
            </a:r>
          </a:p>
          <a:p>
            <a:pPr marL="0" indent="0">
              <a:buNone/>
            </a:pPr>
            <a:r>
              <a:rPr lang="en-US" dirty="0"/>
              <a:t>Attend evaluations for claims while on AD</a:t>
            </a:r>
          </a:p>
          <a:p>
            <a:pPr marL="0" indent="0">
              <a:buNone/>
            </a:pPr>
            <a:r>
              <a:rPr lang="en-US" dirty="0"/>
              <a:t>**If granted a service connected disability from the VA, Soldiers </a:t>
            </a:r>
            <a:r>
              <a:rPr lang="en-US" i="1" dirty="0"/>
              <a:t>should</a:t>
            </a:r>
            <a:r>
              <a:rPr lang="en-US" dirty="0"/>
              <a:t> receive their benefits within 2-3 months after discharge. </a:t>
            </a:r>
          </a:p>
        </p:txBody>
      </p:sp>
    </p:spTree>
    <p:extLst>
      <p:ext uri="{BB962C8B-B14F-4D97-AF65-F5344CB8AC3E}">
        <p14:creationId xmlns:p14="http://schemas.microsoft.com/office/powerpoint/2010/main" val="2755775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19295-2948-4D50-8F23-9ED6CCACD3D1}"/>
              </a:ext>
            </a:extLst>
          </p:cNvPr>
          <p:cNvSpPr>
            <a:spLocks noGrp="1"/>
          </p:cNvSpPr>
          <p:nvPr>
            <p:ph type="title"/>
          </p:nvPr>
        </p:nvSpPr>
        <p:spPr/>
        <p:txBody>
          <a:bodyPr/>
          <a:lstStyle/>
          <a:p>
            <a:r>
              <a:rPr lang="en-US" dirty="0"/>
              <a:t>Collaborations between DOD &amp; VHA &amp; VBA</a:t>
            </a:r>
          </a:p>
        </p:txBody>
      </p:sp>
      <p:sp>
        <p:nvSpPr>
          <p:cNvPr id="3" name="Content Placeholder 2">
            <a:extLst>
              <a:ext uri="{FF2B5EF4-FFF2-40B4-BE49-F238E27FC236}">
                <a16:creationId xmlns:a16="http://schemas.microsoft.com/office/drawing/2014/main" id="{305250D6-4201-48FA-931B-AB92C403907B}"/>
              </a:ext>
            </a:extLst>
          </p:cNvPr>
          <p:cNvSpPr>
            <a:spLocks noGrp="1"/>
          </p:cNvSpPr>
          <p:nvPr>
            <p:ph idx="1"/>
          </p:nvPr>
        </p:nvSpPr>
        <p:spPr>
          <a:xfrm>
            <a:off x="581192" y="1856935"/>
            <a:ext cx="11029615" cy="4839287"/>
          </a:xfrm>
        </p:spPr>
        <p:txBody>
          <a:bodyPr/>
          <a:lstStyle/>
          <a:p>
            <a:r>
              <a:rPr lang="en-US" b="1" dirty="0"/>
              <a:t>Collaboration #3: IDES </a:t>
            </a:r>
          </a:p>
          <a:p>
            <a:pPr marL="0" indent="0">
              <a:buNone/>
            </a:pPr>
            <a:r>
              <a:rPr lang="en-US" dirty="0"/>
              <a:t>When a SM is wounded, injured or fall ill while on AD and they are no longer able to perform their duties, they will be referred to the Integrated Disability Evaluation System (IDES). Through this collaborative the VA &amp; DOD work together to make disability evaluation simple, fast and fair. If the SM is found to be medically unfit for duty, IDES will give them a proposed VA disability rating before they leave the service. </a:t>
            </a:r>
          </a:p>
          <a:p>
            <a:pPr marL="0" indent="0" algn="ctr">
              <a:buNone/>
            </a:pPr>
            <a:r>
              <a:rPr lang="en-US" b="1" dirty="0"/>
              <a:t>During the Medical Evaluation Board Soldiers are assigned the following personnel to assist them with their transition:</a:t>
            </a:r>
          </a:p>
          <a:p>
            <a:r>
              <a:rPr lang="en-US" dirty="0"/>
              <a:t>Physical Evaluation Board Liaison Officer </a:t>
            </a:r>
            <a:r>
              <a:rPr lang="en-US" b="1" dirty="0"/>
              <a:t>(PEBLO) </a:t>
            </a:r>
            <a:r>
              <a:rPr lang="en-US" dirty="0"/>
              <a:t>which guides SMs through IDES process &amp; assists with DOD Benefits</a:t>
            </a:r>
          </a:p>
          <a:p>
            <a:r>
              <a:rPr lang="en-US" dirty="0"/>
              <a:t> Military Service Coordinator </a:t>
            </a:r>
            <a:r>
              <a:rPr lang="en-US" b="1" dirty="0"/>
              <a:t>(MSC) </a:t>
            </a:r>
            <a:r>
              <a:rPr lang="en-US" dirty="0"/>
              <a:t>who will assist them with VA compensation claims/benefits with in IDES </a:t>
            </a:r>
          </a:p>
          <a:p>
            <a:r>
              <a:rPr lang="en-US" dirty="0"/>
              <a:t>Vocational Rehabilitation Counselor </a:t>
            </a:r>
            <a:r>
              <a:rPr lang="en-US" b="1" dirty="0"/>
              <a:t>(VRC) </a:t>
            </a:r>
            <a:r>
              <a:rPr lang="en-US" dirty="0"/>
              <a:t>to assist them with Vocational Rehabilitation &amp; Employment services to prepare them for transition </a:t>
            </a:r>
          </a:p>
          <a:p>
            <a:r>
              <a:rPr lang="en-US" dirty="0"/>
              <a:t>VA Liaison for Healthcare to complete the VA Referral, obtaining an initial VA appointment and connecting the SM to the TCM team to prior to leaving JBLM.</a:t>
            </a:r>
          </a:p>
        </p:txBody>
      </p:sp>
    </p:spTree>
    <p:extLst>
      <p:ext uri="{BB962C8B-B14F-4D97-AF65-F5344CB8AC3E}">
        <p14:creationId xmlns:p14="http://schemas.microsoft.com/office/powerpoint/2010/main" val="2035388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1FA94-85B6-48B4-8199-0A1468213311}"/>
              </a:ext>
            </a:extLst>
          </p:cNvPr>
          <p:cNvSpPr>
            <a:spLocks noGrp="1"/>
          </p:cNvSpPr>
          <p:nvPr>
            <p:ph type="title"/>
          </p:nvPr>
        </p:nvSpPr>
        <p:spPr/>
        <p:txBody>
          <a:bodyPr/>
          <a:lstStyle/>
          <a:p>
            <a:r>
              <a:rPr lang="en-US" dirty="0"/>
              <a:t>New policies: Mental health executive order</a:t>
            </a:r>
          </a:p>
        </p:txBody>
      </p:sp>
      <p:sp>
        <p:nvSpPr>
          <p:cNvPr id="3" name="Content Placeholder 2">
            <a:extLst>
              <a:ext uri="{FF2B5EF4-FFF2-40B4-BE49-F238E27FC236}">
                <a16:creationId xmlns:a16="http://schemas.microsoft.com/office/drawing/2014/main" id="{94FE5B6A-B758-4E9A-9D0C-1F5CDBB52DB2}"/>
              </a:ext>
            </a:extLst>
          </p:cNvPr>
          <p:cNvSpPr>
            <a:spLocks noGrp="1"/>
          </p:cNvSpPr>
          <p:nvPr>
            <p:ph idx="1"/>
          </p:nvPr>
        </p:nvSpPr>
        <p:spPr>
          <a:xfrm>
            <a:off x="581192" y="1913206"/>
            <a:ext cx="11029615" cy="4825219"/>
          </a:xfrm>
        </p:spPr>
        <p:txBody>
          <a:bodyPr/>
          <a:lstStyle/>
          <a:p>
            <a:r>
              <a:rPr lang="en-US" dirty="0"/>
              <a:t>Mental Health Executive Order – “Supporting our Veterans during their transition from Uniformed Service to Civilian Life” Jan 2019 President Trump</a:t>
            </a:r>
          </a:p>
          <a:p>
            <a:r>
              <a:rPr lang="en-US" dirty="0"/>
              <a:t>Directs the U.S. Department of Veteran Affairs, DOD, and DHS to work together to ensure newly discharged Service members and Veterans have access to </a:t>
            </a:r>
            <a:r>
              <a:rPr lang="en-US" b="1" dirty="0"/>
              <a:t>any needed mental health care for at least 1 year following their discharge from military service.</a:t>
            </a:r>
          </a:p>
          <a:p>
            <a:r>
              <a:rPr lang="en-US" dirty="0"/>
              <a:t>Service members with an OTH discharge may receive emergent mental health care from VA, and servicemembers who have an OTH can receive mental health care for conditions </a:t>
            </a:r>
            <a:r>
              <a:rPr lang="en-US" b="1" dirty="0"/>
              <a:t>incurred or aggravated during active duty </a:t>
            </a:r>
            <a:r>
              <a:rPr lang="en-US" dirty="0"/>
              <a:t>service.</a:t>
            </a:r>
          </a:p>
          <a:p>
            <a:r>
              <a:rPr lang="en-US" b="1" dirty="0"/>
              <a:t>How:</a:t>
            </a:r>
          </a:p>
          <a:p>
            <a:pPr marL="0" indent="0">
              <a:buNone/>
            </a:pPr>
            <a:r>
              <a:rPr lang="en-US" dirty="0"/>
              <a:t>	 Servicemembers will be offered VA Healthcare registration pre-transition (via e-Benefits &amp; VA Liaison’s) by modifying the Transition Assistance Program (TAP) guidelines and increasing VSO involvement.</a:t>
            </a:r>
          </a:p>
        </p:txBody>
      </p:sp>
    </p:spTree>
    <p:extLst>
      <p:ext uri="{BB962C8B-B14F-4D97-AF65-F5344CB8AC3E}">
        <p14:creationId xmlns:p14="http://schemas.microsoft.com/office/powerpoint/2010/main" val="356540132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692</TotalTime>
  <Words>1129</Words>
  <Application>Microsoft Office PowerPoint</Application>
  <PresentationFormat>Widescreen</PresentationFormat>
  <Paragraphs>94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Gill Sans MT</vt:lpstr>
      <vt:lpstr>Wingdings</vt:lpstr>
      <vt:lpstr>Wingdings 2</vt:lpstr>
      <vt:lpstr>Dividend</vt:lpstr>
      <vt:lpstr>    From soldier to veteran:  How the  va &amp; dod work together to ensure a seamless &amp; successful transition </vt:lpstr>
      <vt:lpstr>Dod &amp; va transition programs: </vt:lpstr>
      <vt:lpstr>  </vt:lpstr>
      <vt:lpstr>PowerPoint Presentation</vt:lpstr>
      <vt:lpstr>Soldier for life-transition assistance program </vt:lpstr>
      <vt:lpstr>Collaborations between DOD &amp; VHA </vt:lpstr>
      <vt:lpstr>Collaborations between DOD &amp; VBA</vt:lpstr>
      <vt:lpstr>Collaborations between DOD &amp; VHA &amp; VBA</vt:lpstr>
      <vt:lpstr>New policies: Mental health executive order</vt:lpstr>
      <vt:lpstr>New programs: Military sexual trauma &amp; VA eligibility</vt:lpstr>
      <vt:lpstr>New programs: LGBT &amp; Related Identities</vt:lpstr>
      <vt:lpstr>Transition &amp; VA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soldier to veteran:  How the va &amp; dod work together to ensure a seamless &amp; successful transition</dc:title>
  <dc:creator>Thomas, Jessica</dc:creator>
  <cp:lastModifiedBy>Thomas, Jessica</cp:lastModifiedBy>
  <cp:revision>46</cp:revision>
  <dcterms:created xsi:type="dcterms:W3CDTF">2019-07-03T22:05:22Z</dcterms:created>
  <dcterms:modified xsi:type="dcterms:W3CDTF">2019-07-07T20:13:05Z</dcterms:modified>
</cp:coreProperties>
</file>