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3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5" r:id="rId5"/>
    <p:sldMasterId id="2147483687" r:id="rId6"/>
    <p:sldMasterId id="2147483692" r:id="rId7"/>
    <p:sldMasterId id="2147483705" r:id="rId8"/>
    <p:sldMasterId id="2147483718" r:id="rId9"/>
    <p:sldMasterId id="2147483732" r:id="rId10"/>
  </p:sldMasterIdLst>
  <p:notesMasterIdLst>
    <p:notesMasterId r:id="rId27"/>
  </p:notesMasterIdLst>
  <p:handoutMasterIdLst>
    <p:handoutMasterId r:id="rId28"/>
  </p:handoutMasterIdLst>
  <p:sldIdLst>
    <p:sldId id="489" r:id="rId11"/>
    <p:sldId id="806" r:id="rId12"/>
    <p:sldId id="808" r:id="rId13"/>
    <p:sldId id="817" r:id="rId14"/>
    <p:sldId id="810" r:id="rId15"/>
    <p:sldId id="812" r:id="rId16"/>
    <p:sldId id="816" r:id="rId17"/>
    <p:sldId id="813" r:id="rId18"/>
    <p:sldId id="814" r:id="rId19"/>
    <p:sldId id="815" r:id="rId20"/>
    <p:sldId id="811" r:id="rId21"/>
    <p:sldId id="799" r:id="rId22"/>
    <p:sldId id="805" r:id="rId23"/>
    <p:sldId id="802" r:id="rId24"/>
    <p:sldId id="807" r:id="rId25"/>
    <p:sldId id="80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B73F5C-95D8-4C88-B2F5-94CDCECAFFFB}">
          <p14:sldIdLst>
            <p14:sldId id="489"/>
            <p14:sldId id="806"/>
            <p14:sldId id="808"/>
            <p14:sldId id="817"/>
            <p14:sldId id="810"/>
            <p14:sldId id="812"/>
            <p14:sldId id="816"/>
            <p14:sldId id="813"/>
            <p14:sldId id="814"/>
            <p14:sldId id="815"/>
            <p14:sldId id="811"/>
            <p14:sldId id="799"/>
            <p14:sldId id="805"/>
            <p14:sldId id="802"/>
            <p14:sldId id="807"/>
            <p14:sldId id="8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yrd, Morgan" initials="BM" lastIdx="127" clrIdx="6">
    <p:extLst>
      <p:ext uri="{19B8F6BF-5375-455C-9EA6-DF929625EA0E}">
        <p15:presenceInfo xmlns:p15="http://schemas.microsoft.com/office/powerpoint/2012/main" userId="S-1-5-21-507921405-362288127-725345543-527620" providerId="AD"/>
      </p:ext>
    </p:extLst>
  </p:cmAuthor>
  <p:cmAuthor id="1" name="Bills, Grace" initials="BG" lastIdx="26" clrIdx="0">
    <p:extLst/>
  </p:cmAuthor>
  <p:cmAuthor id="8" name="Nazia Cheema" initials="NC" lastIdx="5" clrIdx="7">
    <p:extLst>
      <p:ext uri="{19B8F6BF-5375-455C-9EA6-DF929625EA0E}">
        <p15:presenceInfo xmlns:p15="http://schemas.microsoft.com/office/powerpoint/2012/main" userId="S::nazia.cheema@trilogyfederal.com::0ce927ed-6733-409a-976b-b97970ccf9ac" providerId="AD"/>
      </p:ext>
    </p:extLst>
  </p:cmAuthor>
  <p:cmAuthor id="2" name="Chris Weaver" initials="CW" lastIdx="2" clrIdx="1">
    <p:extLst>
      <p:ext uri="{19B8F6BF-5375-455C-9EA6-DF929625EA0E}">
        <p15:presenceInfo xmlns:p15="http://schemas.microsoft.com/office/powerpoint/2012/main" userId="S-1-12-1-4233886007-1239492355-2634078648-3666417064" providerId="AD"/>
      </p:ext>
    </p:extLst>
  </p:cmAuthor>
  <p:cmAuthor id="9" name="Matthews, Kameron" initials="MK" lastIdx="48" clrIdx="9">
    <p:extLst>
      <p:ext uri="{19B8F6BF-5375-455C-9EA6-DF929625EA0E}">
        <p15:presenceInfo xmlns:p15="http://schemas.microsoft.com/office/powerpoint/2012/main" userId="S-1-5-21-776561741-1292428093-725345543-294064" providerId="AD"/>
      </p:ext>
    </p:extLst>
  </p:cmAuthor>
  <p:cmAuthor id="3" name="Author" initials="A" lastIdx="15" clrIdx="8"/>
  <p:cmAuthor id="10" name="Triebenbacher, Pauline" initials="TP" lastIdx="26" clrIdx="10">
    <p:extLst>
      <p:ext uri="{19B8F6BF-5375-455C-9EA6-DF929625EA0E}">
        <p15:presenceInfo xmlns:p15="http://schemas.microsoft.com/office/powerpoint/2012/main" userId="S-1-5-21-1130435946-2125951732-1244796221-98487" providerId="AD"/>
      </p:ext>
    </p:extLst>
  </p:cmAuthor>
  <p:cmAuthor id="4" name="Close, Kayla" initials="CK" lastIdx="50" clrIdx="3">
    <p:extLst>
      <p:ext uri="{19B8F6BF-5375-455C-9EA6-DF929625EA0E}">
        <p15:presenceInfo xmlns:p15="http://schemas.microsoft.com/office/powerpoint/2012/main" userId="S-1-5-21-507921405-362288127-725345543-545467" providerId="AD"/>
      </p:ext>
    </p:extLst>
  </p:cmAuthor>
  <p:cmAuthor id="5" name="Nora Albert" initials="NA [2]" lastIdx="6" clrIdx="4">
    <p:extLst>
      <p:ext uri="{19B8F6BF-5375-455C-9EA6-DF929625EA0E}">
        <p15:presenceInfo xmlns:p15="http://schemas.microsoft.com/office/powerpoint/2012/main" userId="S::nora.albert@trilogyfederal.com::eebd17bf-0372-47c6-bed4-775187d46375" providerId="AD"/>
      </p:ext>
    </p:extLst>
  </p:cmAuthor>
  <p:cmAuthor id="6" name="MacDonald, Jennifer E. (Physician)" initials="MJE(" lastIdx="4" clrIdx="5">
    <p:extLst>
      <p:ext uri="{19B8F6BF-5375-455C-9EA6-DF929625EA0E}">
        <p15:presenceInfo xmlns:p15="http://schemas.microsoft.com/office/powerpoint/2012/main" userId="S-1-5-21-776561741-1292428093-725345543-2935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D98"/>
    <a:srgbClr val="1D4779"/>
    <a:srgbClr val="487DB4"/>
    <a:srgbClr val="1497FF"/>
    <a:srgbClr val="42BEBE"/>
    <a:srgbClr val="4B48C6"/>
    <a:srgbClr val="C4D6A0"/>
    <a:srgbClr val="FFCC00"/>
    <a:srgbClr val="E6E6E6"/>
    <a:srgbClr val="A1A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106" autoAdjust="0"/>
    <p:restoredTop sz="96374" autoAdjust="0"/>
  </p:normalViewPr>
  <p:slideViewPr>
    <p:cSldViewPr>
      <p:cViewPr varScale="1">
        <p:scale>
          <a:sx n="83" d="100"/>
          <a:sy n="83" d="100"/>
        </p:scale>
        <p:origin x="102" y="738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-4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handoutMaster" Target="handoutMasters/handout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0C4D6C-7DB4-47F0-AAC9-FD6E927A79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4E6AA6-4F9E-47BD-AAC2-2002922A52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55F0-1D99-4581-B170-E778280C47AD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A01B2-53E1-4BD0-8AE3-2C4F9D67AE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DD5AD-AA97-4B7F-BF36-C44E6D899C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9" y="8829677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8C54B-AE8F-406D-A5C9-60B27D895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42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229AC8-7400-431E-90F8-86710BB005B4}" type="datetimeFigureOut">
              <a:rPr lang="en-US" smtClean="0"/>
              <a:t>5/20/2019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FB767-D63F-4558-940F-81DF50CB5D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7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6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9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3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93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C350B-C295-46F7-9861-08B22045D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34444" r="18233" b="40000"/>
          <a:stretch/>
        </p:blipFill>
        <p:spPr>
          <a:xfrm>
            <a:off x="6934200" y="6477000"/>
            <a:ext cx="1136904" cy="3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1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83F1FA-211D-3044-9E35-958DFBC261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667"/>
            <a:ext cx="8229600" cy="1282267"/>
          </a:xfrm>
        </p:spPr>
        <p:txBody>
          <a:bodyPr>
            <a:no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 flipH="1">
            <a:off x="457200" y="453667"/>
            <a:ext cx="8686800" cy="2060935"/>
            <a:chOff x="0" y="1295400"/>
            <a:chExt cx="8263548" cy="2060935"/>
          </a:xfrm>
        </p:grpSpPr>
        <p:sp>
          <p:nvSpPr>
            <p:cNvPr id="11" name="Isosceles Triangle 10"/>
            <p:cNvSpPr/>
            <p:nvPr userDrawn="1"/>
          </p:nvSpPr>
          <p:spPr>
            <a:xfrm rot="10800000">
              <a:off x="7611162" y="2289535"/>
              <a:ext cx="652385" cy="10668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1295400"/>
              <a:ext cx="8263548" cy="99413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88413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458E45-1875-6342-BF4B-D4EB3A67EC0D}"/>
              </a:ext>
            </a:extLst>
          </p:cNvPr>
          <p:cNvSpPr/>
          <p:nvPr userDrawn="1"/>
        </p:nvSpPr>
        <p:spPr>
          <a:xfrm>
            <a:off x="0" y="2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2390" y="1361281"/>
            <a:ext cx="7514789" cy="4223250"/>
          </a:xfrm>
        </p:spPr>
        <p:txBody>
          <a:bodyPr>
            <a:normAutofit/>
          </a:bodyPr>
          <a:lstStyle>
            <a:lvl1pPr algn="l">
              <a:defRPr sz="371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6"/>
            <a:ext cx="2133600" cy="365125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z="675" smtClean="0">
                <a:solidFill>
                  <a:prstClr val="white"/>
                </a:solidFill>
              </a:rPr>
              <a:pPr/>
              <a:t>‹#›</a:t>
            </a:fld>
            <a:endParaRPr lang="en-US" sz="675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1371600"/>
            <a:ext cx="8263548" cy="2895600"/>
            <a:chOff x="0" y="1295400"/>
            <a:chExt cx="8263548" cy="2895600"/>
          </a:xfrm>
        </p:grpSpPr>
        <p:sp>
          <p:nvSpPr>
            <p:cNvPr id="6" name="Isosceles Triangle 5"/>
            <p:cNvSpPr/>
            <p:nvPr userDrawn="1"/>
          </p:nvSpPr>
          <p:spPr>
            <a:xfrm rot="10800000">
              <a:off x="7086599" y="2895600"/>
              <a:ext cx="1176948" cy="12954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Rectangle 2"/>
            <p:cNvSpPr/>
            <p:nvPr userDrawn="1"/>
          </p:nvSpPr>
          <p:spPr>
            <a:xfrm>
              <a:off x="0" y="1295400"/>
              <a:ext cx="8263548" cy="1600200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" y="3476508"/>
              <a:ext cx="6705600" cy="45719"/>
            </a:xfrm>
            <a:prstGeom prst="rect">
              <a:avLst/>
            </a:prstGeom>
            <a:solidFill>
              <a:srgbClr val="7724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E55E259-E224-4361-AF13-255E5E181554}"/>
              </a:ext>
            </a:extLst>
          </p:cNvPr>
          <p:cNvSpPr/>
          <p:nvPr userDrawn="1"/>
        </p:nvSpPr>
        <p:spPr>
          <a:xfrm>
            <a:off x="609600" y="4495800"/>
            <a:ext cx="6553200" cy="1088731"/>
          </a:xfrm>
          <a:prstGeom prst="rect">
            <a:avLst/>
          </a:prstGeom>
          <a:solidFill>
            <a:srgbClr val="1D47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Seal of the Department of Veterans Affairs, Office of Community Care.">
            <a:extLst>
              <a:ext uri="{FF2B5EF4-FFF2-40B4-BE49-F238E27FC236}">
                <a16:creationId xmlns:a16="http://schemas.microsoft.com/office/drawing/2014/main" id="{1848F470-E8D1-44CA-8A60-8C49F484F4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44" y="4734773"/>
            <a:ext cx="3547879" cy="6949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9EA4B3-9E82-4500-80AF-667A2BCFC2BE}"/>
              </a:ext>
            </a:extLst>
          </p:cNvPr>
          <p:cNvSpPr/>
          <p:nvPr userDrawn="1"/>
        </p:nvSpPr>
        <p:spPr>
          <a:xfrm>
            <a:off x="0" y="6582798"/>
            <a:ext cx="9144000" cy="304800"/>
          </a:xfrm>
          <a:prstGeom prst="rect">
            <a:avLst/>
          </a:prstGeom>
          <a:solidFill>
            <a:srgbClr val="044D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9E7C9229-DD57-4CE1-809F-4045782698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157" y="6511502"/>
            <a:ext cx="1395687" cy="3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0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62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915400" cy="67970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46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59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3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915400" cy="67970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14400"/>
            <a:ext cx="9144000" cy="56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050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6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94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944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8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279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41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34688"/>
            <a:ext cx="7772400" cy="753452"/>
          </a:xfrm>
        </p:spPr>
        <p:txBody>
          <a:bodyPr>
            <a:noAutofit/>
          </a:bodyPr>
          <a:lstStyle>
            <a:lvl1pPr>
              <a:defRPr sz="3200" b="1" baseline="0">
                <a:solidFill>
                  <a:srgbClr val="00599C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5451230"/>
            <a:ext cx="6400800" cy="39565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17355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Date</a:t>
            </a:r>
          </a:p>
        </p:txBody>
      </p:sp>
      <p:pic>
        <p:nvPicPr>
          <p:cNvPr id="10" name="Picture 9" descr="Header on page 1 - shows people working in the healthcare community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90" y="466725"/>
            <a:ext cx="8657070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98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087"/>
            <a:ext cx="8229600" cy="452596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0052"/>
            <a:ext cx="9144000" cy="502920"/>
          </a:xfrm>
          <a:prstGeom prst="rect">
            <a:avLst/>
          </a:prstGeom>
          <a:solidFill>
            <a:srgbClr val="003F72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n-US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02920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11944" y="581025"/>
            <a:ext cx="8520113" cy="315790"/>
          </a:xfrm>
        </p:spPr>
        <p:txBody>
          <a:bodyPr/>
          <a:lstStyle>
            <a:lvl1pPr marL="0" indent="0">
              <a:buFontTx/>
              <a:buNone/>
              <a:defRPr sz="1200" i="1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6600" y="6447155"/>
            <a:ext cx="762000" cy="39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EE232E-1CCB-447D-A09D-457473E32F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605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776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776"/>
            </a:lvl1pPr>
            <a:lvl2pPr>
              <a:defRPr sz="2401"/>
            </a:lvl2pPr>
            <a:lvl3pPr>
              <a:defRPr sz="2026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15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87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915400" cy="67970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7"/>
            <a:ext cx="21336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68" y="-33754"/>
            <a:ext cx="1943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Internal VA Use Only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86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 descr="&quot;&quot;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3222783" cy="3134303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630935" y="378460"/>
            <a:ext cx="7891272" cy="685800"/>
          </a:xfrm>
        </p:spPr>
        <p:txBody>
          <a:bodyPr>
            <a:noAutofit/>
          </a:bodyPr>
          <a:lstStyle>
            <a:lvl1pPr>
              <a:defRPr baseline="0">
                <a:solidFill>
                  <a:srgbClr val="1F1F1F"/>
                </a:solidFill>
              </a:defRPr>
            </a:lvl1pPr>
          </a:lstStyle>
          <a:p>
            <a:r>
              <a:rPr lang="en-US" dirty="0"/>
              <a:t>Insert Title, 28pt Calibri Bold (Color: RGB 33, 33, 33)</a:t>
            </a:r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>
          <a:xfrm>
            <a:off x="6457950" y="6028291"/>
            <a:ext cx="2057400" cy="365125"/>
          </a:xfrm>
        </p:spPr>
        <p:txBody>
          <a:bodyPr/>
          <a:lstStyle/>
          <a:p>
            <a:fld id="{E573346A-FCA4-684E-8D18-26E8324063E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13"/>
          </p:nvPr>
        </p:nvSpPr>
        <p:spPr>
          <a:xfrm>
            <a:off x="3028950" y="6028291"/>
            <a:ext cx="3086100" cy="365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Foot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912"/>
            <a:ext cx="9144000" cy="3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97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915400" cy="67970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9144000" cy="56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13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598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24200" y="1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1427770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592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62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68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8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24200" y="1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4115537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108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85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2955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251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0986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14400"/>
            <a:ext cx="9144000" cy="56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915400" cy="67970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7"/>
            <a:ext cx="21336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68" y="-76200"/>
            <a:ext cx="1943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Internal VA Use Only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6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23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10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735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0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91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92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01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435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174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709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756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915400" cy="679704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5"/>
            <a:ext cx="21336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5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569075"/>
            <a:ext cx="2133600" cy="2889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1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14400"/>
            <a:ext cx="9144000" cy="5084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52400"/>
            <a:ext cx="8915400" cy="67970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7"/>
            <a:ext cx="21336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68" y="-76200"/>
            <a:ext cx="19438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Internal VA Use Only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892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124200" y="1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312280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80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759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607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73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560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73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801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353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747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D983F1FA-211D-3044-9E35-958DFBC26156}" type="slidenum">
              <a:rPr lang="en-US" smtClean="0">
                <a:solidFill>
                  <a:srgbClr val="839097"/>
                </a:solidFill>
              </a:rPr>
              <a:pPr/>
              <a:t>‹#›</a:t>
            </a:fld>
            <a:endParaRPr lang="en-US" dirty="0">
              <a:solidFill>
                <a:srgbClr val="83909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3667"/>
            <a:ext cx="8229600" cy="1282267"/>
          </a:xfrm>
        </p:spPr>
        <p:txBody>
          <a:bodyPr>
            <a:noAutofit/>
          </a:bodyPr>
          <a:lstStyle>
            <a:lvl1pPr algn="l">
              <a:defRPr sz="21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 flipH="1">
            <a:off x="457200" y="453667"/>
            <a:ext cx="8686800" cy="2060935"/>
            <a:chOff x="0" y="1295400"/>
            <a:chExt cx="8263548" cy="2060935"/>
          </a:xfrm>
        </p:grpSpPr>
        <p:sp>
          <p:nvSpPr>
            <p:cNvPr id="11" name="Isosceles Triangle 10"/>
            <p:cNvSpPr/>
            <p:nvPr userDrawn="1"/>
          </p:nvSpPr>
          <p:spPr>
            <a:xfrm rot="10800000">
              <a:off x="7611162" y="2289535"/>
              <a:ext cx="652385" cy="1066800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1295400"/>
              <a:ext cx="8263548" cy="994135"/>
            </a:xfrm>
            <a:prstGeom prst="rect">
              <a:avLst/>
            </a:prstGeom>
            <a:solidFill>
              <a:srgbClr val="1F4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387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14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5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14400"/>
            <a:ext cx="9144000" cy="56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73152"/>
            <a:ext cx="8915400" cy="75895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-60325"/>
            <a:ext cx="2133600" cy="288925"/>
          </a:xfrm>
        </p:spPr>
        <p:txBody>
          <a:bodyPr/>
          <a:lstStyle>
            <a:lvl1pPr algn="ctr">
              <a:defRPr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69077"/>
            <a:ext cx="2133600" cy="2889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13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8253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33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69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61" y="-762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560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9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912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202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2425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3507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33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12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4"/>
            <a:ext cx="9144000" cy="365125"/>
          </a:xfrm>
        </p:spPr>
        <p:txBody>
          <a:bodyPr/>
          <a:lstStyle>
            <a:lvl1pPr>
              <a:defRPr lang="en-US" sz="12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63132-0251-5741-8FDE-F7B2B1A6CC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2613" y="3722401"/>
            <a:ext cx="8051801" cy="642595"/>
          </a:xfrm>
        </p:spPr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64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5736-01F2-4D7A-8B4B-C7CB7BBF44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F6C45736-01F2-4D7A-8B4B-C7CB7BBF4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-76200"/>
            <a:ext cx="2895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7649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749" r:id="rId13"/>
    <p:sldLayoutId id="2147483753" r:id="rId14"/>
    <p:sldLayoutId id="214748375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60934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17920"/>
            <a:ext cx="9144000" cy="640080"/>
          </a:xfrm>
          <a:prstGeom prst="rect">
            <a:avLst/>
          </a:prstGeom>
          <a:solidFill>
            <a:srgbClr val="1735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106" y="6374935"/>
            <a:ext cx="1749669" cy="389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91" y="6356923"/>
            <a:ext cx="1475509" cy="445135"/>
          </a:xfrm>
          <a:prstGeom prst="rect">
            <a:avLst/>
          </a:prstGeom>
        </p:spPr>
      </p:pic>
      <p:sp>
        <p:nvSpPr>
          <p:cNvPr id="4" name="AutoShape 2" descr="Image result for department of veterans affair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5062" y="2813538"/>
            <a:ext cx="826476" cy="6242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792" y="2910254"/>
            <a:ext cx="4106008" cy="13979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6600" y="6447155"/>
            <a:ext cx="762000" cy="395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DEE232E-1CCB-447D-A09D-457473E32FE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9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717" r:id="rId4"/>
    <p:sldLayoutId id="2147483748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C45736-01F2-4D7A-8B4B-C7CB7BBF44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95410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600" b="0" i="0" u="none" strike="noStrike" baseline="0" smtClean="0">
                <a:solidFill>
                  <a:srgbClr val="FF0000"/>
                </a:solidFill>
              </a:defRPr>
            </a:lvl1pPr>
          </a:lstStyle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A4168-FDD5-490D-97CA-067BE328F9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6C45736-01F2-4D7A-8B4B-C7CB7BBF44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3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57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22A4168-FDD5-490D-97CA-067BE328F9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05200" y="-60325"/>
            <a:ext cx="21336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Internal VA Use Only</a:t>
            </a:r>
          </a:p>
        </p:txBody>
      </p:sp>
    </p:spTree>
    <p:extLst>
      <p:ext uri="{BB962C8B-B14F-4D97-AF65-F5344CB8AC3E}">
        <p14:creationId xmlns:p14="http://schemas.microsoft.com/office/powerpoint/2010/main" val="285017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818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EECE-CAC1-4657-8E16-571F26393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371601"/>
            <a:ext cx="8153400" cy="160794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50" dirty="0"/>
              <a:t>VA MISSION Act </a:t>
            </a:r>
            <a:br>
              <a:rPr lang="en-US" sz="4050" dirty="0"/>
            </a:br>
            <a:r>
              <a:rPr lang="en-US" sz="4050" dirty="0"/>
              <a:t>Overview</a:t>
            </a:r>
            <a:br>
              <a:rPr lang="en-US" sz="4050" dirty="0"/>
            </a:br>
            <a:r>
              <a:rPr lang="en-US" sz="2700" dirty="0"/>
              <a:t>Presented by Dallas Marcus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3028890"/>
            <a:ext cx="4286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1F497D"/>
                </a:solidFill>
              </a:rPr>
              <a:t>Start date 6-6-2019</a:t>
            </a:r>
          </a:p>
        </p:txBody>
      </p:sp>
    </p:spTree>
    <p:extLst>
      <p:ext uri="{BB962C8B-B14F-4D97-AF65-F5344CB8AC3E}">
        <p14:creationId xmlns:p14="http://schemas.microsoft.com/office/powerpoint/2010/main" val="1012067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F745A-46CD-4D93-9354-AFD7DE97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CB7-CBAB-40BF-B56B-14B4E16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5. Grandfathered Choice Eligibility (ends June 6, 2020)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FCF-D0A7-43A1-B897-3864990BB37E}"/>
              </a:ext>
            </a:extLst>
          </p:cNvPr>
          <p:cNvSpPr/>
          <p:nvPr/>
        </p:nvSpPr>
        <p:spPr>
          <a:xfrm>
            <a:off x="685800" y="1735936"/>
            <a:ext cx="7848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Grandfathered Choice Eligibility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Veteran was eligible under the distance criteria (continue to meet the distance criteria) for the Veterans Choice Program on June 5, 2018</a:t>
            </a:r>
          </a:p>
          <a:p>
            <a:pPr marL="457200" algn="ctr">
              <a:spcBef>
                <a:spcPts val="600"/>
              </a:spcBef>
              <a:spcAft>
                <a:spcPts val="1200"/>
              </a:spcAft>
            </a:pPr>
            <a:r>
              <a:rPr lang="en-US" sz="2200" b="1" dirty="0"/>
              <a:t>AND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They live in one of the five U.S. states with the lowest populations (North Dakota, South Dakota, Montana, Alaska, and Wyoming) </a:t>
            </a:r>
            <a:r>
              <a:rPr lang="en-US" sz="2200" b="1" dirty="0"/>
              <a:t>or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200" dirty="0"/>
              <a:t>Veteran received care in the year prior to enactment the VA MISSION Act of 2018 AND requires care before June 6, 2020</a:t>
            </a:r>
          </a:p>
        </p:txBody>
      </p:sp>
    </p:spTree>
    <p:extLst>
      <p:ext uri="{BB962C8B-B14F-4D97-AF65-F5344CB8AC3E}">
        <p14:creationId xmlns:p14="http://schemas.microsoft.com/office/powerpoint/2010/main" val="77372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F745A-46CD-4D93-9354-AFD7DE97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CB7-CBAB-40BF-B56B-14B4E16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6. State with No Full-Service VA Medical Facility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FCF-D0A7-43A1-B897-3864990BB37E}"/>
              </a:ext>
            </a:extLst>
          </p:cNvPr>
          <p:cNvSpPr/>
          <p:nvPr/>
        </p:nvSpPr>
        <p:spPr>
          <a:xfrm>
            <a:off x="685800" y="1735934"/>
            <a:ext cx="78486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Residence in a State without a full-service VA medical facility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Specifically, this applies to Veterans living in Alaska, Hawaii, New Hampshire, and the U.S. territories of Guam, American Samoa, Northern Mariana Islands, and Virgin Islands.</a:t>
            </a:r>
          </a:p>
        </p:txBody>
      </p:sp>
    </p:spTree>
    <p:extLst>
      <p:ext uri="{BB962C8B-B14F-4D97-AF65-F5344CB8AC3E}">
        <p14:creationId xmlns:p14="http://schemas.microsoft.com/office/powerpoint/2010/main" val="315752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3F988-367E-4E06-82D7-D7143210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667"/>
            <a:ext cx="8229600" cy="1003123"/>
          </a:xfrm>
        </p:spPr>
        <p:txBody>
          <a:bodyPr/>
          <a:lstStyle/>
          <a:p>
            <a:r>
              <a:rPr lang="en-US" sz="2400" dirty="0"/>
              <a:t>Urgent Care Overview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00375-2109-4E7E-8F8A-F6A0DB4F8254}"/>
              </a:ext>
            </a:extLst>
          </p:cNvPr>
          <p:cNvSpPr/>
          <p:nvPr/>
        </p:nvSpPr>
        <p:spPr>
          <a:xfrm>
            <a:off x="609600" y="1905000"/>
            <a:ext cx="7924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Establishes a new benefit for urgent (walk-in) care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Must meet specific eligibility requirements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Enrolled in VA healthcare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Received care through the VA in the last 24 months prior to the visit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Provides Veterans with access to urgent, non-emergency care (e.g. non-life threatening conditions) through the VA contracted network of community providers (Tri-West or CCN contractor)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Includes services such as: flu shot, ear infections, strep throat, pink eye</a:t>
            </a:r>
          </a:p>
          <a:p>
            <a:endParaRPr lang="en-US" sz="2000" dirty="0"/>
          </a:p>
          <a:p>
            <a:pPr algn="ctr"/>
            <a:r>
              <a:rPr lang="en-US" sz="2000" dirty="0"/>
              <a:t>More information on Flyer for Urgent Care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9B6BCF-EE84-4D7D-B11F-ED1175124142}"/>
              </a:ext>
            </a:extLst>
          </p:cNvPr>
          <p:cNvSpPr txBox="1">
            <a:spLocks/>
          </p:cNvSpPr>
          <p:nvPr/>
        </p:nvSpPr>
        <p:spPr>
          <a:xfrm>
            <a:off x="6934200" y="6555873"/>
            <a:ext cx="2133600" cy="213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100" smtClean="0">
                <a:solidFill>
                  <a:srgbClr val="839097"/>
                </a:solidFill>
              </a:rPr>
              <a:pPr algn="r"/>
              <a:t>12</a:t>
            </a:fld>
            <a:endParaRPr lang="en-US" sz="1100" dirty="0">
              <a:solidFill>
                <a:srgbClr val="8390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2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4C2E6-1775-4FEC-8B03-739F4D22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668"/>
            <a:ext cx="8229600" cy="978298"/>
          </a:xfrm>
        </p:spPr>
        <p:txBody>
          <a:bodyPr/>
          <a:lstStyle/>
          <a:p>
            <a:r>
              <a:rPr lang="en-US" sz="2400" dirty="0"/>
              <a:t>COPAYMENT RATES AT A GLANCE: </a:t>
            </a:r>
            <a:br>
              <a:rPr lang="en-US" sz="2400" dirty="0"/>
            </a:br>
            <a:r>
              <a:rPr lang="en-US" sz="2400" dirty="0"/>
              <a:t>Copayment Rates will not change under MISSION Act</a:t>
            </a:r>
            <a:br>
              <a:rPr lang="en-US" sz="2400" kern="0" dirty="0">
                <a:solidFill>
                  <a:prstClr val="black"/>
                </a:solidFill>
              </a:rPr>
            </a:b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87DEC-2682-45CB-9C52-E9255EB9E7D7}"/>
              </a:ext>
            </a:extLst>
          </p:cNvPr>
          <p:cNvSpPr/>
          <p:nvPr/>
        </p:nvSpPr>
        <p:spPr>
          <a:xfrm>
            <a:off x="762000" y="1629119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kern="0" dirty="0">
              <a:solidFill>
                <a:prstClr val="black"/>
              </a:solidFill>
            </a:endParaRPr>
          </a:p>
          <a:p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619E09-A353-4A4F-BA2F-8BBB4F64D6C3}"/>
              </a:ext>
            </a:extLst>
          </p:cNvPr>
          <p:cNvSpPr txBox="1">
            <a:spLocks/>
          </p:cNvSpPr>
          <p:nvPr/>
        </p:nvSpPr>
        <p:spPr>
          <a:xfrm>
            <a:off x="6934200" y="6555873"/>
            <a:ext cx="2133600" cy="213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100" smtClean="0">
                <a:solidFill>
                  <a:srgbClr val="839097"/>
                </a:solidFill>
              </a:rPr>
              <a:pPr algn="r"/>
              <a:t>13</a:t>
            </a:fld>
            <a:endParaRPr lang="en-US" sz="1100" dirty="0">
              <a:solidFill>
                <a:srgbClr val="83909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7D557-95E6-41A4-BB92-CBBDF6DCF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1966"/>
            <a:ext cx="8229600" cy="497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21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4C2E6-1775-4FEC-8B03-739F4D22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668"/>
            <a:ext cx="8229600" cy="978298"/>
          </a:xfrm>
        </p:spPr>
        <p:txBody>
          <a:bodyPr/>
          <a:lstStyle/>
          <a:p>
            <a:r>
              <a:rPr lang="en-US" sz="2400" dirty="0"/>
              <a:t>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87DEC-2682-45CB-9C52-E9255EB9E7D7}"/>
              </a:ext>
            </a:extLst>
          </p:cNvPr>
          <p:cNvSpPr/>
          <p:nvPr/>
        </p:nvSpPr>
        <p:spPr>
          <a:xfrm>
            <a:off x="762000" y="1600200"/>
            <a:ext cx="7924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Contact Numbers: </a:t>
            </a:r>
          </a:p>
          <a:p>
            <a:r>
              <a:rPr lang="en-US" b="1" dirty="0"/>
              <a:t>Office of Community Care (OCC): 509-484-7969</a:t>
            </a:r>
          </a:p>
          <a:p>
            <a:r>
              <a:rPr lang="en-US" b="1" dirty="0"/>
              <a:t>Primary Care: 509-434-7026</a:t>
            </a:r>
          </a:p>
          <a:p>
            <a:r>
              <a:rPr lang="en-US" b="1" dirty="0"/>
              <a:t>Spokane Eligibility: 509-434-7009</a:t>
            </a:r>
          </a:p>
          <a:p>
            <a:r>
              <a:rPr lang="en-US" b="1" dirty="0"/>
              <a:t>Spokane VA main number: 509-434-7000</a:t>
            </a:r>
          </a:p>
          <a:p>
            <a:endParaRPr lang="en-US" b="1" dirty="0"/>
          </a:p>
          <a:p>
            <a:r>
              <a:rPr lang="en-US" b="1" u="sng" dirty="0"/>
              <a:t>Web pages:</a:t>
            </a:r>
          </a:p>
          <a:p>
            <a:r>
              <a:rPr lang="en-US" b="1" dirty="0"/>
              <a:t>https://www.va.gov/communitycare/</a:t>
            </a:r>
          </a:p>
          <a:p>
            <a:r>
              <a:rPr lang="en-US" b="1" dirty="0"/>
              <a:t>https://www.va.gov/communitycare/about_us/contacts.asp</a:t>
            </a:r>
          </a:p>
          <a:p>
            <a:r>
              <a:rPr lang="en-US" b="1" dirty="0"/>
              <a:t>https://joinournetwork.triwest.com/Forms/AddProvider.aspx</a:t>
            </a:r>
          </a:p>
          <a:p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619E09-A353-4A4F-BA2F-8BBB4F64D6C3}"/>
              </a:ext>
            </a:extLst>
          </p:cNvPr>
          <p:cNvSpPr txBox="1">
            <a:spLocks/>
          </p:cNvSpPr>
          <p:nvPr/>
        </p:nvSpPr>
        <p:spPr>
          <a:xfrm>
            <a:off x="6934200" y="6555873"/>
            <a:ext cx="2133600" cy="213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100" smtClean="0">
                <a:solidFill>
                  <a:srgbClr val="839097"/>
                </a:solidFill>
              </a:rPr>
              <a:pPr algn="r"/>
              <a:t>14</a:t>
            </a:fld>
            <a:endParaRPr lang="en-US" sz="1100" dirty="0">
              <a:solidFill>
                <a:srgbClr val="8390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92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3F988-367E-4E06-82D7-D7143210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667"/>
            <a:ext cx="8229600" cy="1003123"/>
          </a:xfrm>
        </p:spPr>
        <p:txBody>
          <a:bodyPr/>
          <a:lstStyle/>
          <a:p>
            <a:r>
              <a:rPr lang="en-US" sz="2400" dirty="0"/>
              <a:t>What does the Veteran need to do?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00375-2109-4E7E-8F8A-F6A0DB4F8254}"/>
              </a:ext>
            </a:extLst>
          </p:cNvPr>
          <p:cNvSpPr/>
          <p:nvPr/>
        </p:nvSpPr>
        <p:spPr>
          <a:xfrm>
            <a:off x="609600" y="1905000"/>
            <a:ext cx="792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Step 1: Make sure you are enrolled at local VA Hospital</a:t>
            </a:r>
          </a:p>
          <a:p>
            <a:r>
              <a:rPr lang="en-US" sz="2000" dirty="0"/>
              <a:t>Step 2: Make sure that Eligibility has updated information. </a:t>
            </a:r>
          </a:p>
          <a:p>
            <a:r>
              <a:rPr lang="en-US" sz="2000" dirty="0"/>
              <a:t>Step 3: Reach out to Your Primary Care Doctor or Team 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Step 3a (Choice 40): If Veteran qualifies for grandfathered Choice 40, Veteran can call OCC (Office of Community Care) for the following 3 types of consults: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/>
              <a:t>Primary Care, Audiology or Optometry</a:t>
            </a:r>
          </a:p>
          <a:p>
            <a:r>
              <a:rPr lang="en-US" sz="2000" dirty="0"/>
              <a:t> 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9B6BCF-EE84-4D7D-B11F-ED1175124142}"/>
              </a:ext>
            </a:extLst>
          </p:cNvPr>
          <p:cNvSpPr txBox="1">
            <a:spLocks/>
          </p:cNvSpPr>
          <p:nvPr/>
        </p:nvSpPr>
        <p:spPr>
          <a:xfrm>
            <a:off x="6934200" y="6555873"/>
            <a:ext cx="2133600" cy="213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100" smtClean="0">
                <a:solidFill>
                  <a:srgbClr val="839097"/>
                </a:solidFill>
              </a:rPr>
              <a:pPr algn="r"/>
              <a:t>15</a:t>
            </a:fld>
            <a:endParaRPr lang="en-US" sz="1100" dirty="0">
              <a:solidFill>
                <a:srgbClr val="8390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0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756FF3-8990-4419-B8CF-C63E5BB45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667"/>
            <a:ext cx="8229600" cy="994133"/>
          </a:xfrm>
        </p:spPr>
        <p:txBody>
          <a:bodyPr/>
          <a:lstStyle/>
          <a:p>
            <a:r>
              <a:rPr lang="en-US" sz="2400" dirty="0"/>
              <a:t>Questions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3330CD-5B4E-4432-AA57-F41DC469E109}"/>
              </a:ext>
            </a:extLst>
          </p:cNvPr>
          <p:cNvSpPr txBox="1">
            <a:spLocks/>
          </p:cNvSpPr>
          <p:nvPr/>
        </p:nvSpPr>
        <p:spPr>
          <a:xfrm>
            <a:off x="6934200" y="6555873"/>
            <a:ext cx="2133600" cy="213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100" smtClean="0">
                <a:solidFill>
                  <a:srgbClr val="839097"/>
                </a:solidFill>
              </a:rPr>
              <a:pPr algn="r"/>
              <a:t>16</a:t>
            </a:fld>
            <a:endParaRPr lang="en-US" sz="1100" dirty="0">
              <a:solidFill>
                <a:srgbClr val="839097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92B0D7-6561-4973-A25A-342F0A2789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4443" y="2514600"/>
            <a:ext cx="2055114" cy="27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3F988-367E-4E06-82D7-D7143210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667"/>
            <a:ext cx="8229600" cy="1003123"/>
          </a:xfrm>
        </p:spPr>
        <p:txBody>
          <a:bodyPr/>
          <a:lstStyle/>
          <a:p>
            <a:r>
              <a:rPr lang="en-US" sz="2800" dirty="0"/>
              <a:t>Today’s Agenda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800375-2109-4E7E-8F8A-F6A0DB4F8254}"/>
              </a:ext>
            </a:extLst>
          </p:cNvPr>
          <p:cNvSpPr/>
          <p:nvPr/>
        </p:nvSpPr>
        <p:spPr>
          <a:xfrm>
            <a:off x="609600" y="1828800"/>
            <a:ext cx="792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the MISSION Act is and isn’t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New Community Care Eligibility Criteria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New Benefit: Urgent Care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Copayment Rates at a Glance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Resources for Veterans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What does the Veteran need to do?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Questions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9B6BCF-EE84-4D7D-B11F-ED1175124142}"/>
              </a:ext>
            </a:extLst>
          </p:cNvPr>
          <p:cNvSpPr txBox="1">
            <a:spLocks/>
          </p:cNvSpPr>
          <p:nvPr/>
        </p:nvSpPr>
        <p:spPr>
          <a:xfrm>
            <a:off x="6934200" y="6555873"/>
            <a:ext cx="2133600" cy="213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100" smtClean="0">
                <a:solidFill>
                  <a:srgbClr val="839097"/>
                </a:solidFill>
              </a:rPr>
              <a:pPr algn="r"/>
              <a:t>2</a:t>
            </a:fld>
            <a:endParaRPr lang="en-US" sz="1100" dirty="0">
              <a:solidFill>
                <a:srgbClr val="8390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6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04C2E6-1775-4FEC-8B03-739F4D22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3668"/>
            <a:ext cx="8229600" cy="978298"/>
          </a:xfrm>
        </p:spPr>
        <p:txBody>
          <a:bodyPr/>
          <a:lstStyle/>
          <a:p>
            <a:r>
              <a:rPr lang="en-US" sz="2400" dirty="0"/>
              <a:t>What the MISSION Act is and isn’t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387DEC-2682-45CB-9C52-E9255EB9E7D7}"/>
              </a:ext>
            </a:extLst>
          </p:cNvPr>
          <p:cNvSpPr/>
          <p:nvPr/>
        </p:nvSpPr>
        <p:spPr>
          <a:xfrm>
            <a:off x="762000" y="16002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MISSION Act </a:t>
            </a:r>
            <a:r>
              <a:rPr lang="en-US" b="1" u="sng" dirty="0"/>
              <a:t>does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Replaces the Choice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Opens the opportunities for more veterans to be seen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The MISSION Act </a:t>
            </a:r>
            <a:r>
              <a:rPr lang="en-US" b="1" u="sng" dirty="0"/>
              <a:t>doesn’t</a:t>
            </a:r>
            <a:r>
              <a:rPr lang="en-US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Promise or guarantee that the veteran will be seen sooner out in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Force the Veteran to use Community Care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b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619E09-A353-4A4F-BA2F-8BBB4F64D6C3}"/>
              </a:ext>
            </a:extLst>
          </p:cNvPr>
          <p:cNvSpPr txBox="1">
            <a:spLocks/>
          </p:cNvSpPr>
          <p:nvPr/>
        </p:nvSpPr>
        <p:spPr>
          <a:xfrm>
            <a:off x="6934200" y="6555873"/>
            <a:ext cx="2133600" cy="21358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983F1FA-211D-3044-9E35-958DFBC26156}" type="slidenum">
              <a:rPr lang="en-US" sz="1100" smtClean="0">
                <a:solidFill>
                  <a:srgbClr val="839097"/>
                </a:solidFill>
              </a:rPr>
              <a:pPr algn="r"/>
              <a:t>3</a:t>
            </a:fld>
            <a:endParaRPr lang="en-US" sz="1100" dirty="0">
              <a:solidFill>
                <a:srgbClr val="8390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3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A1B470-772B-41F8-8934-AE09F1E7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34628-777B-423E-8750-E222435D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New Community Care Eligibility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6B070-5214-4DE2-B7DE-BDE5AD80D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4498694" cy="4416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AFFDDE-0FA0-420B-8A82-DFFF1B1FD4C4}"/>
              </a:ext>
            </a:extLst>
          </p:cNvPr>
          <p:cNvSpPr txBox="1"/>
          <p:nvPr/>
        </p:nvSpPr>
        <p:spPr>
          <a:xfrm>
            <a:off x="5424669" y="2274838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Services unavailable at VA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Best medical interest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Quality Standards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/>
              <a:t>Access Standards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/>
              <a:t>Grandfathered Choice eligibility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b="1" dirty="0"/>
              <a:t>State with no full-service VA medical facility</a:t>
            </a:r>
          </a:p>
        </p:txBody>
      </p:sp>
    </p:spTree>
    <p:extLst>
      <p:ext uri="{BB962C8B-B14F-4D97-AF65-F5344CB8AC3E}">
        <p14:creationId xmlns:p14="http://schemas.microsoft.com/office/powerpoint/2010/main" val="305168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F745A-46CD-4D93-9354-AFD7DE97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CB7-CBAB-40BF-B56B-14B4E16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1. Services Unavailable at VA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FCF-D0A7-43A1-B897-3864990BB37E}"/>
              </a:ext>
            </a:extLst>
          </p:cNvPr>
          <p:cNvSpPr/>
          <p:nvPr/>
        </p:nvSpPr>
        <p:spPr>
          <a:xfrm>
            <a:off x="685800" y="1735934"/>
            <a:ext cx="78486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Services unavailable at VA </a:t>
            </a:r>
            <a:r>
              <a:rPr lang="en-US" sz="2400" dirty="0"/>
              <a:t>(ex: maternity care, IVF)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 this situation, a Veteran needs a specific type of care or service that VA does not provide in-house at any of its medical facilities.</a:t>
            </a:r>
          </a:p>
        </p:txBody>
      </p:sp>
    </p:spTree>
    <p:extLst>
      <p:ext uri="{BB962C8B-B14F-4D97-AF65-F5344CB8AC3E}">
        <p14:creationId xmlns:p14="http://schemas.microsoft.com/office/powerpoint/2010/main" val="51543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F745A-46CD-4D93-9354-AFD7DE97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CB7-CBAB-40BF-B56B-14B4E16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2. Best Medical Interest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FCF-D0A7-43A1-B897-3864990BB37E}"/>
              </a:ext>
            </a:extLst>
          </p:cNvPr>
          <p:cNvSpPr/>
          <p:nvPr/>
        </p:nvSpPr>
        <p:spPr>
          <a:xfrm>
            <a:off x="685800" y="1735936"/>
            <a:ext cx="7848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Best Medical Interest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 this situation, a Veteran may be referred to a community provider if it’s in the Veteran’s best medical interest as determined by a VA provider in discussion with the Veteran.</a:t>
            </a:r>
          </a:p>
          <a:p>
            <a:pPr marL="457200">
              <a:spcBef>
                <a:spcPts val="600"/>
              </a:spcBef>
              <a:spcAft>
                <a:spcPts val="1200"/>
              </a:spcAft>
            </a:pPr>
            <a:r>
              <a:rPr lang="en-US" sz="2400" b="1" dirty="0"/>
              <a:t>This is a conversation between veteran and VA provider.</a:t>
            </a:r>
          </a:p>
        </p:txBody>
      </p:sp>
    </p:spTree>
    <p:extLst>
      <p:ext uri="{BB962C8B-B14F-4D97-AF65-F5344CB8AC3E}">
        <p14:creationId xmlns:p14="http://schemas.microsoft.com/office/powerpoint/2010/main" val="242359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F745A-46CD-4D93-9354-AFD7DE97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CB7-CBAB-40BF-B56B-14B4E16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3. Quality Standards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FCF-D0A7-43A1-B897-3864990BB37E}"/>
              </a:ext>
            </a:extLst>
          </p:cNvPr>
          <p:cNvSpPr/>
          <p:nvPr/>
        </p:nvSpPr>
        <p:spPr>
          <a:xfrm>
            <a:off x="685800" y="1735934"/>
            <a:ext cx="784860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Quality Standards </a:t>
            </a:r>
            <a:r>
              <a:rPr lang="en-US" sz="2400" dirty="0"/>
              <a:t>(implemented after June 2019)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In this scenario, if VA has identified a medical service line is not meeting VA’s standards for quality based on specific conditions, Veterans can elect to receive care from a community provider under certain limitations. </a:t>
            </a:r>
          </a:p>
        </p:txBody>
      </p:sp>
    </p:spTree>
    <p:extLst>
      <p:ext uri="{BB962C8B-B14F-4D97-AF65-F5344CB8AC3E}">
        <p14:creationId xmlns:p14="http://schemas.microsoft.com/office/powerpoint/2010/main" val="3093388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F745A-46CD-4D93-9354-AFD7DE97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CB7-CBAB-40BF-B56B-14B4E16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4. Access Standards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FCF-D0A7-43A1-B897-3864990BB37E}"/>
              </a:ext>
            </a:extLst>
          </p:cNvPr>
          <p:cNvSpPr/>
          <p:nvPr/>
        </p:nvSpPr>
        <p:spPr>
          <a:xfrm>
            <a:off x="685800" y="1735936"/>
            <a:ext cx="78486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b="1" dirty="0"/>
              <a:t>VA cannot furnish care within certain designated access standards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To be eligible under this criterion, VA would have to be unable to schedule a VA appointment for a Veteran at a facility that can provide the requested service within the designated average drive time and within the designated number of days (wait time).</a:t>
            </a:r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270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F745A-46CD-4D93-9354-AFD7DE97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CB7-CBAB-40BF-B56B-14B4E162D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4. Access Standards continued (Wait Time)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75FCF-D0A7-43A1-B897-3864990BB37E}"/>
              </a:ext>
            </a:extLst>
          </p:cNvPr>
          <p:cNvSpPr/>
          <p:nvPr/>
        </p:nvSpPr>
        <p:spPr>
          <a:xfrm>
            <a:off x="685800" y="1735936"/>
            <a:ext cx="78486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8001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24733-B96A-4998-A635-87E4A4B48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2942"/>
            <a:ext cx="7728139" cy="241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US Deloitte Color">
      <a:dk1>
        <a:sysClr val="windowText" lastClr="000000"/>
      </a:dk1>
      <a:lt1>
        <a:sysClr val="window" lastClr="FFFFFF"/>
      </a:lt1>
      <a:dk2>
        <a:srgbClr val="313131"/>
      </a:dk2>
      <a:lt2>
        <a:srgbClr val="8C8C8C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BDD203"/>
      </a:accent6>
      <a:hlink>
        <a:srgbClr val="00A1DE"/>
      </a:hlink>
      <a:folHlink>
        <a:srgbClr val="72C7E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73558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>
          <a:defRPr sz="1200" dirty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05C938CA34D439A73D379B15E6F34" ma:contentTypeVersion="0" ma:contentTypeDescription="Create a new document." ma:contentTypeScope="" ma:versionID="dffe5fc95e15e778eaf653da11c61a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7825C2-89A1-4830-A9DA-34C43DADB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87F1B3-A95B-4EB9-8D3F-C1486D04D81C}">
  <ds:schemaRefs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35138E-ABBF-4ACD-9472-EF94390B35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23469</TotalTime>
  <Words>752</Words>
  <Application>Microsoft Office PowerPoint</Application>
  <PresentationFormat>On-screen Show (4:3)</PresentationFormat>
  <Paragraphs>94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Myriad Pro</vt:lpstr>
      <vt:lpstr>Wingdings</vt:lpstr>
      <vt:lpstr>Custom Design</vt:lpstr>
      <vt:lpstr>1_Custom Design</vt:lpstr>
      <vt:lpstr>2_Office Theme</vt:lpstr>
      <vt:lpstr>2_Custom Design</vt:lpstr>
      <vt:lpstr>3_Custom Design</vt:lpstr>
      <vt:lpstr>4_Custom Design</vt:lpstr>
      <vt:lpstr>5_Custom Design</vt:lpstr>
      <vt:lpstr>think-cell Slide</vt:lpstr>
      <vt:lpstr>VA MISSION Act  Overview Presented by Dallas Marcus</vt:lpstr>
      <vt:lpstr>Today’s Agenda</vt:lpstr>
      <vt:lpstr>What the MISSION Act is and isn’t</vt:lpstr>
      <vt:lpstr>New Community Care Eligibility Criteria</vt:lpstr>
      <vt:lpstr>1. Services Unavailable at VA</vt:lpstr>
      <vt:lpstr>2. Best Medical Interest</vt:lpstr>
      <vt:lpstr>3. Quality Standards</vt:lpstr>
      <vt:lpstr>4. Access Standards</vt:lpstr>
      <vt:lpstr>4. Access Standards continued (Wait Time)</vt:lpstr>
      <vt:lpstr>5. Grandfathered Choice Eligibility (ends June 6, 2020)</vt:lpstr>
      <vt:lpstr>6. State with No Full-Service VA Medical Facility</vt:lpstr>
      <vt:lpstr>Urgent Care Overview </vt:lpstr>
      <vt:lpstr>COPAYMENT RATES AT A GLANCE:  Copayment Rates will not change under MISSION Act </vt:lpstr>
      <vt:lpstr>Resources</vt:lpstr>
      <vt:lpstr>What does the Veteran need to do?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presentation title</dc:title>
  <dc:creator>Department of Veterans Affairs</dc:creator>
  <cp:lastModifiedBy>Marcus, Dallas J. (SPO)</cp:lastModifiedBy>
  <cp:revision>1664</cp:revision>
  <cp:lastPrinted>2019-05-14T18:50:32Z</cp:lastPrinted>
  <dcterms:created xsi:type="dcterms:W3CDTF">2017-11-09T15:45:23Z</dcterms:created>
  <dcterms:modified xsi:type="dcterms:W3CDTF">2019-05-20T17:34:17Z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0x010100A8E05C938CA34D439A73D379B15E6F34</vt:lpwstr>
  </property>
</Properties>
</file>