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61" r:id="rId2"/>
    <p:sldId id="262" r:id="rId3"/>
    <p:sldId id="263" r:id="rId4"/>
    <p:sldId id="264" r:id="rId5"/>
    <p:sldId id="265" r:id="rId6"/>
    <p:sldId id="266" r:id="rId7"/>
    <p:sldId id="267" r:id="rId8"/>
    <p:sldId id="286" r:id="rId9"/>
    <p:sldId id="270" r:id="rId10"/>
    <p:sldId id="271" r:id="rId11"/>
    <p:sldId id="303" r:id="rId12"/>
    <p:sldId id="269" r:id="rId13"/>
    <p:sldId id="287" r:id="rId14"/>
    <p:sldId id="272" r:id="rId15"/>
    <p:sldId id="296" r:id="rId16"/>
    <p:sldId id="273" r:id="rId17"/>
    <p:sldId id="274" r:id="rId18"/>
    <p:sldId id="295" r:id="rId19"/>
    <p:sldId id="275" r:id="rId20"/>
    <p:sldId id="293" r:id="rId21"/>
    <p:sldId id="297" r:id="rId22"/>
    <p:sldId id="277" r:id="rId23"/>
    <p:sldId id="276" r:id="rId24"/>
    <p:sldId id="279" r:id="rId25"/>
    <p:sldId id="289" r:id="rId26"/>
    <p:sldId id="298" r:id="rId27"/>
    <p:sldId id="290" r:id="rId28"/>
    <p:sldId id="291" r:id="rId29"/>
    <p:sldId id="294" r:id="rId30"/>
    <p:sldId id="299" r:id="rId31"/>
    <p:sldId id="300" r:id="rId32"/>
    <p:sldId id="301" r:id="rId33"/>
    <p:sldId id="302" r:id="rId34"/>
    <p:sldId id="280" r:id="rId35"/>
    <p:sldId id="288" r:id="rId36"/>
    <p:sldId id="283" r:id="rId37"/>
    <p:sldId id="285" r:id="rId38"/>
    <p:sldId id="281" r:id="rId39"/>
    <p:sldId id="292" r:id="rId4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25FF"/>
    <a:srgbClr val="9900CC"/>
    <a:srgbClr val="FF8001"/>
    <a:srgbClr val="5EEC3C"/>
    <a:srgbClr val="FFABC9"/>
    <a:srgbClr val="FF9900"/>
    <a:srgbClr val="FFDC47"/>
    <a:srgbClr val="FFFF21"/>
    <a:srgbClr val="D99B01"/>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31" autoAdjust="0"/>
  </p:normalViewPr>
  <p:slideViewPr>
    <p:cSldViewPr>
      <p:cViewPr varScale="1">
        <p:scale>
          <a:sx n="121" d="100"/>
          <a:sy n="121" d="100"/>
        </p:scale>
        <p:origin x="1236" y="108"/>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FC03E-AB05-43EB-BB1E-910030E8E204}" type="datetimeFigureOut">
              <a:rPr lang="en-US" smtClean="0"/>
              <a:t>5/30/2019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C7595-1A2A-47AD-8D9A-E139294F6B8D}" type="slidenum">
              <a:rPr lang="en-US" smtClean="0"/>
              <a:t>‹#›</a:t>
            </a:fld>
            <a:endParaRPr lang="en-US"/>
          </a:p>
        </p:txBody>
      </p:sp>
    </p:spTree>
    <p:extLst>
      <p:ext uri="{BB962C8B-B14F-4D97-AF65-F5344CB8AC3E}">
        <p14:creationId xmlns:p14="http://schemas.microsoft.com/office/powerpoint/2010/main" val="2664508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aketheconnection.net/stories/528"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maketheconnection.net/stories/735"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8C009F-FEBC-49E2-9B74-03BDA1F6DF9D}" type="slidenum">
              <a:rPr lang="en-US" smtClean="0"/>
              <a:t>1</a:t>
            </a:fld>
            <a:endParaRPr lang="en-US"/>
          </a:p>
        </p:txBody>
      </p:sp>
    </p:spTree>
    <p:extLst>
      <p:ext uri="{BB962C8B-B14F-4D97-AF65-F5344CB8AC3E}">
        <p14:creationId xmlns:p14="http://schemas.microsoft.com/office/powerpoint/2010/main" val="618517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t"/>
            <a:r>
              <a:rPr lang="en-US" dirty="0">
                <a:effectLst/>
              </a:rPr>
              <a:t>Veterans Ever Screened for</a:t>
            </a:r>
            <a:br>
              <a:rPr lang="en-US" dirty="0">
                <a:effectLst/>
              </a:rPr>
            </a:br>
            <a:r>
              <a:rPr lang="en-US" dirty="0">
                <a:effectLst/>
              </a:rPr>
              <a:t>Military Sexual Trauma </a:t>
            </a:r>
          </a:p>
          <a:p>
            <a:r>
              <a:rPr lang="en-US" dirty="0">
                <a:effectLst/>
              </a:rPr>
              <a:t>(663) Puget Sound, WA HCS All Veterans Data Refreshed: </a:t>
            </a:r>
            <a:br>
              <a:rPr lang="en-US" dirty="0">
                <a:effectLst/>
              </a:rPr>
            </a:br>
            <a:r>
              <a:rPr lang="en-US" dirty="0">
                <a:effectLst/>
              </a:rPr>
              <a:t>Date Range for Veterans Receiving Care: 2018-05-03 - 2019-05-02</a:t>
            </a:r>
          </a:p>
          <a:p>
            <a:r>
              <a:rPr lang="en-US" dirty="0">
                <a:effectLst/>
              </a:rPr>
              <a:t>Date refreshed 5/3/19</a:t>
            </a:r>
          </a:p>
          <a:p>
            <a:endParaRPr lang="en-US" dirty="0">
              <a:effectLst/>
            </a:endParaRPr>
          </a:p>
          <a:p>
            <a:r>
              <a:rPr lang="en-US" dirty="0">
                <a:effectLst/>
              </a:rPr>
              <a:t>Rates are showing a decrease ~1%</a:t>
            </a:r>
          </a:p>
          <a:p>
            <a:endParaRPr lang="en-US" dirty="0">
              <a:effectLst/>
            </a:endParaRPr>
          </a:p>
          <a:p>
            <a:r>
              <a:rPr lang="en-US" sz="1200" b="1" kern="1200" dirty="0">
                <a:solidFill>
                  <a:schemeClr val="tx1"/>
                </a:solidFill>
                <a:effectLst/>
                <a:latin typeface="+mn-lt"/>
                <a:ea typeface="+mn-ea"/>
                <a:cs typeface="+mn-cs"/>
              </a:rPr>
              <a:t>How often do sexual assaults happen?</a:t>
            </a:r>
          </a:p>
          <a:p>
            <a:r>
              <a:rPr lang="en-US" sz="1200" kern="1200" dirty="0">
                <a:solidFill>
                  <a:schemeClr val="tx1"/>
                </a:solidFill>
                <a:effectLst/>
                <a:latin typeface="+mn-lt"/>
                <a:ea typeface="+mn-ea"/>
                <a:cs typeface="+mn-cs"/>
              </a:rPr>
              <a:t>Estimating rates of sexual violence against women is a difficult task. Many factors stop women from reporting these crimes to police and to interviewers collecting statistics on the rate of crime in our country. Women may not want to report that they were assaulted because it is such a personal experience, because they blame themselves, because they are afraid of how others may react, and because they do not think it is useful to make such a report. However, there are statistics that show sexual assault is a problem in our country.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example:</a:t>
            </a:r>
          </a:p>
          <a:p>
            <a:r>
              <a:rPr lang="en-US" sz="1200" kern="1200" dirty="0">
                <a:solidFill>
                  <a:schemeClr val="tx1"/>
                </a:solidFill>
                <a:effectLst/>
                <a:latin typeface="+mn-lt"/>
                <a:ea typeface="+mn-ea"/>
                <a:cs typeface="+mn-cs"/>
              </a:rPr>
              <a:t>A large-scale study conducted on several college campuses found that one of every five women reported that they had been raped in their lifetime.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National Crime Victimization Survey estimated that one half of a million (or 500,000) sexual assaults occurred in the U.S. in one year, from 1992 to 1993. Of those assaults, about three of ten were completed rapes and an additional three of ten were attempted rapes. (6/10 assaults)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evidence that rates of sexual violence are higher among the armed forces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fiscal year 2016, 4.3 percent of active duty women and 0.6 percent of active duty men indicated experiencing sexual assault in the year prior to being surveyed. These rates represent a statistically significant decrease from the rates of sexual assault measured in the 2014 RAND Military Workplace Survey</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88C009F-FEBC-49E2-9B74-03BDA1F6DF9D}" type="slidenum">
              <a:rPr lang="en-US" smtClean="0"/>
              <a:t>10</a:t>
            </a:fld>
            <a:endParaRPr lang="en-US"/>
          </a:p>
        </p:txBody>
      </p:sp>
    </p:spTree>
    <p:extLst>
      <p:ext uri="{BB962C8B-B14F-4D97-AF65-F5344CB8AC3E}">
        <p14:creationId xmlns:p14="http://schemas.microsoft.com/office/powerpoint/2010/main" val="1915444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Rural areas appear to have more equal reporting of MST across genders, empathizing the need to ensure that assessing for MST also be a high priority among male Veterans? And yet have nearly have the % </a:t>
            </a:r>
            <a:r>
              <a:rPr lang="en-US"/>
              <a:t>of Positive </a:t>
            </a:r>
            <a:r>
              <a:rPr lang="en-US" dirty="0"/>
              <a:t>screens????</a:t>
            </a:r>
          </a:p>
          <a:p>
            <a:endParaRPr lang="en-US" dirty="0"/>
          </a:p>
          <a:p>
            <a:r>
              <a:rPr lang="en-US" dirty="0"/>
              <a:t>May also be a function of having gender specific treatments (Women’s health clinics in main facilities)</a:t>
            </a:r>
          </a:p>
          <a:p>
            <a:endParaRPr lang="en-US" dirty="0"/>
          </a:p>
          <a:p>
            <a:pPr fontAlgn="ctr"/>
            <a:r>
              <a:rPr lang="en-US" sz="1200" b="0" i="0" u="none" strike="noStrike" kern="1200" dirty="0">
                <a:solidFill>
                  <a:schemeClr val="tx1"/>
                </a:solidFill>
                <a:effectLst/>
                <a:latin typeface="+mn-lt"/>
                <a:ea typeface="+mn-ea"/>
                <a:cs typeface="+mn-cs"/>
              </a:rPr>
              <a:t>(663) Seattle, WA</a:t>
            </a:r>
          </a:p>
          <a:p>
            <a:pPr fontAlgn="ctr"/>
            <a:r>
              <a:rPr lang="en-US" sz="1200" b="0" i="0" u="none" strike="noStrike" kern="1200" dirty="0">
                <a:solidFill>
                  <a:schemeClr val="tx1"/>
                </a:solidFill>
                <a:effectLst/>
                <a:latin typeface="+mn-lt"/>
                <a:ea typeface="+mn-ea"/>
                <a:cs typeface="+mn-cs"/>
              </a:rPr>
              <a:t>9.62%</a:t>
            </a:r>
          </a:p>
          <a:p>
            <a:pPr fontAlgn="ctr"/>
            <a:r>
              <a:rPr lang="en-US" sz="1200" b="0" i="0" u="none" strike="noStrike" kern="1200" dirty="0">
                <a:solidFill>
                  <a:schemeClr val="tx1"/>
                </a:solidFill>
                <a:effectLst/>
                <a:latin typeface="+mn-lt"/>
                <a:ea typeface="+mn-ea"/>
                <a:cs typeface="+mn-cs"/>
              </a:rPr>
              <a:t>(663A4) American Lake, WA</a:t>
            </a:r>
          </a:p>
          <a:p>
            <a:pPr fontAlgn="ctr"/>
            <a:r>
              <a:rPr lang="en-US" sz="1200" b="0" i="0" u="none" strike="noStrike" kern="1200" dirty="0">
                <a:solidFill>
                  <a:schemeClr val="tx1"/>
                </a:solidFill>
                <a:effectLst/>
                <a:latin typeface="+mn-lt"/>
                <a:ea typeface="+mn-ea"/>
                <a:cs typeface="+mn-cs"/>
              </a:rPr>
              <a:t>8.47%</a:t>
            </a:r>
          </a:p>
          <a:p>
            <a:pPr fontAlgn="ctr"/>
            <a:r>
              <a:rPr lang="en-US" sz="1200" b="0" i="0" u="none" strike="noStrike" kern="1200" dirty="0">
                <a:solidFill>
                  <a:schemeClr val="tx1"/>
                </a:solidFill>
                <a:effectLst/>
                <a:latin typeface="+mn-lt"/>
                <a:ea typeface="+mn-ea"/>
                <a:cs typeface="+mn-cs"/>
              </a:rPr>
              <a:t>(663GA) Bellevue, WA</a:t>
            </a:r>
          </a:p>
          <a:p>
            <a:pPr fontAlgn="ctr"/>
            <a:r>
              <a:rPr lang="en-US" sz="1200" b="0" i="0" u="none" strike="noStrike" kern="1200" dirty="0">
                <a:solidFill>
                  <a:schemeClr val="tx1"/>
                </a:solidFill>
                <a:effectLst/>
                <a:latin typeface="+mn-lt"/>
                <a:ea typeface="+mn-ea"/>
                <a:cs typeface="+mn-cs"/>
              </a:rPr>
              <a:t>4.56%</a:t>
            </a:r>
          </a:p>
          <a:p>
            <a:pPr fontAlgn="ctr"/>
            <a:r>
              <a:rPr lang="en-US" sz="1200" b="0" i="0" u="none" strike="noStrike" kern="1200" dirty="0">
                <a:solidFill>
                  <a:schemeClr val="tx1"/>
                </a:solidFill>
                <a:effectLst/>
                <a:latin typeface="+mn-lt"/>
                <a:ea typeface="+mn-ea"/>
                <a:cs typeface="+mn-cs"/>
              </a:rPr>
              <a:t>(663GB) Bremerton, WA</a:t>
            </a:r>
          </a:p>
          <a:p>
            <a:pPr fontAlgn="ctr"/>
            <a:r>
              <a:rPr lang="en-US" sz="1200" b="0" i="0" u="none" strike="noStrike" kern="1200" dirty="0">
                <a:solidFill>
                  <a:schemeClr val="tx1"/>
                </a:solidFill>
                <a:effectLst/>
                <a:latin typeface="+mn-lt"/>
                <a:ea typeface="+mn-ea"/>
                <a:cs typeface="+mn-cs"/>
              </a:rPr>
              <a:t>6.65%</a:t>
            </a:r>
          </a:p>
          <a:p>
            <a:pPr fontAlgn="ctr"/>
            <a:r>
              <a:rPr lang="en-US" sz="1200" b="0" i="0" u="none" strike="noStrike" kern="1200" dirty="0">
                <a:solidFill>
                  <a:schemeClr val="tx1"/>
                </a:solidFill>
                <a:effectLst/>
                <a:latin typeface="+mn-lt"/>
                <a:ea typeface="+mn-ea"/>
                <a:cs typeface="+mn-cs"/>
              </a:rPr>
              <a:t>(663GC) Mount Vernon, WA</a:t>
            </a:r>
          </a:p>
          <a:p>
            <a:pPr fontAlgn="ctr"/>
            <a:r>
              <a:rPr lang="en-US" sz="1200" b="0" i="0" u="none" strike="noStrike" kern="1200" dirty="0">
                <a:solidFill>
                  <a:schemeClr val="tx1"/>
                </a:solidFill>
                <a:effectLst/>
                <a:latin typeface="+mn-lt"/>
                <a:ea typeface="+mn-ea"/>
                <a:cs typeface="+mn-cs"/>
              </a:rPr>
              <a:t>5.66%</a:t>
            </a:r>
          </a:p>
          <a:p>
            <a:pPr fontAlgn="ctr"/>
            <a:r>
              <a:rPr lang="en-US" sz="1200" b="0" i="0" u="none" strike="noStrike" kern="1200" dirty="0">
                <a:solidFill>
                  <a:schemeClr val="tx1"/>
                </a:solidFill>
                <a:effectLst/>
                <a:latin typeface="+mn-lt"/>
                <a:ea typeface="+mn-ea"/>
                <a:cs typeface="+mn-cs"/>
              </a:rPr>
              <a:t>(663GD) South Sound, WA</a:t>
            </a:r>
          </a:p>
          <a:p>
            <a:pPr fontAlgn="ctr"/>
            <a:r>
              <a:rPr lang="en-US" sz="1200" b="0" i="0" u="none" strike="noStrike" kern="1200" dirty="0">
                <a:solidFill>
                  <a:schemeClr val="tx1"/>
                </a:solidFill>
                <a:effectLst/>
                <a:latin typeface="+mn-lt"/>
                <a:ea typeface="+mn-ea"/>
                <a:cs typeface="+mn-cs"/>
              </a:rPr>
              <a:t>4.47%</a:t>
            </a:r>
          </a:p>
          <a:p>
            <a:pPr fontAlgn="ctr"/>
            <a:r>
              <a:rPr lang="en-US" sz="1200" b="0" i="0" u="none" strike="noStrike" kern="1200" dirty="0">
                <a:solidFill>
                  <a:schemeClr val="tx1"/>
                </a:solidFill>
                <a:effectLst/>
                <a:latin typeface="+mn-lt"/>
                <a:ea typeface="+mn-ea"/>
                <a:cs typeface="+mn-cs"/>
              </a:rPr>
              <a:t>(663GE) North Olympic Peninsula, WA</a:t>
            </a:r>
          </a:p>
          <a:p>
            <a:pPr fontAlgn="ctr"/>
            <a:r>
              <a:rPr lang="en-US" sz="1200" b="0" i="0" u="none" strike="noStrike" kern="1200" dirty="0">
                <a:solidFill>
                  <a:schemeClr val="tx1"/>
                </a:solidFill>
                <a:effectLst/>
                <a:latin typeface="+mn-lt"/>
                <a:ea typeface="+mn-ea"/>
                <a:cs typeface="+mn-cs"/>
              </a:rPr>
              <a:t>5.45%</a:t>
            </a:r>
          </a:p>
          <a:p>
            <a:pPr fontAlgn="ctr"/>
            <a:r>
              <a:rPr lang="en-US" sz="1200" b="0" i="0" u="none" strike="noStrike" kern="1200" dirty="0">
                <a:solidFill>
                  <a:schemeClr val="tx1"/>
                </a:solidFill>
                <a:effectLst/>
                <a:latin typeface="+mn-lt"/>
                <a:ea typeface="+mn-ea"/>
                <a:cs typeface="+mn-cs"/>
              </a:rPr>
              <a:t>(663HK) Puget Sound, WA - Mobile</a:t>
            </a:r>
          </a:p>
          <a:p>
            <a:pPr fontAlgn="ctr"/>
            <a:r>
              <a:rPr lang="en-US" sz="1200" b="0" i="0" u="none" strike="noStrike" kern="1200" dirty="0">
                <a:solidFill>
                  <a:schemeClr val="tx1"/>
                </a:solidFill>
                <a:effectLst/>
                <a:latin typeface="+mn-lt"/>
                <a:ea typeface="+mn-ea"/>
                <a:cs typeface="+mn-cs"/>
              </a:rPr>
              <a:t>4.80%</a:t>
            </a:r>
          </a:p>
          <a:p>
            <a:endParaRPr lang="en-US" dirty="0"/>
          </a:p>
        </p:txBody>
      </p:sp>
      <p:sp>
        <p:nvSpPr>
          <p:cNvPr id="4" name="Slide Number Placeholder 3"/>
          <p:cNvSpPr>
            <a:spLocks noGrp="1"/>
          </p:cNvSpPr>
          <p:nvPr>
            <p:ph type="sldNum" sz="quarter" idx="5"/>
          </p:nvPr>
        </p:nvSpPr>
        <p:spPr/>
        <p:txBody>
          <a:bodyPr/>
          <a:lstStyle/>
          <a:p>
            <a:fld id="{0FFC7595-1A2A-47AD-8D9A-E139294F6B8D}" type="slidenum">
              <a:rPr lang="en-US" smtClean="0"/>
              <a:t>11</a:t>
            </a:fld>
            <a:endParaRPr lang="en-US"/>
          </a:p>
        </p:txBody>
      </p:sp>
    </p:spTree>
    <p:extLst>
      <p:ext uri="{BB962C8B-B14F-4D97-AF65-F5344CB8AC3E}">
        <p14:creationId xmlns:p14="http://schemas.microsoft.com/office/powerpoint/2010/main" val="1167713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400" dirty="0"/>
              <a:t>The term “MST” is was originally developed by the VA to describe experiences that may bring Veterans into treatment</a:t>
            </a:r>
          </a:p>
          <a:p>
            <a:pPr lvl="1">
              <a:buFont typeface="Wingdings" panose="05000000000000000000" pitchFamily="2" charset="2"/>
              <a:buChar char="v"/>
            </a:pPr>
            <a:r>
              <a:rPr lang="en-US" sz="2000" dirty="0"/>
              <a:t>The term MST is not used by DoD or local law enforcement</a:t>
            </a:r>
          </a:p>
          <a:p>
            <a:r>
              <a:rPr lang="en-US" dirty="0"/>
              <a:t>The DoD defines and responds to sexual harassment and assault separately, in line with distinctions made in the military and civilian criminal justice systems.</a:t>
            </a:r>
          </a:p>
        </p:txBody>
      </p:sp>
      <p:sp>
        <p:nvSpPr>
          <p:cNvPr id="4" name="Slide Number Placeholder 3"/>
          <p:cNvSpPr>
            <a:spLocks noGrp="1"/>
          </p:cNvSpPr>
          <p:nvPr>
            <p:ph type="sldNum" sz="quarter" idx="10"/>
          </p:nvPr>
        </p:nvSpPr>
        <p:spPr/>
        <p:txBody>
          <a:bodyPr/>
          <a:lstStyle/>
          <a:p>
            <a:fld id="{0FFC7595-1A2A-47AD-8D9A-E139294F6B8D}" type="slidenum">
              <a:rPr lang="en-US" smtClean="0"/>
              <a:t>12</a:t>
            </a:fld>
            <a:endParaRPr lang="en-US"/>
          </a:p>
        </p:txBody>
      </p:sp>
    </p:spTree>
    <p:extLst>
      <p:ext uri="{BB962C8B-B14F-4D97-AF65-F5344CB8AC3E}">
        <p14:creationId xmlns:p14="http://schemas.microsoft.com/office/powerpoint/2010/main" val="47987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these factors are even more common among the armed forces</a:t>
            </a:r>
          </a:p>
          <a:p>
            <a:r>
              <a:rPr lang="en-US" dirty="0"/>
              <a:t>https://www.cdc.gov/violenceprevention/sexualviolence/riskprotectivefactors.html</a:t>
            </a:r>
          </a:p>
          <a:p>
            <a:endParaRPr lang="en-US" dirty="0"/>
          </a:p>
        </p:txBody>
      </p:sp>
      <p:sp>
        <p:nvSpPr>
          <p:cNvPr id="4" name="Slide Number Placeholder 3"/>
          <p:cNvSpPr>
            <a:spLocks noGrp="1"/>
          </p:cNvSpPr>
          <p:nvPr>
            <p:ph type="sldNum" sz="quarter" idx="10"/>
          </p:nvPr>
        </p:nvSpPr>
        <p:spPr/>
        <p:txBody>
          <a:bodyPr/>
          <a:lstStyle/>
          <a:p>
            <a:fld id="{0FFC7595-1A2A-47AD-8D9A-E139294F6B8D}" type="slidenum">
              <a:rPr lang="en-US" smtClean="0"/>
              <a:t>13</a:t>
            </a:fld>
            <a:endParaRPr lang="en-US"/>
          </a:p>
        </p:txBody>
      </p:sp>
    </p:spTree>
    <p:extLst>
      <p:ext uri="{BB962C8B-B14F-4D97-AF65-F5344CB8AC3E}">
        <p14:creationId xmlns:p14="http://schemas.microsoft.com/office/powerpoint/2010/main" val="712973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Sexual harassment video stop at 2’ 25”</a:t>
            </a:r>
          </a:p>
          <a:p>
            <a:endParaRPr lang="en-US" dirty="0"/>
          </a:p>
          <a:p>
            <a:endParaRPr lang="en-US" dirty="0"/>
          </a:p>
          <a:p>
            <a:pPr lvl="1">
              <a:buFont typeface="Wingdings" panose="05000000000000000000" pitchFamily="2" charset="2"/>
              <a:buChar char="v"/>
            </a:pPr>
            <a:r>
              <a:rPr lang="en-US" sz="2000" dirty="0">
                <a:hlinkClick r:id="rId3"/>
              </a:rPr>
              <a:t>https://maketheconnection.net/stories/528</a:t>
            </a:r>
            <a:endParaRPr lang="en-US" sz="2000" dirty="0"/>
          </a:p>
          <a:p>
            <a:endParaRPr lang="en-US" dirty="0"/>
          </a:p>
          <a:p>
            <a:r>
              <a:rPr lang="en-US" dirty="0"/>
              <a:t>First video 1 minute 19s</a:t>
            </a:r>
          </a:p>
          <a:p>
            <a:r>
              <a:rPr lang="en-US" dirty="0"/>
              <a:t>2 07</a:t>
            </a:r>
          </a:p>
        </p:txBody>
      </p:sp>
      <p:sp>
        <p:nvSpPr>
          <p:cNvPr id="4" name="Slide Number Placeholder 3"/>
          <p:cNvSpPr>
            <a:spLocks noGrp="1"/>
          </p:cNvSpPr>
          <p:nvPr>
            <p:ph type="sldNum" sz="quarter" idx="10"/>
          </p:nvPr>
        </p:nvSpPr>
        <p:spPr/>
        <p:txBody>
          <a:bodyPr/>
          <a:lstStyle/>
          <a:p>
            <a:fld id="{888C009F-FEBC-49E2-9B74-03BDA1F6DF9D}" type="slidenum">
              <a:rPr lang="en-US" smtClean="0"/>
              <a:t>14</a:t>
            </a:fld>
            <a:endParaRPr lang="en-US"/>
          </a:p>
        </p:txBody>
      </p:sp>
    </p:spTree>
    <p:extLst>
      <p:ext uri="{BB962C8B-B14F-4D97-AF65-F5344CB8AC3E}">
        <p14:creationId xmlns:p14="http://schemas.microsoft.com/office/powerpoint/2010/main" val="242161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8C009F-FEBC-49E2-9B74-03BDA1F6DF9D}" type="slidenum">
              <a:rPr lang="en-US" smtClean="0"/>
              <a:t>16</a:t>
            </a:fld>
            <a:endParaRPr lang="en-US"/>
          </a:p>
        </p:txBody>
      </p:sp>
    </p:spTree>
    <p:extLst>
      <p:ext uri="{BB962C8B-B14F-4D97-AF65-F5344CB8AC3E}">
        <p14:creationId xmlns:p14="http://schemas.microsoft.com/office/powerpoint/2010/main" val="2849375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C7595-1A2A-47AD-8D9A-E139294F6B8D}" type="slidenum">
              <a:rPr lang="en-US" smtClean="0"/>
              <a:t>18</a:t>
            </a:fld>
            <a:endParaRPr lang="en-US"/>
          </a:p>
        </p:txBody>
      </p:sp>
    </p:spTree>
    <p:extLst>
      <p:ext uri="{BB962C8B-B14F-4D97-AF65-F5344CB8AC3E}">
        <p14:creationId xmlns:p14="http://schemas.microsoft.com/office/powerpoint/2010/main" val="2718286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an all inclusive list</a:t>
            </a:r>
          </a:p>
        </p:txBody>
      </p:sp>
      <p:sp>
        <p:nvSpPr>
          <p:cNvPr id="4" name="Slide Number Placeholder 3"/>
          <p:cNvSpPr>
            <a:spLocks noGrp="1"/>
          </p:cNvSpPr>
          <p:nvPr>
            <p:ph type="sldNum" sz="quarter" idx="10"/>
          </p:nvPr>
        </p:nvSpPr>
        <p:spPr/>
        <p:txBody>
          <a:bodyPr/>
          <a:lstStyle/>
          <a:p>
            <a:fld id="{0FFC7595-1A2A-47AD-8D9A-E139294F6B8D}" type="slidenum">
              <a:rPr lang="en-US" smtClean="0"/>
              <a:t>19</a:t>
            </a:fld>
            <a:endParaRPr lang="en-US"/>
          </a:p>
        </p:txBody>
      </p:sp>
    </p:spTree>
    <p:extLst>
      <p:ext uri="{BB962C8B-B14F-4D97-AF65-F5344CB8AC3E}">
        <p14:creationId xmlns:p14="http://schemas.microsoft.com/office/powerpoint/2010/main" val="2990594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hlinkClick r:id="rId3"/>
              </a:rPr>
              <a:t>https://maketheconnection.net/stories/735</a:t>
            </a:r>
            <a:endParaRPr lang="en-US" dirty="0"/>
          </a:p>
          <a:p>
            <a:endParaRPr lang="en-US" dirty="0"/>
          </a:p>
          <a:p>
            <a:r>
              <a:rPr lang="en-US" dirty="0"/>
              <a:t>End at 2’ 12”</a:t>
            </a:r>
          </a:p>
        </p:txBody>
      </p:sp>
      <p:sp>
        <p:nvSpPr>
          <p:cNvPr id="4" name="Slide Number Placeholder 3"/>
          <p:cNvSpPr>
            <a:spLocks noGrp="1"/>
          </p:cNvSpPr>
          <p:nvPr>
            <p:ph type="sldNum" sz="quarter" idx="10"/>
          </p:nvPr>
        </p:nvSpPr>
        <p:spPr/>
        <p:txBody>
          <a:bodyPr/>
          <a:lstStyle/>
          <a:p>
            <a:fld id="{888C009F-FEBC-49E2-9B74-03BDA1F6DF9D}" type="slidenum">
              <a:rPr lang="en-US" smtClean="0"/>
              <a:t>22</a:t>
            </a:fld>
            <a:endParaRPr lang="en-US"/>
          </a:p>
        </p:txBody>
      </p:sp>
    </p:spTree>
    <p:extLst>
      <p:ext uri="{BB962C8B-B14F-4D97-AF65-F5344CB8AC3E}">
        <p14:creationId xmlns:p14="http://schemas.microsoft.com/office/powerpoint/2010/main" val="2721392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C7595-1A2A-47AD-8D9A-E139294F6B8D}" type="slidenum">
              <a:rPr lang="en-US" smtClean="0"/>
              <a:t>23</a:t>
            </a:fld>
            <a:endParaRPr lang="en-US"/>
          </a:p>
        </p:txBody>
      </p:sp>
    </p:spTree>
    <p:extLst>
      <p:ext uri="{BB962C8B-B14F-4D97-AF65-F5344CB8AC3E}">
        <p14:creationId xmlns:p14="http://schemas.microsoft.com/office/powerpoint/2010/main" val="3536530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8C009F-FEBC-49E2-9B74-03BDA1F6DF9D}" type="slidenum">
              <a:rPr lang="en-US" smtClean="0"/>
              <a:t>2</a:t>
            </a:fld>
            <a:endParaRPr lang="en-US"/>
          </a:p>
        </p:txBody>
      </p:sp>
    </p:spTree>
    <p:extLst>
      <p:ext uri="{BB962C8B-B14F-4D97-AF65-F5344CB8AC3E}">
        <p14:creationId xmlns:p14="http://schemas.microsoft.com/office/powerpoint/2010/main" val="3362129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2"/>
                </a:solidFill>
                <a:latin typeface="+mn-lt"/>
                <a:ea typeface="+mn-ea"/>
                <a:cs typeface="+mn-cs"/>
              </a:rPr>
              <a:t>Although we do not include information about </a:t>
            </a:r>
            <a:r>
              <a:rPr lang="en-US" sz="1200" kern="1200" dirty="0" err="1">
                <a:solidFill>
                  <a:schemeClr val="tx2"/>
                </a:solidFill>
                <a:latin typeface="+mn-lt"/>
                <a:ea typeface="+mn-ea"/>
                <a:cs typeface="+mn-cs"/>
              </a:rPr>
              <a:t>DoD’s</a:t>
            </a:r>
            <a:r>
              <a:rPr lang="en-US" sz="1200" kern="1200" dirty="0">
                <a:solidFill>
                  <a:schemeClr val="tx2"/>
                </a:solidFill>
                <a:latin typeface="+mn-lt"/>
                <a:ea typeface="+mn-ea"/>
                <a:cs typeface="+mn-cs"/>
              </a:rPr>
              <a:t> response to sexual assault and sexual harassment in this presentation, trainees often raise</a:t>
            </a:r>
            <a:r>
              <a:rPr lang="en-US" sz="1200" kern="1200" baseline="0" dirty="0">
                <a:solidFill>
                  <a:schemeClr val="tx2"/>
                </a:solidFill>
                <a:latin typeface="+mn-lt"/>
                <a:ea typeface="+mn-ea"/>
                <a:cs typeface="+mn-cs"/>
              </a:rPr>
              <a:t> questions about these issues.  P</a:t>
            </a:r>
            <a:r>
              <a:rPr lang="en-US" sz="1200" kern="1200" dirty="0">
                <a:solidFill>
                  <a:schemeClr val="tx2"/>
                </a:solidFill>
                <a:latin typeface="+mn-lt"/>
                <a:ea typeface="+mn-ea"/>
                <a:cs typeface="+mn-cs"/>
              </a:rPr>
              <a:t>resenters may wish to visit these </a:t>
            </a:r>
            <a:r>
              <a:rPr lang="en-US" sz="1200" kern="1200" dirty="0" err="1">
                <a:solidFill>
                  <a:schemeClr val="tx2"/>
                </a:solidFill>
                <a:latin typeface="+mn-lt"/>
                <a:ea typeface="+mn-ea"/>
                <a:cs typeface="+mn-cs"/>
              </a:rPr>
              <a:t>DoD</a:t>
            </a:r>
            <a:r>
              <a:rPr lang="en-US" sz="1200" kern="1200" dirty="0">
                <a:solidFill>
                  <a:schemeClr val="tx2"/>
                </a:solidFill>
                <a:latin typeface="+mn-lt"/>
                <a:ea typeface="+mn-ea"/>
                <a:cs typeface="+mn-cs"/>
              </a:rPr>
              <a:t> websites or check out slides</a:t>
            </a:r>
            <a:r>
              <a:rPr lang="en-US" sz="1200" kern="1200" baseline="0" dirty="0">
                <a:solidFill>
                  <a:schemeClr val="tx2"/>
                </a:solidFill>
                <a:latin typeface="+mn-lt"/>
                <a:ea typeface="+mn-ea"/>
                <a:cs typeface="+mn-cs"/>
              </a:rPr>
              <a:t> from presentations </a:t>
            </a:r>
            <a:r>
              <a:rPr lang="en-US" sz="1200" kern="1200" baseline="0" dirty="0" err="1">
                <a:solidFill>
                  <a:schemeClr val="tx2"/>
                </a:solidFill>
                <a:latin typeface="+mn-lt"/>
                <a:ea typeface="+mn-ea"/>
                <a:cs typeface="+mn-cs"/>
              </a:rPr>
              <a:t>DoD</a:t>
            </a:r>
            <a:r>
              <a:rPr lang="en-US" sz="1200" kern="1200" baseline="0" dirty="0">
                <a:solidFill>
                  <a:schemeClr val="tx2"/>
                </a:solidFill>
                <a:latin typeface="+mn-lt"/>
                <a:ea typeface="+mn-ea"/>
                <a:cs typeface="+mn-cs"/>
              </a:rPr>
              <a:t> has made on MST Support Team training calls: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2"/>
                </a:solidFill>
                <a:latin typeface="+mn-lt"/>
                <a:ea typeface="+mn-ea"/>
                <a:cs typeface="+mn-cs"/>
              </a:rPr>
              <a:t>https://vaww.portal.va.gov/sites/mst_community/section_pages/Provider-Training-Education/Teleconference-Training-Series.aspx </a:t>
            </a:r>
          </a:p>
          <a:p>
            <a:endParaRPr lang="en-US" sz="1200" b="0" kern="1200" dirty="0">
              <a:solidFill>
                <a:schemeClr val="tx2"/>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B850CD8-3DC0-4D51-9F0F-9FA8CBAFAED7}" type="slidenum">
              <a:rPr lang="en-US" smtClean="0"/>
              <a:pPr>
                <a:defRPr/>
              </a:pPr>
              <a:t>25</a:t>
            </a:fld>
            <a:endParaRPr lang="en-US" dirty="0"/>
          </a:p>
        </p:txBody>
      </p:sp>
    </p:spTree>
    <p:extLst>
      <p:ext uri="{BB962C8B-B14F-4D97-AF65-F5344CB8AC3E}">
        <p14:creationId xmlns:p14="http://schemas.microsoft.com/office/powerpoint/2010/main" val="819081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4014992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a:lstStyle/>
          <a:p>
            <a:pPr>
              <a:lnSpc>
                <a:spcPct val="90000"/>
              </a:lnSpc>
            </a:pPr>
            <a:r>
              <a:rPr lang="en-US" i="0" baseline="0" dirty="0">
                <a:ea typeface="ＭＳ Ｐゴシック" charset="-128"/>
              </a:rPr>
              <a:t>Data from screening used at the beginning and informs clinical practice</a:t>
            </a:r>
          </a:p>
        </p:txBody>
      </p:sp>
      <p:sp>
        <p:nvSpPr>
          <p:cNvPr id="13316" name="Slide Number Placeholder 3"/>
          <p:cNvSpPr>
            <a:spLocks noGrp="1"/>
          </p:cNvSpPr>
          <p:nvPr>
            <p:ph type="sldNum" sz="quarter" idx="5"/>
          </p:nvPr>
        </p:nvSpPr>
        <p:spPr bwMode="auto">
          <a:noFill/>
          <a:ln>
            <a:miter lim="800000"/>
            <a:headEnd/>
            <a:tailEnd/>
          </a:ln>
        </p:spPr>
        <p:txBody>
          <a:bodyPr/>
          <a:lstStyle/>
          <a:p>
            <a:fld id="{C450405A-CB23-4447-9EEC-0EAC20617C06}" type="slidenum">
              <a:rPr lang="en-US" smtClean="0"/>
              <a:pPr/>
              <a:t>28</a:t>
            </a:fld>
            <a:endParaRPr lang="en-US"/>
          </a:p>
        </p:txBody>
      </p:sp>
    </p:spTree>
    <p:extLst>
      <p:ext uri="{BB962C8B-B14F-4D97-AF65-F5344CB8AC3E}">
        <p14:creationId xmlns:p14="http://schemas.microsoft.com/office/powerpoint/2010/main" val="3309354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C7595-1A2A-47AD-8D9A-E139294F6B8D}" type="slidenum">
              <a:rPr lang="en-US" smtClean="0"/>
              <a:t>31</a:t>
            </a:fld>
            <a:endParaRPr lang="en-US"/>
          </a:p>
        </p:txBody>
      </p:sp>
    </p:spTree>
    <p:extLst>
      <p:ext uri="{BB962C8B-B14F-4D97-AF65-F5344CB8AC3E}">
        <p14:creationId xmlns:p14="http://schemas.microsoft.com/office/powerpoint/2010/main" val="2262920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Medication management is most effective when combined with psychotherapy.</a:t>
            </a:r>
          </a:p>
          <a:p>
            <a:endParaRPr lang="en-US" dirty="0"/>
          </a:p>
          <a:p>
            <a:r>
              <a:rPr lang="en-US" dirty="0"/>
              <a:t>Not all psychotherapies are created equal, some have been shown to be more effective than others.  However, individual difference</a:t>
            </a:r>
          </a:p>
        </p:txBody>
      </p:sp>
      <p:sp>
        <p:nvSpPr>
          <p:cNvPr id="4" name="Slide Number Placeholder 3"/>
          <p:cNvSpPr>
            <a:spLocks noGrp="1"/>
          </p:cNvSpPr>
          <p:nvPr>
            <p:ph type="sldNum" sz="quarter" idx="10"/>
          </p:nvPr>
        </p:nvSpPr>
        <p:spPr/>
        <p:txBody>
          <a:bodyPr/>
          <a:lstStyle/>
          <a:p>
            <a:fld id="{0FFC7595-1A2A-47AD-8D9A-E139294F6B8D}" type="slidenum">
              <a:rPr lang="en-US" smtClean="0"/>
              <a:t>32</a:t>
            </a:fld>
            <a:endParaRPr lang="en-US"/>
          </a:p>
        </p:txBody>
      </p:sp>
    </p:spTree>
    <p:extLst>
      <p:ext uri="{BB962C8B-B14F-4D97-AF65-F5344CB8AC3E}">
        <p14:creationId xmlns:p14="http://schemas.microsoft.com/office/powerpoint/2010/main" val="26659470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a few of the available resources</a:t>
            </a:r>
          </a:p>
        </p:txBody>
      </p:sp>
      <p:sp>
        <p:nvSpPr>
          <p:cNvPr id="4" name="Slide Number Placeholder 3"/>
          <p:cNvSpPr>
            <a:spLocks noGrp="1"/>
          </p:cNvSpPr>
          <p:nvPr>
            <p:ph type="sldNum" sz="quarter" idx="10"/>
          </p:nvPr>
        </p:nvSpPr>
        <p:spPr/>
        <p:txBody>
          <a:bodyPr/>
          <a:lstStyle/>
          <a:p>
            <a:fld id="{0FFC7595-1A2A-47AD-8D9A-E139294F6B8D}" type="slidenum">
              <a:rPr lang="en-US" smtClean="0"/>
              <a:t>38</a:t>
            </a:fld>
            <a:endParaRPr lang="en-US"/>
          </a:p>
        </p:txBody>
      </p:sp>
    </p:spTree>
    <p:extLst>
      <p:ext uri="{BB962C8B-B14F-4D97-AF65-F5344CB8AC3E}">
        <p14:creationId xmlns:p14="http://schemas.microsoft.com/office/powerpoint/2010/main" val="344065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C7595-1A2A-47AD-8D9A-E139294F6B8D}" type="slidenum">
              <a:rPr lang="en-US" smtClean="0"/>
              <a:t>3</a:t>
            </a:fld>
            <a:endParaRPr lang="en-US"/>
          </a:p>
        </p:txBody>
      </p:sp>
    </p:spTree>
    <p:extLst>
      <p:ext uri="{BB962C8B-B14F-4D97-AF65-F5344CB8AC3E}">
        <p14:creationId xmlns:p14="http://schemas.microsoft.com/office/powerpoint/2010/main" val="272299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be advised  this talk will be discussing issues related to sexual violence. Some information may lead to emotional reactions for some individuals. Please make the best choice for your self when deciding if this workshop would be beneficial for you and let me know if there is anything I can do to support you.</a:t>
            </a:r>
          </a:p>
        </p:txBody>
      </p:sp>
      <p:sp>
        <p:nvSpPr>
          <p:cNvPr id="4" name="Slide Number Placeholder 3"/>
          <p:cNvSpPr>
            <a:spLocks noGrp="1"/>
          </p:cNvSpPr>
          <p:nvPr>
            <p:ph type="sldNum" sz="quarter" idx="10"/>
          </p:nvPr>
        </p:nvSpPr>
        <p:spPr/>
        <p:txBody>
          <a:bodyPr/>
          <a:lstStyle/>
          <a:p>
            <a:fld id="{888C009F-FEBC-49E2-9B74-03BDA1F6DF9D}" type="slidenum">
              <a:rPr lang="en-US" smtClean="0"/>
              <a:t>4</a:t>
            </a:fld>
            <a:endParaRPr lang="en-US"/>
          </a:p>
        </p:txBody>
      </p:sp>
    </p:spTree>
    <p:extLst>
      <p:ext uri="{BB962C8B-B14F-4D97-AF65-F5344CB8AC3E}">
        <p14:creationId xmlns:p14="http://schemas.microsoft.com/office/powerpoint/2010/main" val="3976662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C7595-1A2A-47AD-8D9A-E139294F6B8D}" type="slidenum">
              <a:rPr lang="en-US" smtClean="0"/>
              <a:t>5</a:t>
            </a:fld>
            <a:endParaRPr lang="en-US"/>
          </a:p>
        </p:txBody>
      </p:sp>
    </p:spTree>
    <p:extLst>
      <p:ext uri="{BB962C8B-B14F-4D97-AF65-F5344CB8AC3E}">
        <p14:creationId xmlns:p14="http://schemas.microsoft.com/office/powerpoint/2010/main" val="716181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Federal law (US Code) gives VA</a:t>
            </a:r>
            <a:r>
              <a:rPr lang="en-US" baseline="0" dirty="0"/>
              <a:t> its definition of MST– it’s officially “physical assault of a sexual nature, battery of a sexual nature, or sexual harassment which occurred while the veteran was serving on active duty, active duty for training or inactive duty for training.”  Sexual harassment is defined as “repeated, unsolicited verbal or physical contact of a sexual nature which is threatening in character.”  In this definition, there is no reference to location, identity of perpetrator, etc., meaning that experiences that happened while someone was on or off duty, on or off base, or perpetrated by strangers, friends, intimate partners, civilians or fellow Servicemembers would all constitute MST.</a:t>
            </a:r>
          </a:p>
          <a:p>
            <a:endParaRPr lang="en-US" dirty="0"/>
          </a:p>
        </p:txBody>
      </p:sp>
      <p:sp>
        <p:nvSpPr>
          <p:cNvPr id="4" name="Slide Number Placeholder 3"/>
          <p:cNvSpPr>
            <a:spLocks noGrp="1"/>
          </p:cNvSpPr>
          <p:nvPr>
            <p:ph type="sldNum" sz="quarter" idx="10"/>
          </p:nvPr>
        </p:nvSpPr>
        <p:spPr/>
        <p:txBody>
          <a:bodyPr/>
          <a:lstStyle/>
          <a:p>
            <a:fld id="{888C009F-FEBC-49E2-9B74-03BDA1F6DF9D}" type="slidenum">
              <a:rPr lang="en-US" smtClean="0"/>
              <a:t>6</a:t>
            </a:fld>
            <a:endParaRPr lang="en-US"/>
          </a:p>
        </p:txBody>
      </p:sp>
    </p:spTree>
    <p:extLst>
      <p:ext uri="{BB962C8B-B14F-4D97-AF65-F5344CB8AC3E}">
        <p14:creationId xmlns:p14="http://schemas.microsoft.com/office/powerpoint/2010/main" val="1238039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(e.g., with threats of consequences or promises of rewards; as part of hazing experiences)</a:t>
            </a:r>
            <a:endParaRPr lang="en-US" dirty="0"/>
          </a:p>
        </p:txBody>
      </p:sp>
      <p:sp>
        <p:nvSpPr>
          <p:cNvPr id="4" name="Slide Number Placeholder 3"/>
          <p:cNvSpPr>
            <a:spLocks noGrp="1"/>
          </p:cNvSpPr>
          <p:nvPr>
            <p:ph type="sldNum" sz="quarter" idx="10"/>
          </p:nvPr>
        </p:nvSpPr>
        <p:spPr/>
        <p:txBody>
          <a:bodyPr/>
          <a:lstStyle/>
          <a:p>
            <a:fld id="{888C009F-FEBC-49E2-9B74-03BDA1F6DF9D}" type="slidenum">
              <a:rPr lang="en-US" smtClean="0"/>
              <a:t>7</a:t>
            </a:fld>
            <a:endParaRPr lang="en-US"/>
          </a:p>
        </p:txBody>
      </p:sp>
    </p:spTree>
    <p:extLst>
      <p:ext uri="{BB962C8B-B14F-4D97-AF65-F5344CB8AC3E}">
        <p14:creationId xmlns:p14="http://schemas.microsoft.com/office/powerpoint/2010/main" val="503781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MST can happen on or off base, perpetrators may be civilian, reserves, or active duty</a:t>
            </a:r>
          </a:p>
        </p:txBody>
      </p:sp>
      <p:sp>
        <p:nvSpPr>
          <p:cNvPr id="4" name="Slide Number Placeholder 3"/>
          <p:cNvSpPr>
            <a:spLocks noGrp="1"/>
          </p:cNvSpPr>
          <p:nvPr>
            <p:ph type="sldNum" sz="quarter" idx="10"/>
          </p:nvPr>
        </p:nvSpPr>
        <p:spPr/>
        <p:txBody>
          <a:bodyPr/>
          <a:lstStyle/>
          <a:p>
            <a:fld id="{0FFC7595-1A2A-47AD-8D9A-E139294F6B8D}" type="slidenum">
              <a:rPr lang="en-US" smtClean="0"/>
              <a:t>8</a:t>
            </a:fld>
            <a:endParaRPr lang="en-US"/>
          </a:p>
        </p:txBody>
      </p:sp>
    </p:spTree>
    <p:extLst>
      <p:ext uri="{BB962C8B-B14F-4D97-AF65-F5344CB8AC3E}">
        <p14:creationId xmlns:p14="http://schemas.microsoft.com/office/powerpoint/2010/main" val="1470232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t"/>
            <a:r>
              <a:rPr lang="en-US" dirty="0">
                <a:effectLst/>
              </a:rPr>
              <a:t>Veterans Ever Screened Positive for Military Sexual Trauma (MST)</a:t>
            </a:r>
          </a:p>
          <a:p>
            <a:pPr rtl="0" fontAlgn="t"/>
            <a:r>
              <a:rPr lang="en-US" dirty="0">
                <a:effectLst/>
              </a:rPr>
              <a:t>Date Range for Veterans Receiving Care: 2018-05-03 - 2019-05-02</a:t>
            </a:r>
          </a:p>
          <a:p>
            <a:pPr rtl="0" fontAlgn="t"/>
            <a:r>
              <a:rPr lang="en-US" dirty="0">
                <a:effectLst/>
              </a:rPr>
              <a:t>Data Refreshed: 05/03/2019</a:t>
            </a:r>
          </a:p>
          <a:p>
            <a:pPr rtl="0" fontAlgn="t"/>
            <a:endParaRPr lang="en-US" dirty="0">
              <a:effectLst/>
            </a:endParaRPr>
          </a:p>
          <a:p>
            <a:pPr rtl="0" fontAlgn="t"/>
            <a:r>
              <a:rPr lang="en-US" dirty="0">
                <a:effectLst/>
              </a:rPr>
              <a:t>Rates are increasing over the previous fiscal years ~2% increase over FY2018</a:t>
            </a:r>
          </a:p>
          <a:p>
            <a:endParaRPr lang="en-US" dirty="0"/>
          </a:p>
        </p:txBody>
      </p:sp>
      <p:sp>
        <p:nvSpPr>
          <p:cNvPr id="4" name="Slide Number Placeholder 3"/>
          <p:cNvSpPr>
            <a:spLocks noGrp="1"/>
          </p:cNvSpPr>
          <p:nvPr>
            <p:ph type="sldNum" sz="quarter" idx="10"/>
          </p:nvPr>
        </p:nvSpPr>
        <p:spPr/>
        <p:txBody>
          <a:bodyPr/>
          <a:lstStyle/>
          <a:p>
            <a:fld id="{888C009F-FEBC-49E2-9B74-03BDA1F6DF9D}" type="slidenum">
              <a:rPr lang="en-US" smtClean="0"/>
              <a:t>9</a:t>
            </a:fld>
            <a:endParaRPr lang="en-US"/>
          </a:p>
        </p:txBody>
      </p:sp>
    </p:spTree>
    <p:extLst>
      <p:ext uri="{BB962C8B-B14F-4D97-AF65-F5344CB8AC3E}">
        <p14:creationId xmlns:p14="http://schemas.microsoft.com/office/powerpoint/2010/main" val="1851562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960930"/>
            <a:ext cx="8246070" cy="1679754"/>
          </a:xfrm>
          <a:noFill/>
          <a:effectLst>
            <a:outerShdw blurRad="50800" dist="38100" dir="2700000" algn="tl" rotWithShape="0">
              <a:prstClr val="black">
                <a:alpha val="40000"/>
              </a:prstClr>
            </a:outerShdw>
          </a:effectLst>
        </p:spPr>
        <p:txBody>
          <a:bodyPr>
            <a:normAutofit/>
          </a:bodyPr>
          <a:lstStyle>
            <a:lvl1pPr algn="l">
              <a:defRPr sz="3600">
                <a:solidFill>
                  <a:srgbClr val="A725FF"/>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3640685"/>
            <a:ext cx="8246070" cy="610820"/>
          </a:xfrm>
          <a:noFill/>
        </p:spPr>
        <p:txBody>
          <a:bodyPr>
            <a:normAutofit/>
          </a:bodyPr>
          <a:lstStyle>
            <a:lvl1pPr marL="0" indent="0" algn="l">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55770" y="3946095"/>
            <a:ext cx="1294032" cy="46585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739290"/>
          </a:xfrm>
        </p:spPr>
        <p:txBody>
          <a:bodyPr>
            <a:normAutofit/>
          </a:bodyPr>
          <a:lstStyle>
            <a:lvl1pPr algn="l">
              <a:defRPr sz="3600" baseline="0">
                <a:solidFill>
                  <a:srgbClr val="A725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1"/>
            <a:ext cx="8246070" cy="3359506"/>
          </a:xfrm>
        </p:spPr>
        <p:txBody>
          <a:bodyPr/>
          <a:lstStyle>
            <a:lvl1pPr algn="l">
              <a:defRPr sz="2800">
                <a:solidFill>
                  <a:srgbClr val="002060"/>
                </a:solidFill>
              </a:defRPr>
            </a:lvl1pPr>
            <a:lvl2pPr algn="l">
              <a:defRPr>
                <a:solidFill>
                  <a:srgbClr val="002060"/>
                </a:solidFill>
              </a:defRPr>
            </a:lvl2pPr>
            <a:lvl3pPr algn="l">
              <a:defRPr>
                <a:solidFill>
                  <a:srgbClr val="002060"/>
                </a:solidFill>
              </a:defRPr>
            </a:lvl3pPr>
            <a:lvl4pPr algn="l">
              <a:defRPr>
                <a:solidFill>
                  <a:srgbClr val="002060"/>
                </a:solidFill>
              </a:defRPr>
            </a:lvl4pPr>
            <a:lvl5pPr algn="l">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6260905" cy="572644"/>
          </a:xfrm>
        </p:spPr>
        <p:txBody>
          <a:bodyPr>
            <a:normAutofit/>
          </a:bodyPr>
          <a:lstStyle>
            <a:lvl1pPr algn="l">
              <a:defRPr sz="3600">
                <a:solidFill>
                  <a:srgbClr val="A725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5" y="1198559"/>
            <a:ext cx="626090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8246071" cy="763525"/>
          </a:xfrm>
        </p:spPr>
        <p:txBody>
          <a:bodyPr>
            <a:normAutofit/>
          </a:bodyPr>
          <a:lstStyle>
            <a:lvl1pPr algn="l">
              <a:defRPr sz="3600" baseline="0">
                <a:solidFill>
                  <a:srgbClr val="A725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5/30/2019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L2oqvq2t-Yo&amp;feature=youtu.b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aketheconnection.net/stories/696"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aketheconnection.net/stories/69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frz40.wordpress.com/2010/12/05/i-quiz-della-domenica-nr-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J-MWsoumLG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tex.stackexchange.com/questions/16075/draw-a-nice-question-mark"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www.myduty.mi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sapr.mi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benefits.va.gov/BENEFITS/factsheets/serviceconnected/MST.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youtu.be/rHg_SlEqJG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Eric.Hollen@va.gov" TargetMode="External"/><Relationship Id="rId2" Type="http://schemas.openxmlformats.org/officeDocument/2006/relationships/hyperlink" Target="mailto:Dawn.Gray3@va.gov" TargetMode="External"/><Relationship Id="rId1" Type="http://schemas.openxmlformats.org/officeDocument/2006/relationships/slideLayout" Target="../slideLayouts/slideLayout2.xml"/><Relationship Id="rId5" Type="http://schemas.openxmlformats.org/officeDocument/2006/relationships/hyperlink" Target="mailto:Alycia.Zink@va.gov" TargetMode="External"/><Relationship Id="rId4" Type="http://schemas.openxmlformats.org/officeDocument/2006/relationships/hyperlink" Target="https://maketheconnection.net/stories-of-connection?conditions=10"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Robert.Kohler@va.gov" TargetMode="External"/><Relationship Id="rId2" Type="http://schemas.openxmlformats.org/officeDocument/2006/relationships/hyperlink" Target="mailto:Rochelle.M.Mantanona@va.gov" TargetMode="External"/><Relationship Id="rId1" Type="http://schemas.openxmlformats.org/officeDocument/2006/relationships/slideLayout" Target="../slideLayouts/slideLayout2.xml"/><Relationship Id="rId4" Type="http://schemas.openxmlformats.org/officeDocument/2006/relationships/hyperlink" Target="mailto:Eileen.Jordan@va.gov"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vaww.mst.va.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www.nwnetwork.org/" TargetMode="External"/><Relationship Id="rId4" Type="http://schemas.openxmlformats.org/officeDocument/2006/relationships/hyperlink" Target="https://www.findsafety.org/"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ketheconnection.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24B85-E896-43C6-BB28-29FAC2676AE2}"/>
              </a:ext>
            </a:extLst>
          </p:cNvPr>
          <p:cNvSpPr>
            <a:spLocks noGrp="1"/>
          </p:cNvSpPr>
          <p:nvPr>
            <p:ph type="ctrTitle"/>
          </p:nvPr>
        </p:nvSpPr>
        <p:spPr>
          <a:xfrm>
            <a:off x="448965" y="1350110"/>
            <a:ext cx="5344675" cy="2290574"/>
          </a:xfrm>
        </p:spPr>
        <p:txBody>
          <a:bodyPr>
            <a:normAutofit/>
          </a:bodyPr>
          <a:lstStyle/>
          <a:p>
            <a:r>
              <a:rPr lang="en-US" b="1" i="1" dirty="0"/>
              <a:t>Military Sexual Trauma (MST): Recognition, seeking services, and moving forward</a:t>
            </a:r>
            <a:endParaRPr lang="en-US" dirty="0"/>
          </a:p>
        </p:txBody>
      </p:sp>
      <p:sp>
        <p:nvSpPr>
          <p:cNvPr id="3" name="Subtitle 2">
            <a:extLst>
              <a:ext uri="{FF2B5EF4-FFF2-40B4-BE49-F238E27FC236}">
                <a16:creationId xmlns:a16="http://schemas.microsoft.com/office/drawing/2014/main" xmlns="" id="{A2867529-EC39-437F-A060-60DA65FCA9DD}"/>
              </a:ext>
            </a:extLst>
          </p:cNvPr>
          <p:cNvSpPr>
            <a:spLocks noGrp="1"/>
          </p:cNvSpPr>
          <p:nvPr>
            <p:ph type="subTitle" idx="1"/>
          </p:nvPr>
        </p:nvSpPr>
        <p:spPr>
          <a:xfrm>
            <a:off x="448965" y="3640685"/>
            <a:ext cx="8246070" cy="916230"/>
          </a:xfrm>
        </p:spPr>
        <p:txBody>
          <a:bodyPr>
            <a:normAutofit fontScale="62500" lnSpcReduction="20000"/>
          </a:bodyPr>
          <a:lstStyle/>
          <a:p>
            <a:r>
              <a:rPr lang="en-US" dirty="0"/>
              <a:t>Alycia Zink, PhD</a:t>
            </a:r>
          </a:p>
          <a:p>
            <a:r>
              <a:rPr lang="en-US" dirty="0"/>
              <a:t>Military Sexual Trauma Coordinator/Women’s Trauma Services Coordinator</a:t>
            </a:r>
          </a:p>
          <a:p>
            <a:r>
              <a:rPr lang="en-US" dirty="0"/>
              <a:t>VA Puget Sounds Health Care System</a:t>
            </a:r>
          </a:p>
        </p:txBody>
      </p:sp>
    </p:spTree>
    <p:extLst>
      <p:ext uri="{BB962C8B-B14F-4D97-AF65-F5344CB8AC3E}">
        <p14:creationId xmlns:p14="http://schemas.microsoft.com/office/powerpoint/2010/main" val="1569784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AA12D-21E2-417B-9165-D3F10053D852}"/>
              </a:ext>
            </a:extLst>
          </p:cNvPr>
          <p:cNvSpPr>
            <a:spLocks noGrp="1"/>
          </p:cNvSpPr>
          <p:nvPr>
            <p:ph type="title"/>
          </p:nvPr>
        </p:nvSpPr>
        <p:spPr/>
        <p:txBody>
          <a:bodyPr/>
          <a:lstStyle/>
          <a:p>
            <a:r>
              <a:rPr lang="en-US" dirty="0"/>
              <a:t>Washington State MST Statistics FY19</a:t>
            </a:r>
          </a:p>
        </p:txBody>
      </p:sp>
      <p:graphicFrame>
        <p:nvGraphicFramePr>
          <p:cNvPr id="6" name="Content Placeholder 5">
            <a:extLst>
              <a:ext uri="{FF2B5EF4-FFF2-40B4-BE49-F238E27FC236}">
                <a16:creationId xmlns:a16="http://schemas.microsoft.com/office/drawing/2014/main" xmlns="" id="{98FEC804-1793-4494-BBE2-A54B1ECAC3CF}"/>
              </a:ext>
            </a:extLst>
          </p:cNvPr>
          <p:cNvGraphicFramePr>
            <a:graphicFrameLocks noGrp="1"/>
          </p:cNvGraphicFramePr>
          <p:nvPr>
            <p:ph idx="1"/>
            <p:extLst>
              <p:ext uri="{D42A27DB-BD31-4B8C-83A1-F6EECF244321}">
                <p14:modId xmlns:p14="http://schemas.microsoft.com/office/powerpoint/2010/main" val="894208494"/>
              </p:ext>
            </p:extLst>
          </p:nvPr>
        </p:nvGraphicFramePr>
        <p:xfrm>
          <a:off x="359228" y="1635918"/>
          <a:ext cx="8425544" cy="3073703"/>
        </p:xfrm>
        <a:graphic>
          <a:graphicData uri="http://schemas.openxmlformats.org/drawingml/2006/table">
            <a:tbl>
              <a:tblPr firstRow="1" bandRow="1">
                <a:tableStyleId>{5C22544A-7EE6-4342-B048-85BDC9FD1C3A}</a:tableStyleId>
              </a:tblPr>
              <a:tblGrid>
                <a:gridCol w="1126672">
                  <a:extLst>
                    <a:ext uri="{9D8B030D-6E8A-4147-A177-3AD203B41FA5}">
                      <a16:colId xmlns:a16="http://schemas.microsoft.com/office/drawing/2014/main" xmlns="" val="421269108"/>
                    </a:ext>
                  </a:extLst>
                </a:gridCol>
                <a:gridCol w="1953986">
                  <a:extLst>
                    <a:ext uri="{9D8B030D-6E8A-4147-A177-3AD203B41FA5}">
                      <a16:colId xmlns:a16="http://schemas.microsoft.com/office/drawing/2014/main" xmlns="" val="3470246688"/>
                    </a:ext>
                  </a:extLst>
                </a:gridCol>
                <a:gridCol w="1132115">
                  <a:extLst>
                    <a:ext uri="{9D8B030D-6E8A-4147-A177-3AD203B41FA5}">
                      <a16:colId xmlns:a16="http://schemas.microsoft.com/office/drawing/2014/main" xmlns="" val="2158361517"/>
                    </a:ext>
                  </a:extLst>
                </a:gridCol>
                <a:gridCol w="1404257">
                  <a:extLst>
                    <a:ext uri="{9D8B030D-6E8A-4147-A177-3AD203B41FA5}">
                      <a16:colId xmlns:a16="http://schemas.microsoft.com/office/drawing/2014/main" xmlns="" val="1891184820"/>
                    </a:ext>
                  </a:extLst>
                </a:gridCol>
                <a:gridCol w="1404257">
                  <a:extLst>
                    <a:ext uri="{9D8B030D-6E8A-4147-A177-3AD203B41FA5}">
                      <a16:colId xmlns:a16="http://schemas.microsoft.com/office/drawing/2014/main" xmlns="" val="412150499"/>
                    </a:ext>
                  </a:extLst>
                </a:gridCol>
                <a:gridCol w="1404257">
                  <a:extLst>
                    <a:ext uri="{9D8B030D-6E8A-4147-A177-3AD203B41FA5}">
                      <a16:colId xmlns:a16="http://schemas.microsoft.com/office/drawing/2014/main" xmlns="" val="1961011621"/>
                    </a:ext>
                  </a:extLst>
                </a:gridCol>
              </a:tblGrid>
              <a:tr h="1339967">
                <a:tc>
                  <a:txBody>
                    <a:bodyPr/>
                    <a:lstStyle/>
                    <a:p>
                      <a:r>
                        <a:rPr lang="en-US" sz="1400" dirty="0">
                          <a:effectLst/>
                        </a:rPr>
                        <a:t> Gender</a:t>
                      </a:r>
                    </a:p>
                  </a:txBody>
                  <a:tcPr marL="0" marR="0" marT="0" marB="0"/>
                </a:tc>
                <a:tc>
                  <a:txBody>
                    <a:bodyPr/>
                    <a:lstStyle/>
                    <a:p>
                      <a:pPr algn="ctr"/>
                      <a:r>
                        <a:rPr lang="en-US" sz="1400" dirty="0">
                          <a:effectLst/>
                        </a:rPr>
                        <a:t>Total Veterans Seen in an </a:t>
                      </a:r>
                    </a:p>
                    <a:p>
                      <a:pPr algn="ctr"/>
                      <a:r>
                        <a:rPr lang="en-US" sz="1400" dirty="0">
                          <a:effectLst/>
                        </a:rPr>
                        <a:t>MST Screening Target Clinic</a:t>
                      </a:r>
                    </a:p>
                  </a:txBody>
                  <a:tcPr marL="0" marR="0" marT="0" marB="0"/>
                </a:tc>
                <a:tc>
                  <a:txBody>
                    <a:bodyPr/>
                    <a:lstStyle/>
                    <a:p>
                      <a:pPr algn="ctr"/>
                      <a:r>
                        <a:rPr lang="en-US" sz="1400" dirty="0">
                          <a:effectLst/>
                        </a:rPr>
                        <a:t>Total </a:t>
                      </a:r>
                    </a:p>
                    <a:p>
                      <a:pPr algn="ctr"/>
                      <a:r>
                        <a:rPr lang="en-US" sz="1400" dirty="0">
                          <a:effectLst/>
                        </a:rPr>
                        <a:t>Veterans</a:t>
                      </a:r>
                    </a:p>
                    <a:p>
                      <a:pPr algn="ctr"/>
                      <a:r>
                        <a:rPr lang="en-US" sz="1400" dirty="0">
                          <a:effectLst/>
                        </a:rPr>
                        <a:t>Screened</a:t>
                      </a:r>
                    </a:p>
                  </a:txBody>
                  <a:tcPr marL="0" marR="0" marT="0" marB="0"/>
                </a:tc>
                <a:tc>
                  <a:txBody>
                    <a:bodyPr/>
                    <a:lstStyle/>
                    <a:p>
                      <a:pPr algn="ctr"/>
                      <a:r>
                        <a:rPr lang="en-US" sz="1400" dirty="0">
                          <a:effectLst/>
                        </a:rPr>
                        <a:t>Percent of</a:t>
                      </a:r>
                    </a:p>
                    <a:p>
                      <a:pPr algn="ctr"/>
                      <a:r>
                        <a:rPr lang="en-US" sz="1400" dirty="0">
                          <a:effectLst/>
                        </a:rPr>
                        <a:t>Veterans</a:t>
                      </a:r>
                    </a:p>
                    <a:p>
                      <a:pPr algn="ctr"/>
                      <a:r>
                        <a:rPr lang="en-US" sz="1400" dirty="0">
                          <a:effectLst/>
                        </a:rPr>
                        <a:t>Screened</a:t>
                      </a:r>
                    </a:p>
                  </a:txBody>
                  <a:tcPr marL="0" marR="0" marT="0" marB="0"/>
                </a:tc>
                <a:tc>
                  <a:txBody>
                    <a:bodyPr/>
                    <a:lstStyle/>
                    <a:p>
                      <a:pPr algn="ctr"/>
                      <a:r>
                        <a:rPr lang="en-US" sz="1400" dirty="0">
                          <a:effectLst/>
                        </a:rPr>
                        <a:t>Total Veterans</a:t>
                      </a:r>
                    </a:p>
                    <a:p>
                      <a:pPr algn="ctr"/>
                      <a:r>
                        <a:rPr lang="en-US" sz="1400" dirty="0">
                          <a:effectLst/>
                        </a:rPr>
                        <a:t>Most Recent Screen </a:t>
                      </a:r>
                    </a:p>
                    <a:p>
                      <a:pPr algn="ctr"/>
                      <a:r>
                        <a:rPr lang="en-US" sz="1400" dirty="0">
                          <a:effectLst/>
                        </a:rPr>
                        <a:t>MST Positive</a:t>
                      </a:r>
                    </a:p>
                  </a:txBody>
                  <a:tcPr marL="0" marR="0" marT="0" marB="0"/>
                </a:tc>
                <a:tc>
                  <a:txBody>
                    <a:bodyPr/>
                    <a:lstStyle/>
                    <a:p>
                      <a:pPr algn="ctr"/>
                      <a:r>
                        <a:rPr lang="en-US" sz="1400" dirty="0">
                          <a:effectLst/>
                        </a:rPr>
                        <a:t>Percent of</a:t>
                      </a:r>
                    </a:p>
                    <a:p>
                      <a:pPr algn="ctr"/>
                      <a:r>
                        <a:rPr lang="en-US" sz="1400" dirty="0">
                          <a:effectLst/>
                        </a:rPr>
                        <a:t>Screened Veterans with Current Screen</a:t>
                      </a:r>
                    </a:p>
                    <a:p>
                      <a:pPr algn="ctr"/>
                      <a:r>
                        <a:rPr lang="en-US" sz="1400" dirty="0">
                          <a:effectLst/>
                        </a:rPr>
                        <a:t>MST Positive</a:t>
                      </a:r>
                    </a:p>
                  </a:txBody>
                  <a:tcPr marL="0" marR="0" marT="0" marB="0"/>
                </a:tc>
                <a:extLst>
                  <a:ext uri="{0D108BD9-81ED-4DB2-BD59-A6C34878D82A}">
                    <a16:rowId xmlns:a16="http://schemas.microsoft.com/office/drawing/2014/main" xmlns="" val="2394486625"/>
                  </a:ext>
                </a:extLst>
              </a:tr>
              <a:tr h="577912">
                <a:tc>
                  <a:txBody>
                    <a:bodyPr/>
                    <a:lstStyle/>
                    <a:p>
                      <a:r>
                        <a:rPr lang="en-US" sz="1400" dirty="0">
                          <a:effectLst/>
                        </a:rPr>
                        <a:t>Female</a:t>
                      </a:r>
                    </a:p>
                  </a:txBody>
                  <a:tcPr marL="0" marR="0" marT="0" marB="0"/>
                </a:tc>
                <a:tc>
                  <a:txBody>
                    <a:bodyPr/>
                    <a:lstStyle/>
                    <a:p>
                      <a:pPr algn="ctr"/>
                      <a:r>
                        <a:rPr lang="en-US" sz="1400" dirty="0"/>
                        <a:t>22,783</a:t>
                      </a:r>
                    </a:p>
                  </a:txBody>
                  <a:tcPr marL="0" marR="0" marT="0" marB="0"/>
                </a:tc>
                <a:tc>
                  <a:txBody>
                    <a:bodyPr/>
                    <a:lstStyle/>
                    <a:p>
                      <a:pPr algn="ctr"/>
                      <a:r>
                        <a:rPr lang="en-US" sz="1400" dirty="0"/>
                        <a:t>22,259</a:t>
                      </a:r>
                    </a:p>
                  </a:txBody>
                  <a:tcPr marL="0" marR="0" marT="0" marB="0"/>
                </a:tc>
                <a:tc>
                  <a:txBody>
                    <a:bodyPr/>
                    <a:lstStyle/>
                    <a:p>
                      <a:pPr algn="ctr"/>
                      <a:r>
                        <a:rPr lang="en-US" sz="1400" dirty="0">
                          <a:effectLst/>
                        </a:rPr>
                        <a:t>98.89%</a:t>
                      </a:r>
                    </a:p>
                  </a:txBody>
                  <a:tcPr marL="0" marR="0" marT="0" marB="0"/>
                </a:tc>
                <a:tc>
                  <a:txBody>
                    <a:bodyPr/>
                    <a:lstStyle/>
                    <a:p>
                      <a:pPr algn="ctr"/>
                      <a:r>
                        <a:rPr lang="en-US" sz="1400" dirty="0"/>
                        <a:t>8,638</a:t>
                      </a:r>
                    </a:p>
                  </a:txBody>
                  <a:tcPr marL="0" marR="0" marT="0" marB="0"/>
                </a:tc>
                <a:tc>
                  <a:txBody>
                    <a:bodyPr/>
                    <a:lstStyle/>
                    <a:p>
                      <a:pPr algn="ctr"/>
                      <a:r>
                        <a:rPr lang="en-US" sz="1400" b="1" dirty="0"/>
                        <a:t>38.34%</a:t>
                      </a:r>
                    </a:p>
                  </a:txBody>
                  <a:tcPr marL="0" marR="0" marT="0" marB="0"/>
                </a:tc>
                <a:extLst>
                  <a:ext uri="{0D108BD9-81ED-4DB2-BD59-A6C34878D82A}">
                    <a16:rowId xmlns:a16="http://schemas.microsoft.com/office/drawing/2014/main" xmlns="" val="823177642"/>
                  </a:ext>
                </a:extLst>
              </a:tr>
              <a:tr h="577912">
                <a:tc>
                  <a:txBody>
                    <a:bodyPr/>
                    <a:lstStyle/>
                    <a:p>
                      <a:r>
                        <a:rPr lang="en-US" sz="1400">
                          <a:effectLst/>
                        </a:rPr>
                        <a:t>Male</a:t>
                      </a:r>
                    </a:p>
                  </a:txBody>
                  <a:tcPr marL="0" marR="0" marT="0" marB="0"/>
                </a:tc>
                <a:tc>
                  <a:txBody>
                    <a:bodyPr/>
                    <a:lstStyle/>
                    <a:p>
                      <a:pPr algn="ctr"/>
                      <a:r>
                        <a:rPr lang="en-US" sz="1400" dirty="0"/>
                        <a:t>222,448</a:t>
                      </a:r>
                    </a:p>
                  </a:txBody>
                  <a:tcPr marL="0" marR="0" marT="0" marB="0"/>
                </a:tc>
                <a:tc>
                  <a:txBody>
                    <a:bodyPr/>
                    <a:lstStyle/>
                    <a:p>
                      <a:pPr algn="ctr"/>
                      <a:r>
                        <a:rPr lang="en-US" sz="1400" dirty="0"/>
                        <a:t>218,243</a:t>
                      </a:r>
                    </a:p>
                  </a:txBody>
                  <a:tcPr marL="0" marR="0" marT="0" marB="0"/>
                </a:tc>
                <a:tc>
                  <a:txBody>
                    <a:bodyPr/>
                    <a:lstStyle/>
                    <a:p>
                      <a:pPr algn="ctr"/>
                      <a:r>
                        <a:rPr lang="en-US" sz="1400" dirty="0">
                          <a:effectLst/>
                        </a:rPr>
                        <a:t>99.00%</a:t>
                      </a:r>
                    </a:p>
                  </a:txBody>
                  <a:tcPr marL="0" marR="0" marT="0" marB="0"/>
                </a:tc>
                <a:tc>
                  <a:txBody>
                    <a:bodyPr/>
                    <a:lstStyle/>
                    <a:p>
                      <a:pPr algn="ctr"/>
                      <a:r>
                        <a:rPr lang="en-US" sz="1400" dirty="0"/>
                        <a:t>5,508</a:t>
                      </a:r>
                    </a:p>
                  </a:txBody>
                  <a:tcPr marL="0" marR="0" marT="0" marB="0"/>
                </a:tc>
                <a:tc>
                  <a:txBody>
                    <a:bodyPr/>
                    <a:lstStyle/>
                    <a:p>
                      <a:pPr algn="ctr"/>
                      <a:r>
                        <a:rPr lang="en-US" sz="1400" b="1" dirty="0"/>
                        <a:t>2.52%</a:t>
                      </a:r>
                    </a:p>
                  </a:txBody>
                  <a:tcPr marL="0" marR="0" marT="0" marB="0"/>
                </a:tc>
                <a:extLst>
                  <a:ext uri="{0D108BD9-81ED-4DB2-BD59-A6C34878D82A}">
                    <a16:rowId xmlns:a16="http://schemas.microsoft.com/office/drawing/2014/main" xmlns="" val="2659648740"/>
                  </a:ext>
                </a:extLst>
              </a:tr>
              <a:tr h="577912">
                <a:tc>
                  <a:txBody>
                    <a:bodyPr/>
                    <a:lstStyle/>
                    <a:p>
                      <a:r>
                        <a:rPr lang="en-US" sz="1400">
                          <a:effectLst/>
                        </a:rPr>
                        <a:t>All Genders</a:t>
                      </a:r>
                    </a:p>
                  </a:txBody>
                  <a:tcPr marL="0" marR="0" marT="0" marB="0"/>
                </a:tc>
                <a:tc>
                  <a:txBody>
                    <a:bodyPr/>
                    <a:lstStyle/>
                    <a:p>
                      <a:pPr algn="ctr"/>
                      <a:r>
                        <a:rPr lang="en-US" sz="1400" dirty="0"/>
                        <a:t>243,231</a:t>
                      </a:r>
                    </a:p>
                  </a:txBody>
                  <a:tcPr marL="0" marR="0" marT="0" marB="0"/>
                </a:tc>
                <a:tc>
                  <a:txBody>
                    <a:bodyPr/>
                    <a:lstStyle/>
                    <a:p>
                      <a:pPr algn="ctr"/>
                      <a:r>
                        <a:rPr lang="en-US" sz="1400" dirty="0"/>
                        <a:t>240,772</a:t>
                      </a:r>
                    </a:p>
                  </a:txBody>
                  <a:tcPr marL="0" marR="0" marT="0" marB="0"/>
                </a:tc>
                <a:tc>
                  <a:txBody>
                    <a:bodyPr/>
                    <a:lstStyle/>
                    <a:p>
                      <a:pPr algn="ctr"/>
                      <a:r>
                        <a:rPr lang="en-US" sz="1400" dirty="0">
                          <a:effectLst/>
                        </a:rPr>
                        <a:t>98.99%</a:t>
                      </a:r>
                    </a:p>
                  </a:txBody>
                  <a:tcPr marL="0" marR="0" marT="0" marB="0"/>
                </a:tc>
                <a:tc>
                  <a:txBody>
                    <a:bodyPr/>
                    <a:lstStyle/>
                    <a:p>
                      <a:pPr algn="ctr"/>
                      <a:r>
                        <a:rPr lang="en-US" sz="1400" dirty="0"/>
                        <a:t>14,146</a:t>
                      </a:r>
                    </a:p>
                  </a:txBody>
                  <a:tcPr marL="0" marR="0" marT="0" marB="0"/>
                </a:tc>
                <a:tc>
                  <a:txBody>
                    <a:bodyPr/>
                    <a:lstStyle/>
                    <a:p>
                      <a:pPr algn="ctr"/>
                      <a:r>
                        <a:rPr lang="en-US" sz="1400" b="1" dirty="0"/>
                        <a:t>5.88%</a:t>
                      </a:r>
                    </a:p>
                  </a:txBody>
                  <a:tcPr marL="0" marR="0" marT="0" marB="0"/>
                </a:tc>
                <a:extLst>
                  <a:ext uri="{0D108BD9-81ED-4DB2-BD59-A6C34878D82A}">
                    <a16:rowId xmlns:a16="http://schemas.microsoft.com/office/drawing/2014/main" xmlns="" val="2083041254"/>
                  </a:ext>
                </a:extLst>
              </a:tr>
            </a:tbl>
          </a:graphicData>
        </a:graphic>
      </p:graphicFrame>
    </p:spTree>
    <p:extLst>
      <p:ext uri="{BB962C8B-B14F-4D97-AF65-F5344CB8AC3E}">
        <p14:creationId xmlns:p14="http://schemas.microsoft.com/office/powerpoint/2010/main" val="1431676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AE4326D-1ED9-4228-89FB-09EA34A17F73}"/>
              </a:ext>
            </a:extLst>
          </p:cNvPr>
          <p:cNvSpPr>
            <a:spLocks noGrp="1"/>
          </p:cNvSpPr>
          <p:nvPr>
            <p:ph type="title"/>
          </p:nvPr>
        </p:nvSpPr>
        <p:spPr/>
        <p:txBody>
          <a:bodyPr/>
          <a:lstStyle/>
          <a:p>
            <a:r>
              <a:rPr lang="en-US" dirty="0"/>
              <a:t>Puget </a:t>
            </a:r>
            <a:r>
              <a:rPr lang="en-US"/>
              <a:t>Sound Area </a:t>
            </a:r>
            <a:r>
              <a:rPr lang="en-US" dirty="0"/>
              <a:t>MST Statistics FY19</a:t>
            </a:r>
          </a:p>
        </p:txBody>
      </p:sp>
      <p:graphicFrame>
        <p:nvGraphicFramePr>
          <p:cNvPr id="4" name="Content Placeholder 3">
            <a:extLst>
              <a:ext uri="{FF2B5EF4-FFF2-40B4-BE49-F238E27FC236}">
                <a16:creationId xmlns:a16="http://schemas.microsoft.com/office/drawing/2014/main" xmlns="" id="{E92EA6CF-EDC5-4FDF-B942-7D517A6B3DB1}"/>
              </a:ext>
            </a:extLst>
          </p:cNvPr>
          <p:cNvGraphicFramePr>
            <a:graphicFrameLocks noGrp="1"/>
          </p:cNvGraphicFramePr>
          <p:nvPr>
            <p:ph idx="1"/>
            <p:extLst>
              <p:ext uri="{D42A27DB-BD31-4B8C-83A1-F6EECF244321}">
                <p14:modId xmlns:p14="http://schemas.microsoft.com/office/powerpoint/2010/main" val="2590578042"/>
              </p:ext>
            </p:extLst>
          </p:nvPr>
        </p:nvGraphicFramePr>
        <p:xfrm>
          <a:off x="449163" y="1173170"/>
          <a:ext cx="8245872" cy="3962400"/>
        </p:xfrm>
        <a:graphic>
          <a:graphicData uri="http://schemas.openxmlformats.org/drawingml/2006/table">
            <a:tbl>
              <a:tblPr firstRow="1" bandRow="1">
                <a:tableStyleId>{5C22544A-7EE6-4342-B048-85BDC9FD1C3A}</a:tableStyleId>
              </a:tblPr>
              <a:tblGrid>
                <a:gridCol w="3307111">
                  <a:extLst>
                    <a:ext uri="{9D8B030D-6E8A-4147-A177-3AD203B41FA5}">
                      <a16:colId xmlns:a16="http://schemas.microsoft.com/office/drawing/2014/main" xmlns="" val="897947490"/>
                    </a:ext>
                  </a:extLst>
                </a:gridCol>
                <a:gridCol w="1274559">
                  <a:extLst>
                    <a:ext uri="{9D8B030D-6E8A-4147-A177-3AD203B41FA5}">
                      <a16:colId xmlns:a16="http://schemas.microsoft.com/office/drawing/2014/main" xmlns="" val="2470873649"/>
                    </a:ext>
                  </a:extLst>
                </a:gridCol>
                <a:gridCol w="1752519">
                  <a:extLst>
                    <a:ext uri="{9D8B030D-6E8A-4147-A177-3AD203B41FA5}">
                      <a16:colId xmlns:a16="http://schemas.microsoft.com/office/drawing/2014/main" xmlns="" val="2108122778"/>
                    </a:ext>
                  </a:extLst>
                </a:gridCol>
                <a:gridCol w="1911683">
                  <a:extLst>
                    <a:ext uri="{9D8B030D-6E8A-4147-A177-3AD203B41FA5}">
                      <a16:colId xmlns:a16="http://schemas.microsoft.com/office/drawing/2014/main" xmlns="" val="1758230744"/>
                    </a:ext>
                  </a:extLst>
                </a:gridCol>
              </a:tblGrid>
              <a:tr h="243153">
                <a:tc rowSpan="2">
                  <a:txBody>
                    <a:bodyPr/>
                    <a:lstStyle/>
                    <a:p>
                      <a:pPr algn="ctr" fontAlgn="ctr"/>
                      <a:r>
                        <a:rPr lang="en-US" sz="1800" b="1" i="0" u="none" strike="noStrike" dirty="0">
                          <a:solidFill>
                            <a:schemeClr val="bg1"/>
                          </a:solidFill>
                          <a:effectLst/>
                          <a:latin typeface="Calibri" panose="020F0502020204030204" pitchFamily="34" charset="0"/>
                        </a:rPr>
                        <a:t>Facility</a:t>
                      </a:r>
                    </a:p>
                  </a:txBody>
                  <a:tcPr marL="0" marR="0" marT="0" marB="0" anchor="ctr"/>
                </a:tc>
                <a:tc gridSpan="3">
                  <a:txBody>
                    <a:bodyPr/>
                    <a:lstStyle/>
                    <a:p>
                      <a:pPr algn="ctr" fontAlgn="b"/>
                      <a:r>
                        <a:rPr lang="en-US" sz="1800" b="1" i="0" u="none" strike="noStrike" dirty="0">
                          <a:solidFill>
                            <a:schemeClr val="bg1"/>
                          </a:solidFill>
                          <a:effectLst/>
                          <a:latin typeface="Calibri" panose="020F0502020204030204" pitchFamily="34" charset="0"/>
                        </a:rPr>
                        <a:t>Current Screen MST+</a:t>
                      </a: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16489356"/>
                  </a:ext>
                </a:extLst>
              </a:tr>
              <a:tr h="243153">
                <a:tc vMerge="1">
                  <a:txBody>
                    <a:bodyPr/>
                    <a:lstStyle/>
                    <a:p>
                      <a:endParaRPr lang="en-US"/>
                    </a:p>
                  </a:txBody>
                  <a:tcPr/>
                </a:tc>
                <a:tc>
                  <a:txBody>
                    <a:bodyPr/>
                    <a:lstStyle/>
                    <a:p>
                      <a:pPr algn="ctr" fontAlgn="ctr"/>
                      <a:r>
                        <a:rPr lang="en-US" sz="1800" b="1" i="0" u="none" strike="noStrike" dirty="0">
                          <a:solidFill>
                            <a:srgbClr val="000000"/>
                          </a:solidFill>
                          <a:effectLst/>
                          <a:latin typeface="Calibri" panose="020F0502020204030204" pitchFamily="34" charset="0"/>
                        </a:rPr>
                        <a:t>Total </a:t>
                      </a:r>
                    </a:p>
                  </a:txBody>
                  <a:tcPr marL="0" marR="0" marT="0" marB="0" anchor="ctr"/>
                </a:tc>
                <a:tc>
                  <a:txBody>
                    <a:bodyPr/>
                    <a:lstStyle/>
                    <a:p>
                      <a:pPr algn="ctr" fontAlgn="ctr"/>
                      <a:r>
                        <a:rPr lang="en-US" sz="1800" b="1" i="0" u="none" strike="noStrike" dirty="0">
                          <a:solidFill>
                            <a:srgbClr val="000000"/>
                          </a:solidFill>
                          <a:effectLst/>
                          <a:latin typeface="Calibri" panose="020F0502020204030204" pitchFamily="34" charset="0"/>
                        </a:rPr>
                        <a:t>Female</a:t>
                      </a:r>
                    </a:p>
                  </a:txBody>
                  <a:tcPr marL="0" marR="0" marT="0" marB="0" anchor="ctr"/>
                </a:tc>
                <a:tc>
                  <a:txBody>
                    <a:bodyPr/>
                    <a:lstStyle/>
                    <a:p>
                      <a:pPr algn="ctr" fontAlgn="ctr"/>
                      <a:r>
                        <a:rPr lang="en-US" sz="1800" b="1" i="0" u="none" strike="noStrike" dirty="0">
                          <a:solidFill>
                            <a:srgbClr val="000000"/>
                          </a:solidFill>
                          <a:effectLst/>
                          <a:latin typeface="Calibri" panose="020F0502020204030204" pitchFamily="34" charset="0"/>
                        </a:rPr>
                        <a:t>Male</a:t>
                      </a:r>
                    </a:p>
                  </a:txBody>
                  <a:tcPr marL="0" marR="0" marT="0" marB="0" anchor="ctr"/>
                </a:tc>
                <a:extLst>
                  <a:ext uri="{0D108BD9-81ED-4DB2-BD59-A6C34878D82A}">
                    <a16:rowId xmlns:a16="http://schemas.microsoft.com/office/drawing/2014/main" xmlns="" val="3012635558"/>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Seattle, WA</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2,453</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1,577</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876</a:t>
                      </a:r>
                    </a:p>
                  </a:txBody>
                  <a:tcPr marL="0" marR="0" marT="0" marB="0" anchor="ctr"/>
                </a:tc>
                <a:extLst>
                  <a:ext uri="{0D108BD9-81ED-4DB2-BD59-A6C34878D82A}">
                    <a16:rowId xmlns:a16="http://schemas.microsoft.com/office/drawing/2014/main" xmlns="" val="2505040864"/>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American Lake, WA</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2,111</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1,519</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592</a:t>
                      </a:r>
                    </a:p>
                  </a:txBody>
                  <a:tcPr marL="0" marR="0" marT="0" marB="0" anchor="ctr"/>
                </a:tc>
                <a:extLst>
                  <a:ext uri="{0D108BD9-81ED-4DB2-BD59-A6C34878D82A}">
                    <a16:rowId xmlns:a16="http://schemas.microsoft.com/office/drawing/2014/main" xmlns="" val="1531300933"/>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Bellevue, WA</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519</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325</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194</a:t>
                      </a:r>
                    </a:p>
                  </a:txBody>
                  <a:tcPr marL="0" marR="0" marT="0" marB="0" anchor="ctr"/>
                </a:tc>
                <a:extLst>
                  <a:ext uri="{0D108BD9-81ED-4DB2-BD59-A6C34878D82A}">
                    <a16:rowId xmlns:a16="http://schemas.microsoft.com/office/drawing/2014/main" xmlns="" val="2994129649"/>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Bremerton, WA</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276</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170</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106</a:t>
                      </a:r>
                    </a:p>
                  </a:txBody>
                  <a:tcPr marL="0" marR="0" marT="0" marB="0" anchor="ctr"/>
                </a:tc>
                <a:extLst>
                  <a:ext uri="{0D108BD9-81ED-4DB2-BD59-A6C34878D82A}">
                    <a16:rowId xmlns:a16="http://schemas.microsoft.com/office/drawing/2014/main" xmlns="" val="3087400985"/>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Mount Vernon, WA</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352</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218</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134</a:t>
                      </a:r>
                    </a:p>
                  </a:txBody>
                  <a:tcPr marL="0" marR="0" marT="0" marB="0" anchor="ctr"/>
                </a:tc>
                <a:extLst>
                  <a:ext uri="{0D108BD9-81ED-4DB2-BD59-A6C34878D82A}">
                    <a16:rowId xmlns:a16="http://schemas.microsoft.com/office/drawing/2014/main" xmlns="" val="216724559"/>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South Sound, WA</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177</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110</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67</a:t>
                      </a:r>
                    </a:p>
                  </a:txBody>
                  <a:tcPr marL="0" marR="0" marT="0" marB="0" anchor="ctr"/>
                </a:tc>
                <a:extLst>
                  <a:ext uri="{0D108BD9-81ED-4DB2-BD59-A6C34878D82A}">
                    <a16:rowId xmlns:a16="http://schemas.microsoft.com/office/drawing/2014/main" xmlns="" val="3403360623"/>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North Olympic Peninsula, WA</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105</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58</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47</a:t>
                      </a:r>
                    </a:p>
                  </a:txBody>
                  <a:tcPr marL="0" marR="0" marT="0" marB="0" anchor="ctr"/>
                </a:tc>
                <a:extLst>
                  <a:ext uri="{0D108BD9-81ED-4DB2-BD59-A6C34878D82A}">
                    <a16:rowId xmlns:a16="http://schemas.microsoft.com/office/drawing/2014/main" xmlns="" val="1325196768"/>
                  </a:ext>
                </a:extLst>
              </a:tr>
              <a:tr h="378239">
                <a:tc>
                  <a:txBody>
                    <a:bodyPr/>
                    <a:lstStyle/>
                    <a:p>
                      <a:pPr algn="l" fontAlgn="ctr"/>
                      <a:r>
                        <a:rPr lang="en-US" sz="1200" b="1" i="0" u="none" strike="noStrike" dirty="0">
                          <a:solidFill>
                            <a:srgbClr val="000000"/>
                          </a:solidFill>
                          <a:effectLst/>
                          <a:latin typeface="Times New Roman" panose="02020603050405020304" pitchFamily="18" charset="0"/>
                        </a:rPr>
                        <a:t>  Puget Sound, WA - Mobile</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30</a:t>
                      </a:r>
                    </a:p>
                  </a:txBody>
                  <a:tcPr marL="0" marR="0" marT="0" marB="0" anchor="ctr"/>
                </a:tc>
                <a:tc>
                  <a:txBody>
                    <a:bodyPr/>
                    <a:lstStyle/>
                    <a:p>
                      <a:pPr algn="ctr" fontAlgn="ctr"/>
                      <a:endParaRPr lang="en-US" sz="1400" b="1" i="0" u="none" strike="noStrike">
                        <a:solidFill>
                          <a:srgbClr val="000000"/>
                        </a:solidFill>
                        <a:effectLst/>
                        <a:latin typeface="Times New Roman" panose="02020603050405020304" pitchFamily="18" charset="0"/>
                      </a:endParaRPr>
                    </a:p>
                    <a:p>
                      <a:pPr algn="ctr" fontAlgn="ctr"/>
                      <a:r>
                        <a:rPr lang="en-US" sz="1400" b="1" i="0" u="none" strike="noStrike">
                          <a:solidFill>
                            <a:srgbClr val="000000"/>
                          </a:solidFill>
                          <a:effectLst/>
                          <a:latin typeface="Times New Roman" panose="02020603050405020304" pitchFamily="18" charset="0"/>
                        </a:rPr>
                        <a:t>11</a:t>
                      </a:r>
                    </a:p>
                  </a:txBody>
                  <a:tcPr marL="0" marR="0" marT="0" marB="0" anchor="ctr"/>
                </a:tc>
                <a:tc>
                  <a:txBody>
                    <a:bodyPr/>
                    <a:lstStyle/>
                    <a:p>
                      <a:pPr algn="ctr" fontAlgn="ctr"/>
                      <a:endParaRPr lang="en-US" sz="1400" b="1" i="0" u="none" strike="noStrike" dirty="0">
                        <a:solidFill>
                          <a:srgbClr val="000000"/>
                        </a:solidFill>
                        <a:effectLst/>
                        <a:latin typeface="Times New Roman" panose="02020603050405020304" pitchFamily="18" charset="0"/>
                      </a:endParaRPr>
                    </a:p>
                    <a:p>
                      <a:pPr algn="ctr" fontAlgn="ctr"/>
                      <a:r>
                        <a:rPr lang="en-US" sz="1400" b="1" i="0" u="none" strike="noStrike" dirty="0">
                          <a:solidFill>
                            <a:srgbClr val="000000"/>
                          </a:solidFill>
                          <a:effectLst/>
                          <a:latin typeface="Times New Roman" panose="02020603050405020304" pitchFamily="18" charset="0"/>
                        </a:rPr>
                        <a:t>19</a:t>
                      </a:r>
                    </a:p>
                  </a:txBody>
                  <a:tcPr marL="0" marR="0" marT="0" marB="0" anchor="ctr"/>
                </a:tc>
                <a:extLst>
                  <a:ext uri="{0D108BD9-81ED-4DB2-BD59-A6C34878D82A}">
                    <a16:rowId xmlns:a16="http://schemas.microsoft.com/office/drawing/2014/main" xmlns="" val="1656106693"/>
                  </a:ext>
                </a:extLst>
              </a:tr>
            </a:tbl>
          </a:graphicData>
        </a:graphic>
      </p:graphicFrame>
    </p:spTree>
    <p:extLst>
      <p:ext uri="{BB962C8B-B14F-4D97-AF65-F5344CB8AC3E}">
        <p14:creationId xmlns:p14="http://schemas.microsoft.com/office/powerpoint/2010/main" val="1657914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6236D-4AFE-4BD0-835B-01B248703D59}"/>
              </a:ext>
            </a:extLst>
          </p:cNvPr>
          <p:cNvSpPr>
            <a:spLocks noGrp="1"/>
          </p:cNvSpPr>
          <p:nvPr>
            <p:ph type="title"/>
          </p:nvPr>
        </p:nvSpPr>
        <p:spPr/>
        <p:txBody>
          <a:bodyPr/>
          <a:lstStyle/>
          <a:p>
            <a:r>
              <a:rPr lang="en-US" dirty="0"/>
              <a:t>Some distinctions</a:t>
            </a:r>
          </a:p>
        </p:txBody>
      </p:sp>
      <p:sp>
        <p:nvSpPr>
          <p:cNvPr id="3" name="Content Placeholder 2">
            <a:extLst>
              <a:ext uri="{FF2B5EF4-FFF2-40B4-BE49-F238E27FC236}">
                <a16:creationId xmlns:a16="http://schemas.microsoft.com/office/drawing/2014/main" xmlns="" id="{B026047E-CE54-47F3-9E02-A3AF975945AB}"/>
              </a:ext>
            </a:extLst>
          </p:cNvPr>
          <p:cNvSpPr>
            <a:spLocks noGrp="1"/>
          </p:cNvSpPr>
          <p:nvPr>
            <p:ph idx="1"/>
          </p:nvPr>
        </p:nvSpPr>
        <p:spPr/>
        <p:txBody>
          <a:bodyPr>
            <a:normAutofit lnSpcReduction="10000"/>
          </a:bodyPr>
          <a:lstStyle/>
          <a:p>
            <a:pPr marL="0" indent="0">
              <a:buNone/>
            </a:pPr>
            <a:r>
              <a:rPr lang="en-US" sz="2600" dirty="0"/>
              <a:t>The term “MST” is used by the VA to describe experiences that may need medical or mental health treatment</a:t>
            </a:r>
          </a:p>
          <a:p>
            <a:pPr marL="0" indent="0">
              <a:buNone/>
            </a:pPr>
            <a:endParaRPr lang="en-US" sz="1200" dirty="0"/>
          </a:p>
          <a:p>
            <a:pPr lvl="1">
              <a:buFont typeface="Wingdings" panose="05000000000000000000" pitchFamily="2" charset="2"/>
              <a:buChar char="v"/>
            </a:pPr>
            <a:r>
              <a:rPr lang="en-US" sz="2400" i="1" dirty="0"/>
              <a:t>The term MST is not necessarily used by DoD or local law enforcement</a:t>
            </a:r>
            <a:endParaRPr lang="en-US" sz="4000" i="1" dirty="0"/>
          </a:p>
          <a:p>
            <a:pPr marL="457200" lvl="1" indent="0">
              <a:buNone/>
            </a:pPr>
            <a:endParaRPr lang="en-US" sz="2000" dirty="0"/>
          </a:p>
          <a:p>
            <a:pPr marL="0" lvl="1" indent="0">
              <a:buNone/>
            </a:pPr>
            <a:r>
              <a:rPr lang="en-US" sz="2600" dirty="0"/>
              <a:t>MST is not really a “diagnosis”, it is an event someone experiences</a:t>
            </a:r>
          </a:p>
          <a:p>
            <a:pPr marL="457200" lvl="1" indent="4763" defTabSz="803275">
              <a:buFont typeface="Wingdings" panose="05000000000000000000" pitchFamily="2" charset="2"/>
              <a:buChar char="v"/>
            </a:pPr>
            <a:r>
              <a:rPr lang="en-US" sz="2400" i="1" dirty="0"/>
              <a:t>	Individuals may have different reactions to MST</a:t>
            </a:r>
          </a:p>
        </p:txBody>
      </p:sp>
    </p:spTree>
    <p:extLst>
      <p:ext uri="{BB962C8B-B14F-4D97-AF65-F5344CB8AC3E}">
        <p14:creationId xmlns:p14="http://schemas.microsoft.com/office/powerpoint/2010/main" val="1579801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34103F7-822E-4193-BEED-B651970D1BFF}"/>
              </a:ext>
            </a:extLst>
          </p:cNvPr>
          <p:cNvSpPr>
            <a:spLocks noGrp="1"/>
          </p:cNvSpPr>
          <p:nvPr>
            <p:ph type="title"/>
          </p:nvPr>
        </p:nvSpPr>
        <p:spPr/>
        <p:txBody>
          <a:bodyPr/>
          <a:lstStyle/>
          <a:p>
            <a:r>
              <a:rPr lang="en-US" dirty="0"/>
              <a:t>Why is MST so common?</a:t>
            </a:r>
          </a:p>
        </p:txBody>
      </p:sp>
      <p:sp>
        <p:nvSpPr>
          <p:cNvPr id="6" name="Text Placeholder 5">
            <a:extLst>
              <a:ext uri="{FF2B5EF4-FFF2-40B4-BE49-F238E27FC236}">
                <a16:creationId xmlns:a16="http://schemas.microsoft.com/office/drawing/2014/main" xmlns="" id="{B73F3A4B-88B8-46DA-94C9-0DED02F84283}"/>
              </a:ext>
            </a:extLst>
          </p:cNvPr>
          <p:cNvSpPr>
            <a:spLocks noGrp="1"/>
          </p:cNvSpPr>
          <p:nvPr>
            <p:ph type="body" idx="1"/>
          </p:nvPr>
        </p:nvSpPr>
        <p:spPr>
          <a:xfrm>
            <a:off x="448964" y="1249606"/>
            <a:ext cx="8163223" cy="785232"/>
          </a:xfrm>
        </p:spPr>
        <p:txBody>
          <a:bodyPr>
            <a:normAutofit lnSpcReduction="10000"/>
          </a:bodyPr>
          <a:lstStyle/>
          <a:p>
            <a:pPr algn="l"/>
            <a:r>
              <a:rPr lang="en-US" dirty="0"/>
              <a:t>In 2012, the CDC identified a number of risk factors associated with the perpetration of sexual violence, including:</a:t>
            </a:r>
          </a:p>
        </p:txBody>
      </p:sp>
      <p:sp>
        <p:nvSpPr>
          <p:cNvPr id="5" name="Content Placeholder 4">
            <a:extLst>
              <a:ext uri="{FF2B5EF4-FFF2-40B4-BE49-F238E27FC236}">
                <a16:creationId xmlns:a16="http://schemas.microsoft.com/office/drawing/2014/main" xmlns="" id="{53821D1A-C220-4161-94EF-997325B98FD0}"/>
              </a:ext>
            </a:extLst>
          </p:cNvPr>
          <p:cNvSpPr>
            <a:spLocks noGrp="1"/>
          </p:cNvSpPr>
          <p:nvPr>
            <p:ph sz="half" idx="2"/>
          </p:nvPr>
        </p:nvSpPr>
        <p:spPr>
          <a:xfrm>
            <a:off x="536880" y="2087040"/>
            <a:ext cx="2966186" cy="2775285"/>
          </a:xfrm>
        </p:spPr>
        <p:txBody>
          <a:bodyPr>
            <a:normAutofit fontScale="92500" lnSpcReduction="20000"/>
          </a:bodyPr>
          <a:lstStyle/>
          <a:p>
            <a:pPr marL="0" indent="0" algn="l">
              <a:buNone/>
            </a:pPr>
            <a:r>
              <a:rPr lang="en-US" sz="1700" b="1" dirty="0"/>
              <a:t>Individual Risk Factors</a:t>
            </a:r>
            <a:endParaRPr lang="en-US" sz="1700" dirty="0"/>
          </a:p>
          <a:p>
            <a:pPr algn="l"/>
            <a:r>
              <a:rPr lang="en-US" sz="1500" dirty="0"/>
              <a:t>Alcohol and drug use</a:t>
            </a:r>
          </a:p>
          <a:p>
            <a:pPr algn="l"/>
            <a:r>
              <a:rPr lang="en-US" sz="1500" dirty="0"/>
              <a:t>Lack of empathy</a:t>
            </a:r>
          </a:p>
          <a:p>
            <a:pPr algn="l"/>
            <a:r>
              <a:rPr lang="en-US" sz="1500" dirty="0"/>
              <a:t>General aggressiveness and acceptance of violence</a:t>
            </a:r>
          </a:p>
          <a:p>
            <a:pPr algn="l"/>
            <a:r>
              <a:rPr lang="en-US" sz="1500" dirty="0"/>
              <a:t>Preference for impersonal sex and sexual-risk taking</a:t>
            </a:r>
          </a:p>
          <a:p>
            <a:pPr algn="l"/>
            <a:r>
              <a:rPr lang="en-US" sz="1500" dirty="0"/>
              <a:t>Exposure to sexually explicit media</a:t>
            </a:r>
          </a:p>
          <a:p>
            <a:pPr algn="l"/>
            <a:r>
              <a:rPr lang="en-US" sz="1500" dirty="0"/>
              <a:t>Hostility towards women</a:t>
            </a:r>
          </a:p>
          <a:p>
            <a:pPr algn="l"/>
            <a:r>
              <a:rPr lang="en-US" sz="1500" dirty="0"/>
              <a:t>Adherence to traditional gender role norms</a:t>
            </a:r>
          </a:p>
          <a:p>
            <a:pPr algn="l"/>
            <a:r>
              <a:rPr lang="en-US" sz="1500" dirty="0"/>
              <a:t>Hyper-masculinity</a:t>
            </a:r>
            <a:endParaRPr lang="en-US" sz="1300" dirty="0"/>
          </a:p>
        </p:txBody>
      </p:sp>
      <p:sp>
        <p:nvSpPr>
          <p:cNvPr id="8" name="Content Placeholder 7">
            <a:extLst>
              <a:ext uri="{FF2B5EF4-FFF2-40B4-BE49-F238E27FC236}">
                <a16:creationId xmlns:a16="http://schemas.microsoft.com/office/drawing/2014/main" xmlns="" id="{A2202C18-897C-483C-B1C1-7646F4E3D6E5}"/>
              </a:ext>
            </a:extLst>
          </p:cNvPr>
          <p:cNvSpPr>
            <a:spLocks noGrp="1"/>
          </p:cNvSpPr>
          <p:nvPr>
            <p:ph sz="quarter" idx="4"/>
          </p:nvPr>
        </p:nvSpPr>
        <p:spPr>
          <a:xfrm>
            <a:off x="3503066" y="2087040"/>
            <a:ext cx="5497379" cy="2775285"/>
          </a:xfrm>
        </p:spPr>
        <p:txBody>
          <a:bodyPr>
            <a:normAutofit fontScale="40000" lnSpcReduction="20000"/>
          </a:bodyPr>
          <a:lstStyle/>
          <a:p>
            <a:pPr marL="0" indent="0" algn="l">
              <a:buNone/>
            </a:pPr>
            <a:r>
              <a:rPr lang="en-US" sz="4000" b="1" dirty="0"/>
              <a:t>Community Factors</a:t>
            </a:r>
          </a:p>
          <a:p>
            <a:pPr algn="l"/>
            <a:r>
              <a:rPr lang="en-US" sz="3500" dirty="0"/>
              <a:t>Lack of institutional support from police and judicial system</a:t>
            </a:r>
          </a:p>
          <a:p>
            <a:pPr algn="l"/>
            <a:r>
              <a:rPr lang="en-US" sz="3500" dirty="0"/>
              <a:t>General tolerance of sexual violence within the community</a:t>
            </a:r>
          </a:p>
          <a:p>
            <a:pPr algn="l"/>
            <a:r>
              <a:rPr lang="en-US" sz="3500" dirty="0"/>
              <a:t>Weak community sanctions against sexual violence perpetrators</a:t>
            </a:r>
          </a:p>
          <a:p>
            <a:pPr marL="0" indent="0" algn="l">
              <a:buNone/>
            </a:pPr>
            <a:endParaRPr lang="en-US" sz="3500" dirty="0"/>
          </a:p>
          <a:p>
            <a:pPr marL="0" indent="0" algn="l">
              <a:buNone/>
            </a:pPr>
            <a:r>
              <a:rPr lang="en-US" sz="4000" b="1" dirty="0"/>
              <a:t>Societal Factors</a:t>
            </a:r>
          </a:p>
          <a:p>
            <a:pPr algn="l"/>
            <a:r>
              <a:rPr lang="en-US" sz="3500" dirty="0"/>
              <a:t>Societal norms that support sexual violence</a:t>
            </a:r>
          </a:p>
          <a:p>
            <a:pPr algn="l"/>
            <a:r>
              <a:rPr lang="en-US" sz="3500" dirty="0"/>
              <a:t>Societal norms that support male superiority and sexual entitlement</a:t>
            </a:r>
          </a:p>
          <a:p>
            <a:pPr algn="l"/>
            <a:r>
              <a:rPr lang="en-US" sz="3500" dirty="0"/>
              <a:t>Societal norms that maintain women’s inferiority and sexual submissiveness</a:t>
            </a:r>
          </a:p>
          <a:p>
            <a:pPr algn="l"/>
            <a:r>
              <a:rPr lang="en-US" sz="3500" dirty="0"/>
              <a:t>Weak laws and policies related to sexual violence and gender equity</a:t>
            </a:r>
          </a:p>
        </p:txBody>
      </p:sp>
    </p:spTree>
    <p:extLst>
      <p:ext uri="{BB962C8B-B14F-4D97-AF65-F5344CB8AC3E}">
        <p14:creationId xmlns:p14="http://schemas.microsoft.com/office/powerpoint/2010/main" val="3275409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F4D8F3-BBD5-4C4A-9A52-445A9BF61A6B}"/>
              </a:ext>
            </a:extLst>
          </p:cNvPr>
          <p:cNvSpPr>
            <a:spLocks noGrp="1"/>
          </p:cNvSpPr>
          <p:nvPr>
            <p:ph type="title"/>
          </p:nvPr>
        </p:nvSpPr>
        <p:spPr/>
        <p:txBody>
          <a:bodyPr/>
          <a:lstStyle/>
          <a:p>
            <a:r>
              <a:rPr lang="en-US" dirty="0" err="1"/>
              <a:t>Meachelle’s</a:t>
            </a:r>
            <a:r>
              <a:rPr lang="en-US" dirty="0"/>
              <a:t> story</a:t>
            </a:r>
          </a:p>
        </p:txBody>
      </p:sp>
      <p:sp>
        <p:nvSpPr>
          <p:cNvPr id="3" name="Content Placeholder 2">
            <a:extLst>
              <a:ext uri="{FF2B5EF4-FFF2-40B4-BE49-F238E27FC236}">
                <a16:creationId xmlns:a16="http://schemas.microsoft.com/office/drawing/2014/main" xmlns="" id="{ABBE3D95-8277-427B-AC99-C1E03ECB0CD6}"/>
              </a:ext>
            </a:extLst>
          </p:cNvPr>
          <p:cNvSpPr>
            <a:spLocks noGrp="1"/>
          </p:cNvSpPr>
          <p:nvPr>
            <p:ph idx="1"/>
          </p:nvPr>
        </p:nvSpPr>
        <p:spPr/>
        <p:txBody>
          <a:bodyPr/>
          <a:lstStyle/>
          <a:p>
            <a:pPr marL="457200" lvl="1" indent="0">
              <a:buNone/>
            </a:pPr>
            <a:r>
              <a:rPr lang="en-US" dirty="0">
                <a:hlinkClick r:id="rId3"/>
              </a:rPr>
              <a:t>https://www.youtube.com/watch?v=L2oqvq2t-Yo&amp;feature=youtu.be</a:t>
            </a:r>
            <a:endParaRPr lang="en-US" dirty="0"/>
          </a:p>
          <a:p>
            <a:pPr marL="457200" lvl="1" indent="0">
              <a:buNone/>
            </a:pPr>
            <a:endParaRPr lang="en-US" sz="1800" dirty="0">
              <a:hlinkClick r:id="rId4"/>
            </a:endParaRPr>
          </a:p>
          <a:p>
            <a:pPr marL="0" indent="0">
              <a:buNone/>
            </a:pPr>
            <a:endParaRPr lang="en-US" dirty="0"/>
          </a:p>
        </p:txBody>
      </p:sp>
    </p:spTree>
    <p:extLst>
      <p:ext uri="{BB962C8B-B14F-4D97-AF65-F5344CB8AC3E}">
        <p14:creationId xmlns:p14="http://schemas.microsoft.com/office/powerpoint/2010/main" val="2169484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E5384B-7FDB-4918-A960-BFCCBDC3EB04}"/>
              </a:ext>
            </a:extLst>
          </p:cNvPr>
          <p:cNvSpPr>
            <a:spLocks noGrp="1"/>
          </p:cNvSpPr>
          <p:nvPr>
            <p:ph type="title"/>
          </p:nvPr>
        </p:nvSpPr>
        <p:spPr/>
        <p:txBody>
          <a:bodyPr/>
          <a:lstStyle/>
          <a:p>
            <a:r>
              <a:rPr lang="en-US" dirty="0"/>
              <a:t>Ana’s story</a:t>
            </a:r>
          </a:p>
        </p:txBody>
      </p:sp>
      <p:sp>
        <p:nvSpPr>
          <p:cNvPr id="3" name="Content Placeholder 2">
            <a:extLst>
              <a:ext uri="{FF2B5EF4-FFF2-40B4-BE49-F238E27FC236}">
                <a16:creationId xmlns:a16="http://schemas.microsoft.com/office/drawing/2014/main" xmlns="" id="{ECE1DA73-A528-463A-9633-3952FD81292A}"/>
              </a:ext>
            </a:extLst>
          </p:cNvPr>
          <p:cNvSpPr>
            <a:spLocks noGrp="1"/>
          </p:cNvSpPr>
          <p:nvPr>
            <p:ph idx="1"/>
          </p:nvPr>
        </p:nvSpPr>
        <p:spPr/>
        <p:txBody>
          <a:bodyPr/>
          <a:lstStyle/>
          <a:p>
            <a:pPr marL="0" indent="0">
              <a:buNone/>
            </a:pPr>
            <a:r>
              <a:rPr lang="en-US" dirty="0">
                <a:hlinkClick r:id="rId2"/>
              </a:rPr>
              <a:t>https://maketheconnection.net/stories/696</a:t>
            </a:r>
            <a:endParaRPr lang="en-US" dirty="0"/>
          </a:p>
          <a:p>
            <a:pPr marL="0" indent="0">
              <a:buNone/>
            </a:pPr>
            <a:endParaRPr lang="en-US" dirty="0"/>
          </a:p>
        </p:txBody>
      </p:sp>
    </p:spTree>
    <p:extLst>
      <p:ext uri="{BB962C8B-B14F-4D97-AF65-F5344CB8AC3E}">
        <p14:creationId xmlns:p14="http://schemas.microsoft.com/office/powerpoint/2010/main" val="2573910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95D02AB8-D4BE-4365-84FF-16B6FBEC7E89}"/>
              </a:ext>
            </a:extLst>
          </p:cNvPr>
          <p:cNvSpPr>
            <a:spLocks noGrp="1"/>
          </p:cNvSpPr>
          <p:nvPr>
            <p:ph idx="1"/>
          </p:nvPr>
        </p:nvSpPr>
        <p:spPr/>
        <p:txBody>
          <a:bodyPr>
            <a:normAutofit/>
          </a:bodyPr>
          <a:lstStyle/>
          <a:p>
            <a:pPr marL="0" indent="0">
              <a:buNone/>
            </a:pPr>
            <a:r>
              <a:rPr lang="en-US" sz="4000" dirty="0"/>
              <a:t>Questions?</a:t>
            </a:r>
          </a:p>
        </p:txBody>
      </p:sp>
      <p:pic>
        <p:nvPicPr>
          <p:cNvPr id="7" name="Picture 6">
            <a:extLst>
              <a:ext uri="{FF2B5EF4-FFF2-40B4-BE49-F238E27FC236}">
                <a16:creationId xmlns:a16="http://schemas.microsoft.com/office/drawing/2014/main" xmlns="" id="{66444C98-3872-4AEF-954E-6309E7A40D2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3350360" y="1960930"/>
            <a:ext cx="3828135" cy="2296881"/>
          </a:xfrm>
          <a:prstGeom prst="rect">
            <a:avLst/>
          </a:prstGeom>
        </p:spPr>
      </p:pic>
    </p:spTree>
    <p:extLst>
      <p:ext uri="{BB962C8B-B14F-4D97-AF65-F5344CB8AC3E}">
        <p14:creationId xmlns:p14="http://schemas.microsoft.com/office/powerpoint/2010/main" val="207606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0E38AC9-2735-48DD-9E4B-1F64C86FD383}"/>
              </a:ext>
            </a:extLst>
          </p:cNvPr>
          <p:cNvSpPr>
            <a:spLocks noGrp="1"/>
          </p:cNvSpPr>
          <p:nvPr>
            <p:ph type="title"/>
          </p:nvPr>
        </p:nvSpPr>
        <p:spPr/>
        <p:txBody>
          <a:bodyPr/>
          <a:lstStyle/>
          <a:p>
            <a:r>
              <a:rPr lang="en-US" dirty="0"/>
              <a:t>Reactions to MST</a:t>
            </a:r>
          </a:p>
        </p:txBody>
      </p:sp>
      <p:sp>
        <p:nvSpPr>
          <p:cNvPr id="5" name="Text Placeholder 4">
            <a:extLst>
              <a:ext uri="{FF2B5EF4-FFF2-40B4-BE49-F238E27FC236}">
                <a16:creationId xmlns:a16="http://schemas.microsoft.com/office/drawing/2014/main" xmlns="" id="{D8EBA69C-02F0-4948-98F5-3F109BFF0119}"/>
              </a:ext>
            </a:extLst>
          </p:cNvPr>
          <p:cNvSpPr>
            <a:spLocks noGrp="1"/>
          </p:cNvSpPr>
          <p:nvPr>
            <p:ph type="body" idx="1"/>
          </p:nvPr>
        </p:nvSpPr>
        <p:spPr/>
        <p:txBody>
          <a:bodyPr/>
          <a:lstStyle/>
          <a:p>
            <a:r>
              <a:rPr lang="en-US" dirty="0"/>
              <a:t>Objective 2</a:t>
            </a:r>
          </a:p>
        </p:txBody>
      </p:sp>
    </p:spTree>
    <p:extLst>
      <p:ext uri="{BB962C8B-B14F-4D97-AF65-F5344CB8AC3E}">
        <p14:creationId xmlns:p14="http://schemas.microsoft.com/office/powerpoint/2010/main" val="4255151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4085C72-DA47-4500-8299-D59D1C5F0873}"/>
              </a:ext>
            </a:extLst>
          </p:cNvPr>
          <p:cNvSpPr>
            <a:spLocks noGrp="1"/>
          </p:cNvSpPr>
          <p:nvPr>
            <p:ph type="title"/>
          </p:nvPr>
        </p:nvSpPr>
        <p:spPr/>
        <p:txBody>
          <a:bodyPr/>
          <a:lstStyle/>
          <a:p>
            <a:r>
              <a:rPr lang="en-US" dirty="0"/>
              <a:t>Carla’s Story</a:t>
            </a:r>
          </a:p>
        </p:txBody>
      </p:sp>
      <p:sp>
        <p:nvSpPr>
          <p:cNvPr id="5" name="Content Placeholder 4">
            <a:extLst>
              <a:ext uri="{FF2B5EF4-FFF2-40B4-BE49-F238E27FC236}">
                <a16:creationId xmlns:a16="http://schemas.microsoft.com/office/drawing/2014/main" xmlns="" id="{91D8E6E1-4038-4706-9A30-9EA018094340}"/>
              </a:ext>
            </a:extLst>
          </p:cNvPr>
          <p:cNvSpPr>
            <a:spLocks noGrp="1"/>
          </p:cNvSpPr>
          <p:nvPr>
            <p:ph idx="1"/>
          </p:nvPr>
        </p:nvSpPr>
        <p:spPr/>
        <p:txBody>
          <a:bodyPr/>
          <a:lstStyle/>
          <a:p>
            <a:pPr marL="0" indent="0">
              <a:buNone/>
            </a:pPr>
            <a:r>
              <a:rPr lang="en-US" dirty="0">
                <a:hlinkClick r:id="rId3"/>
              </a:rPr>
              <a:t>https://www.youtube.com/watch?v=J-MWsoumLGU</a:t>
            </a:r>
            <a:endParaRPr lang="en-US" dirty="0"/>
          </a:p>
          <a:p>
            <a:pPr marL="0" indent="0">
              <a:buNone/>
            </a:pPr>
            <a:endParaRPr lang="en-US" dirty="0"/>
          </a:p>
        </p:txBody>
      </p:sp>
    </p:spTree>
    <p:extLst>
      <p:ext uri="{BB962C8B-B14F-4D97-AF65-F5344CB8AC3E}">
        <p14:creationId xmlns:p14="http://schemas.microsoft.com/office/powerpoint/2010/main" val="2598126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DC3F8F-82E1-440C-9A45-0874CD374360}"/>
              </a:ext>
            </a:extLst>
          </p:cNvPr>
          <p:cNvSpPr>
            <a:spLocks noGrp="1"/>
          </p:cNvSpPr>
          <p:nvPr>
            <p:ph type="title"/>
          </p:nvPr>
        </p:nvSpPr>
        <p:spPr/>
        <p:txBody>
          <a:bodyPr/>
          <a:lstStyle/>
          <a:p>
            <a:r>
              <a:rPr lang="en-US" dirty="0"/>
              <a:t>Common Reactions and Symptoms</a:t>
            </a:r>
          </a:p>
        </p:txBody>
      </p:sp>
      <p:sp>
        <p:nvSpPr>
          <p:cNvPr id="3" name="Content Placeholder 2">
            <a:extLst>
              <a:ext uri="{FF2B5EF4-FFF2-40B4-BE49-F238E27FC236}">
                <a16:creationId xmlns:a16="http://schemas.microsoft.com/office/drawing/2014/main" xmlns="" id="{FE2D36CD-7E80-4C7E-A4CD-D904D5F8D449}"/>
              </a:ext>
            </a:extLst>
          </p:cNvPr>
          <p:cNvSpPr>
            <a:spLocks noGrp="1"/>
          </p:cNvSpPr>
          <p:nvPr>
            <p:ph idx="1"/>
          </p:nvPr>
        </p:nvSpPr>
        <p:spPr/>
        <p:txBody>
          <a:bodyPr numCol="3">
            <a:normAutofit fontScale="77500" lnSpcReduction="20000"/>
          </a:bodyPr>
          <a:lstStyle/>
          <a:p>
            <a:pPr>
              <a:buFont typeface="Wingdings" panose="05000000000000000000" pitchFamily="2" charset="2"/>
              <a:buChar char="v"/>
            </a:pPr>
            <a:r>
              <a:rPr lang="en-US" dirty="0"/>
              <a:t>Shock</a:t>
            </a:r>
          </a:p>
          <a:p>
            <a:pPr>
              <a:buFont typeface="Wingdings" panose="05000000000000000000" pitchFamily="2" charset="2"/>
              <a:buChar char="v"/>
            </a:pPr>
            <a:r>
              <a:rPr lang="en-US" dirty="0"/>
              <a:t>Fear</a:t>
            </a:r>
          </a:p>
          <a:p>
            <a:pPr>
              <a:buFont typeface="Wingdings" panose="05000000000000000000" pitchFamily="2" charset="2"/>
              <a:buChar char="v"/>
            </a:pPr>
            <a:r>
              <a:rPr lang="en-US" dirty="0"/>
              <a:t>Anxiety</a:t>
            </a:r>
          </a:p>
          <a:p>
            <a:pPr>
              <a:buFont typeface="Wingdings" panose="05000000000000000000" pitchFamily="2" charset="2"/>
              <a:buChar char="v"/>
            </a:pPr>
            <a:r>
              <a:rPr lang="en-US" dirty="0"/>
              <a:t>Anger</a:t>
            </a:r>
          </a:p>
          <a:p>
            <a:pPr>
              <a:buFont typeface="Wingdings" panose="05000000000000000000" pitchFamily="2" charset="2"/>
              <a:buChar char="v"/>
            </a:pPr>
            <a:r>
              <a:rPr lang="en-US" dirty="0"/>
              <a:t>Shame</a:t>
            </a:r>
          </a:p>
          <a:p>
            <a:pPr>
              <a:buFont typeface="Wingdings" panose="05000000000000000000" pitchFamily="2" charset="2"/>
              <a:buChar char="v"/>
            </a:pPr>
            <a:r>
              <a:rPr lang="en-US" dirty="0"/>
              <a:t>Guilt</a:t>
            </a:r>
          </a:p>
          <a:p>
            <a:pPr>
              <a:buFont typeface="Wingdings" panose="05000000000000000000" pitchFamily="2" charset="2"/>
              <a:buChar char="v"/>
            </a:pPr>
            <a:r>
              <a:rPr lang="en-US" dirty="0"/>
              <a:t>Depression</a:t>
            </a:r>
          </a:p>
          <a:p>
            <a:pPr>
              <a:buFont typeface="Wingdings" panose="05000000000000000000" pitchFamily="2" charset="2"/>
              <a:buChar char="v"/>
            </a:pPr>
            <a:r>
              <a:rPr lang="en-US" dirty="0"/>
              <a:t>Alcohol or substance use</a:t>
            </a:r>
          </a:p>
          <a:p>
            <a:pPr>
              <a:buFont typeface="Wingdings" panose="05000000000000000000" pitchFamily="2" charset="2"/>
              <a:buChar char="v"/>
            </a:pPr>
            <a:r>
              <a:rPr lang="en-US" dirty="0"/>
              <a:t>Feeling edgy</a:t>
            </a:r>
          </a:p>
          <a:p>
            <a:pPr>
              <a:buFont typeface="Wingdings" panose="05000000000000000000" pitchFamily="2" charset="2"/>
              <a:buChar char="v"/>
            </a:pPr>
            <a:r>
              <a:rPr lang="en-US" dirty="0"/>
              <a:t>Grief</a:t>
            </a:r>
          </a:p>
          <a:p>
            <a:pPr>
              <a:buFont typeface="Wingdings" panose="05000000000000000000" pitchFamily="2" charset="2"/>
              <a:buChar char="v"/>
            </a:pPr>
            <a:r>
              <a:rPr lang="en-US" dirty="0"/>
              <a:t>Physical pain/ injury</a:t>
            </a:r>
          </a:p>
          <a:p>
            <a:pPr>
              <a:buFont typeface="Wingdings" panose="05000000000000000000" pitchFamily="2" charset="2"/>
              <a:buChar char="v"/>
            </a:pPr>
            <a:r>
              <a:rPr lang="en-US" dirty="0"/>
              <a:t>Being easily startled</a:t>
            </a:r>
          </a:p>
          <a:p>
            <a:pPr>
              <a:buFont typeface="Wingdings" panose="05000000000000000000" pitchFamily="2" charset="2"/>
              <a:buChar char="v"/>
            </a:pPr>
            <a:r>
              <a:rPr lang="en-US" dirty="0"/>
              <a:t>Suicidal Thoughts</a:t>
            </a:r>
          </a:p>
          <a:p>
            <a:pPr>
              <a:buFont typeface="Wingdings" panose="05000000000000000000" pitchFamily="2" charset="2"/>
              <a:buChar char="v"/>
            </a:pPr>
            <a:r>
              <a:rPr lang="en-US" dirty="0"/>
              <a:t>Headaches</a:t>
            </a:r>
          </a:p>
          <a:p>
            <a:pPr>
              <a:buFont typeface="Wingdings" panose="05000000000000000000" pitchFamily="2" charset="2"/>
              <a:buChar char="v"/>
            </a:pPr>
            <a:r>
              <a:rPr lang="en-US" dirty="0"/>
              <a:t>Rapid heart beat</a:t>
            </a:r>
          </a:p>
          <a:p>
            <a:pPr>
              <a:buFont typeface="Wingdings" panose="05000000000000000000" pitchFamily="2" charset="2"/>
              <a:buChar char="v"/>
            </a:pPr>
            <a:r>
              <a:rPr lang="en-US" dirty="0"/>
              <a:t>Problems sleeping</a:t>
            </a:r>
          </a:p>
          <a:p>
            <a:pPr>
              <a:buFont typeface="Wingdings" panose="05000000000000000000" pitchFamily="2" charset="2"/>
              <a:buChar char="v"/>
            </a:pPr>
            <a:r>
              <a:rPr lang="en-US" dirty="0"/>
              <a:t>Difficulty breathing</a:t>
            </a:r>
          </a:p>
          <a:p>
            <a:pPr>
              <a:buFont typeface="Wingdings" panose="05000000000000000000" pitchFamily="2" charset="2"/>
              <a:buChar char="v"/>
            </a:pPr>
            <a:r>
              <a:rPr lang="en-US" dirty="0"/>
              <a:t>Poor concentration</a:t>
            </a:r>
          </a:p>
          <a:p>
            <a:pPr marL="568325" indent="-457200">
              <a:buFont typeface="Wingdings" panose="05000000000000000000" pitchFamily="2" charset="2"/>
              <a:buChar char="v"/>
            </a:pPr>
            <a:r>
              <a:rPr lang="en-US" dirty="0"/>
              <a:t>Feeling numb or detached</a:t>
            </a:r>
          </a:p>
          <a:p>
            <a:pPr marL="568325" indent="-457200">
              <a:buFont typeface="Wingdings" panose="05000000000000000000" pitchFamily="2" charset="2"/>
              <a:buChar char="v"/>
            </a:pPr>
            <a:r>
              <a:rPr lang="en-US" dirty="0"/>
              <a:t>Difficulties with trust </a:t>
            </a:r>
          </a:p>
          <a:p>
            <a:pPr marL="568325" indent="-457200">
              <a:buFont typeface="Wingdings" panose="05000000000000000000" pitchFamily="2" charset="2"/>
              <a:buChar char="v"/>
            </a:pPr>
            <a:r>
              <a:rPr lang="en-US" dirty="0"/>
              <a:t>Decreased self-esteem</a:t>
            </a:r>
          </a:p>
          <a:p>
            <a:pPr marL="568325" indent="-457200">
              <a:buFont typeface="Wingdings" panose="05000000000000000000" pitchFamily="2" charset="2"/>
              <a:buChar char="v"/>
            </a:pPr>
            <a:r>
              <a:rPr lang="en-US" dirty="0"/>
              <a:t>Lack of intimacy</a:t>
            </a:r>
          </a:p>
          <a:p>
            <a:pPr marL="568325" indent="-457200">
              <a:buFont typeface="Wingdings" panose="05000000000000000000" pitchFamily="2" charset="2"/>
              <a:buChar char="v"/>
            </a:pPr>
            <a:r>
              <a:rPr lang="en-US" dirty="0"/>
              <a:t>Changes in eating</a:t>
            </a:r>
          </a:p>
          <a:p>
            <a:pPr marL="568325" indent="-457200">
              <a:buFont typeface="Wingdings" panose="05000000000000000000" pitchFamily="2" charset="2"/>
              <a:buChar char="v"/>
            </a:pPr>
            <a:r>
              <a:rPr lang="en-US" dirty="0"/>
              <a:t>Nausea</a:t>
            </a:r>
          </a:p>
          <a:p>
            <a:pPr marL="568325" indent="-457200">
              <a:buFont typeface="Wingdings" panose="05000000000000000000" pitchFamily="2" charset="2"/>
              <a:buChar char="v"/>
            </a:pPr>
            <a:r>
              <a:rPr lang="en-US" dirty="0"/>
              <a:t>Nightmares</a:t>
            </a:r>
          </a:p>
        </p:txBody>
      </p:sp>
    </p:spTree>
    <p:extLst>
      <p:ext uri="{BB962C8B-B14F-4D97-AF65-F5344CB8AC3E}">
        <p14:creationId xmlns:p14="http://schemas.microsoft.com/office/powerpoint/2010/main" val="3749575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2D60E49-855B-4E06-99E5-FA9E58BBC938}"/>
              </a:ext>
            </a:extLst>
          </p:cNvPr>
          <p:cNvSpPr>
            <a:spLocks noGrp="1"/>
          </p:cNvSpPr>
          <p:nvPr>
            <p:ph type="title"/>
          </p:nvPr>
        </p:nvSpPr>
        <p:spPr/>
        <p:txBody>
          <a:bodyPr>
            <a:normAutofit fontScale="90000"/>
          </a:bodyPr>
          <a:lstStyle/>
          <a:p>
            <a:r>
              <a:rPr lang="en-US" dirty="0"/>
              <a:t>Brief description of your presentation:</a:t>
            </a:r>
            <a:br>
              <a:rPr lang="en-US" dirty="0"/>
            </a:br>
            <a:endParaRPr lang="en-US" dirty="0"/>
          </a:p>
        </p:txBody>
      </p:sp>
      <p:sp>
        <p:nvSpPr>
          <p:cNvPr id="5" name="Content Placeholder 4">
            <a:extLst>
              <a:ext uri="{FF2B5EF4-FFF2-40B4-BE49-F238E27FC236}">
                <a16:creationId xmlns:a16="http://schemas.microsoft.com/office/drawing/2014/main" xmlns="" id="{52494CA6-8B90-429D-861F-3F2C9E26434A}"/>
              </a:ext>
            </a:extLst>
          </p:cNvPr>
          <p:cNvSpPr>
            <a:spLocks noGrp="1"/>
          </p:cNvSpPr>
          <p:nvPr>
            <p:ph idx="1"/>
          </p:nvPr>
        </p:nvSpPr>
        <p:spPr/>
        <p:txBody>
          <a:bodyPr>
            <a:normAutofit/>
          </a:bodyPr>
          <a:lstStyle/>
          <a:p>
            <a:pPr marL="0" indent="0">
              <a:buNone/>
            </a:pPr>
            <a:r>
              <a:rPr lang="en-US" sz="2400" dirty="0"/>
              <a:t>This presentation will provide an overview of Military Sexual Trauma (MST) including definitions, statistics, and aspects of sexual trauma that are unique to military service. The presenter will also discuss common reactions to sexual trauma, including mental health conditions such as PTSD. Lastly, the presentation will provide a brief overview of the types of mental health treatments available for sexual assault survivors.</a:t>
            </a:r>
          </a:p>
          <a:p>
            <a:endParaRPr lang="en-US" dirty="0"/>
          </a:p>
          <a:p>
            <a:endParaRPr lang="en-US" dirty="0"/>
          </a:p>
        </p:txBody>
      </p:sp>
    </p:spTree>
    <p:extLst>
      <p:ext uri="{BB962C8B-B14F-4D97-AF65-F5344CB8AC3E}">
        <p14:creationId xmlns:p14="http://schemas.microsoft.com/office/powerpoint/2010/main" val="3612226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7966CB-97C3-4972-B2C6-56E3B74C11FC}"/>
              </a:ext>
            </a:extLst>
          </p:cNvPr>
          <p:cNvSpPr>
            <a:spLocks noGrp="1"/>
          </p:cNvSpPr>
          <p:nvPr>
            <p:ph type="title"/>
          </p:nvPr>
        </p:nvSpPr>
        <p:spPr/>
        <p:txBody>
          <a:bodyPr/>
          <a:lstStyle/>
          <a:p>
            <a:r>
              <a:rPr lang="en-US" dirty="0"/>
              <a:t>Is it normal?</a:t>
            </a:r>
          </a:p>
        </p:txBody>
      </p:sp>
      <p:sp>
        <p:nvSpPr>
          <p:cNvPr id="3" name="Content Placeholder 2">
            <a:extLst>
              <a:ext uri="{FF2B5EF4-FFF2-40B4-BE49-F238E27FC236}">
                <a16:creationId xmlns:a16="http://schemas.microsoft.com/office/drawing/2014/main" xmlns="" id="{761FF2FF-2EDC-486B-9D38-1E8E2863AB62}"/>
              </a:ext>
            </a:extLst>
          </p:cNvPr>
          <p:cNvSpPr>
            <a:spLocks noGrp="1"/>
          </p:cNvSpPr>
          <p:nvPr>
            <p:ph idx="1"/>
          </p:nvPr>
        </p:nvSpPr>
        <p:spPr/>
        <p:txBody>
          <a:bodyPr>
            <a:normAutofit/>
          </a:bodyPr>
          <a:lstStyle/>
          <a:p>
            <a:pPr marL="517525" indent="-517525">
              <a:buFont typeface="Wingdings" panose="05000000000000000000" pitchFamily="2" charset="2"/>
              <a:buChar char="v"/>
            </a:pPr>
            <a:r>
              <a:rPr lang="en-US" sz="2400" dirty="0"/>
              <a:t>These symptoms are NORMAL reactions to difficult circumstances</a:t>
            </a:r>
          </a:p>
          <a:p>
            <a:pPr marL="0" indent="0">
              <a:buNone/>
            </a:pPr>
            <a:endParaRPr lang="en-US" sz="1200" dirty="0"/>
          </a:p>
          <a:p>
            <a:pPr marL="517525" indent="-517525">
              <a:buFont typeface="Wingdings" panose="05000000000000000000" pitchFamily="2" charset="2"/>
              <a:buChar char="v"/>
            </a:pPr>
            <a:r>
              <a:rPr lang="en-US" sz="2400" dirty="0"/>
              <a:t>It is important to talk to someone if these reactions persist</a:t>
            </a:r>
          </a:p>
          <a:p>
            <a:pPr marL="0" indent="0">
              <a:buNone/>
            </a:pPr>
            <a:endParaRPr lang="en-US" sz="2000" dirty="0"/>
          </a:p>
          <a:p>
            <a:pPr marL="517525" indent="-517525">
              <a:buFont typeface="Wingdings" panose="05000000000000000000" pitchFamily="2" charset="2"/>
              <a:buChar char="v"/>
            </a:pPr>
            <a:r>
              <a:rPr lang="en-US" sz="2400" dirty="0"/>
              <a:t>If seeking help, mental health providers will assist in discussing symptoms and to identify the type of treatment that is the best for the symptoms being </a:t>
            </a:r>
            <a:r>
              <a:rPr lang="en-US" sz="2400" dirty="0" err="1"/>
              <a:t>expereinced</a:t>
            </a:r>
            <a:endParaRPr lang="en-US" sz="2400"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189597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FFCA6-D71A-478A-95F8-40ED174B42B0}"/>
              </a:ext>
            </a:extLst>
          </p:cNvPr>
          <p:cNvSpPr>
            <a:spLocks noGrp="1"/>
          </p:cNvSpPr>
          <p:nvPr>
            <p:ph type="title"/>
          </p:nvPr>
        </p:nvSpPr>
        <p:spPr/>
        <p:txBody>
          <a:bodyPr/>
          <a:lstStyle/>
          <a:p>
            <a:r>
              <a:rPr lang="en-US" dirty="0"/>
              <a:t>Symptoms and diagnoses</a:t>
            </a:r>
          </a:p>
        </p:txBody>
      </p:sp>
      <p:sp>
        <p:nvSpPr>
          <p:cNvPr id="3" name="Content Placeholder 2">
            <a:extLst>
              <a:ext uri="{FF2B5EF4-FFF2-40B4-BE49-F238E27FC236}">
                <a16:creationId xmlns:a16="http://schemas.microsoft.com/office/drawing/2014/main" xmlns="" id="{1CF5DD91-8F71-4B07-8DDB-CC57F2639313}"/>
              </a:ext>
            </a:extLst>
          </p:cNvPr>
          <p:cNvSpPr>
            <a:spLocks noGrp="1"/>
          </p:cNvSpPr>
          <p:nvPr>
            <p:ph idx="1"/>
          </p:nvPr>
        </p:nvSpPr>
        <p:spPr/>
        <p:txBody>
          <a:bodyPr>
            <a:normAutofit fontScale="92500" lnSpcReduction="20000"/>
          </a:bodyPr>
          <a:lstStyle/>
          <a:p>
            <a:pPr>
              <a:buFont typeface="Wingdings" panose="05000000000000000000" pitchFamily="2" charset="2"/>
              <a:buChar char="v"/>
            </a:pPr>
            <a:r>
              <a:rPr lang="en-US" sz="2400" dirty="0"/>
              <a:t>Individuals may experience some or all of the symptoms noted previously</a:t>
            </a:r>
          </a:p>
          <a:p>
            <a:pPr marL="0" indent="0">
              <a:buNone/>
            </a:pPr>
            <a:endParaRPr lang="en-US" sz="1200" dirty="0"/>
          </a:p>
          <a:p>
            <a:pPr>
              <a:buFont typeface="Wingdings" panose="05000000000000000000" pitchFamily="2" charset="2"/>
              <a:buChar char="v"/>
            </a:pPr>
            <a:r>
              <a:rPr lang="en-US" sz="2400" dirty="0"/>
              <a:t>Diagnoses are made based on the unique reactions each individual experiences</a:t>
            </a:r>
          </a:p>
          <a:p>
            <a:pPr marL="0" indent="0">
              <a:buNone/>
            </a:pPr>
            <a:endParaRPr lang="en-US" sz="1300" dirty="0"/>
          </a:p>
          <a:p>
            <a:pPr>
              <a:buFont typeface="Wingdings" panose="05000000000000000000" pitchFamily="2" charset="2"/>
              <a:buChar char="v"/>
            </a:pPr>
            <a:r>
              <a:rPr lang="en-US" sz="2400" dirty="0"/>
              <a:t>Common examples of diagnoses following MST include:</a:t>
            </a:r>
          </a:p>
          <a:p>
            <a:pPr lvl="1">
              <a:buFont typeface="Courier New" panose="02070309020205020404" pitchFamily="49" charset="0"/>
              <a:buChar char="o"/>
            </a:pPr>
            <a:r>
              <a:rPr lang="en-US" sz="2400" dirty="0"/>
              <a:t>Major Depressive Disorder, Post-traumatic stress disorder,  Alcohol Use Disorder, Obsessive-Compulsive Disorder</a:t>
            </a:r>
          </a:p>
          <a:p>
            <a:pPr lvl="1">
              <a:buFont typeface="Courier New" panose="02070309020205020404" pitchFamily="49" charset="0"/>
              <a:buChar char="o"/>
            </a:pPr>
            <a:r>
              <a:rPr lang="en-US" sz="2400" dirty="0"/>
              <a:t>Some individuals may have more than one diagnosis</a:t>
            </a:r>
          </a:p>
          <a:p>
            <a:pPr lvl="1">
              <a:buFont typeface="Courier New" panose="02070309020205020404" pitchFamily="49" charset="0"/>
              <a:buChar char="o"/>
            </a:pPr>
            <a:r>
              <a:rPr lang="en-US" sz="2400" dirty="0"/>
              <a:t>These diagnoses are treatable</a:t>
            </a:r>
          </a:p>
        </p:txBody>
      </p:sp>
    </p:spTree>
    <p:extLst>
      <p:ext uri="{BB962C8B-B14F-4D97-AF65-F5344CB8AC3E}">
        <p14:creationId xmlns:p14="http://schemas.microsoft.com/office/powerpoint/2010/main" val="1644271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AA4F32-78D4-4237-A9BA-40083452872E}"/>
              </a:ext>
            </a:extLst>
          </p:cNvPr>
          <p:cNvSpPr>
            <a:spLocks noGrp="1"/>
          </p:cNvSpPr>
          <p:nvPr>
            <p:ph type="title"/>
          </p:nvPr>
        </p:nvSpPr>
        <p:spPr/>
        <p:txBody>
          <a:bodyPr/>
          <a:lstStyle/>
          <a:p>
            <a:r>
              <a:rPr lang="en-US" dirty="0"/>
              <a:t>Veterans stories</a:t>
            </a:r>
          </a:p>
        </p:txBody>
      </p:sp>
      <p:sp>
        <p:nvSpPr>
          <p:cNvPr id="3" name="Content Placeholder 2">
            <a:extLst>
              <a:ext uri="{FF2B5EF4-FFF2-40B4-BE49-F238E27FC236}">
                <a16:creationId xmlns:a16="http://schemas.microsoft.com/office/drawing/2014/main" xmlns="" id="{C42D59B4-8C3F-4EDB-870A-D7FD974953BB}"/>
              </a:ext>
            </a:extLst>
          </p:cNvPr>
          <p:cNvSpPr>
            <a:spLocks noGrp="1"/>
          </p:cNvSpPr>
          <p:nvPr>
            <p:ph idx="1"/>
          </p:nvPr>
        </p:nvSpPr>
        <p:spPr/>
        <p:txBody>
          <a:bodyPr/>
          <a:lstStyle/>
          <a:p>
            <a:r>
              <a:rPr lang="en-US" dirty="0"/>
              <a:t>https://www.youtube.com/watch?v=2R-SqtAhkj8</a:t>
            </a:r>
          </a:p>
          <a:p>
            <a:pPr marL="0" indent="0">
              <a:buNone/>
            </a:pPr>
            <a:endParaRPr lang="en-US" dirty="0"/>
          </a:p>
          <a:p>
            <a:endParaRPr lang="en-US" dirty="0"/>
          </a:p>
        </p:txBody>
      </p:sp>
    </p:spTree>
    <p:extLst>
      <p:ext uri="{BB962C8B-B14F-4D97-AF65-F5344CB8AC3E}">
        <p14:creationId xmlns:p14="http://schemas.microsoft.com/office/powerpoint/2010/main" val="749430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DEECFF-46F1-43D9-9104-1710D5B9B522}"/>
              </a:ext>
            </a:extLst>
          </p:cNvPr>
          <p:cNvSpPr>
            <a:spLocks noGrp="1"/>
          </p:cNvSpPr>
          <p:nvPr>
            <p:ph type="title"/>
          </p:nvPr>
        </p:nvSpPr>
        <p:spPr/>
        <p:txBody>
          <a:bodyPr>
            <a:normAutofit fontScale="90000"/>
          </a:bodyPr>
          <a:lstStyle/>
          <a:p>
            <a:r>
              <a:rPr lang="en-US" dirty="0"/>
              <a:t>Questions?</a:t>
            </a:r>
          </a:p>
        </p:txBody>
      </p:sp>
      <p:pic>
        <p:nvPicPr>
          <p:cNvPr id="6" name="Content Placeholder 5">
            <a:extLst>
              <a:ext uri="{FF2B5EF4-FFF2-40B4-BE49-F238E27FC236}">
                <a16:creationId xmlns:a16="http://schemas.microsoft.com/office/drawing/2014/main" xmlns="" id="{BE9841BA-43F6-4935-AF99-7964A0360936}"/>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3197655" y="1197405"/>
            <a:ext cx="1898158" cy="3159592"/>
          </a:xfrm>
        </p:spPr>
      </p:pic>
    </p:spTree>
    <p:extLst>
      <p:ext uri="{BB962C8B-B14F-4D97-AF65-F5344CB8AC3E}">
        <p14:creationId xmlns:p14="http://schemas.microsoft.com/office/powerpoint/2010/main" val="4261548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E6B3328-BAEF-42C4-90A9-FD23E3E4297F}"/>
              </a:ext>
            </a:extLst>
          </p:cNvPr>
          <p:cNvSpPr>
            <a:spLocks noGrp="1"/>
          </p:cNvSpPr>
          <p:nvPr>
            <p:ph type="title"/>
          </p:nvPr>
        </p:nvSpPr>
        <p:spPr/>
        <p:txBody>
          <a:bodyPr>
            <a:normAutofit fontScale="90000"/>
          </a:bodyPr>
          <a:lstStyle/>
          <a:p>
            <a:r>
              <a:rPr lang="en-US" dirty="0"/>
              <a:t>What is being Done for Survivors?</a:t>
            </a:r>
          </a:p>
        </p:txBody>
      </p:sp>
      <p:sp>
        <p:nvSpPr>
          <p:cNvPr id="5" name="Text Placeholder 4">
            <a:extLst>
              <a:ext uri="{FF2B5EF4-FFF2-40B4-BE49-F238E27FC236}">
                <a16:creationId xmlns:a16="http://schemas.microsoft.com/office/drawing/2014/main" xmlns="" id="{3E1C964A-9627-4331-95D1-ED45DB4606BE}"/>
              </a:ext>
            </a:extLst>
          </p:cNvPr>
          <p:cNvSpPr>
            <a:spLocks noGrp="1"/>
          </p:cNvSpPr>
          <p:nvPr>
            <p:ph type="body" idx="1"/>
          </p:nvPr>
        </p:nvSpPr>
        <p:spPr/>
        <p:txBody>
          <a:bodyPr/>
          <a:lstStyle/>
          <a:p>
            <a:r>
              <a:rPr lang="en-US" dirty="0"/>
              <a:t>Objective 3</a:t>
            </a:r>
          </a:p>
        </p:txBody>
      </p:sp>
    </p:spTree>
    <p:extLst>
      <p:ext uri="{BB962C8B-B14F-4D97-AF65-F5344CB8AC3E}">
        <p14:creationId xmlns:p14="http://schemas.microsoft.com/office/powerpoint/2010/main" val="657028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Department of Defense Doing?</a:t>
            </a:r>
          </a:p>
        </p:txBody>
      </p:sp>
      <p:sp>
        <p:nvSpPr>
          <p:cNvPr id="3" name="Content Placeholder 2"/>
          <p:cNvSpPr>
            <a:spLocks noGrp="1"/>
          </p:cNvSpPr>
          <p:nvPr>
            <p:ph idx="1"/>
          </p:nvPr>
        </p:nvSpPr>
        <p:spPr/>
        <p:txBody>
          <a:bodyPr/>
          <a:lstStyle/>
          <a:p>
            <a:r>
              <a:rPr lang="en-US" dirty="0"/>
              <a:t>Information about the Department of Defense’s current efforts related to sexual assault in the military is available at </a:t>
            </a:r>
            <a:r>
              <a:rPr lang="en-US" dirty="0">
                <a:hlinkClick r:id="rId3"/>
              </a:rPr>
              <a:t>www.myduty.mil</a:t>
            </a:r>
            <a:r>
              <a:rPr lang="en-US" dirty="0"/>
              <a:t> and </a:t>
            </a:r>
            <a:r>
              <a:rPr lang="en-US" dirty="0">
                <a:hlinkClick r:id="rId4"/>
              </a:rPr>
              <a:t>www.sapr.mil</a:t>
            </a:r>
            <a:r>
              <a:rPr lang="en-US" dirty="0"/>
              <a:t> </a:t>
            </a:r>
          </a:p>
          <a:p>
            <a:pPr lvl="1">
              <a:buNone/>
            </a:pPr>
            <a:endParaRPr lang="en-US" dirty="0"/>
          </a:p>
          <a:p>
            <a:endParaRPr lang="en-US" dirty="0"/>
          </a:p>
        </p:txBody>
      </p:sp>
      <p:sp>
        <p:nvSpPr>
          <p:cNvPr id="5" name="Slide Number Placeholder 3"/>
          <p:cNvSpPr>
            <a:spLocks noGrp="1"/>
          </p:cNvSpPr>
          <p:nvPr>
            <p:ph type="sldNum" sz="quarter" idx="10"/>
          </p:nvPr>
        </p:nvSpPr>
        <p:spPr/>
        <p:txBody>
          <a:bodyPr/>
          <a:lstStyle/>
          <a:p>
            <a:fld id="{A86DEBA9-A61F-457B-8656-617222A29F86}" type="slidenum">
              <a:rPr lang="en-US" smtClean="0"/>
              <a:pPr/>
              <a:t>25</a:t>
            </a:fld>
            <a:endParaRPr lang="en-US"/>
          </a:p>
        </p:txBody>
      </p:sp>
    </p:spTree>
    <p:extLst>
      <p:ext uri="{BB962C8B-B14F-4D97-AF65-F5344CB8AC3E}">
        <p14:creationId xmlns:p14="http://schemas.microsoft.com/office/powerpoint/2010/main" val="73671740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3E815-62CE-4E50-B27A-8488C6BB7E00}"/>
              </a:ext>
            </a:extLst>
          </p:cNvPr>
          <p:cNvSpPr>
            <a:spLocks noGrp="1"/>
          </p:cNvSpPr>
          <p:nvPr>
            <p:ph type="title"/>
          </p:nvPr>
        </p:nvSpPr>
        <p:spPr/>
        <p:txBody>
          <a:bodyPr/>
          <a:lstStyle/>
          <a:p>
            <a:r>
              <a:rPr lang="en-US" dirty="0"/>
              <a:t>The two faces of the VA</a:t>
            </a:r>
          </a:p>
        </p:txBody>
      </p:sp>
      <p:sp>
        <p:nvSpPr>
          <p:cNvPr id="3" name="Content Placeholder 2">
            <a:extLst>
              <a:ext uri="{FF2B5EF4-FFF2-40B4-BE49-F238E27FC236}">
                <a16:creationId xmlns:a16="http://schemas.microsoft.com/office/drawing/2014/main" xmlns="" id="{ACACD4C6-2FB4-4834-B37B-FBC42860D05B}"/>
              </a:ext>
            </a:extLst>
          </p:cNvPr>
          <p:cNvSpPr>
            <a:spLocks noGrp="1"/>
          </p:cNvSpPr>
          <p:nvPr>
            <p:ph idx="1"/>
          </p:nvPr>
        </p:nvSpPr>
        <p:spPr/>
        <p:txBody>
          <a:bodyPr/>
          <a:lstStyle/>
          <a:p>
            <a:pPr>
              <a:buFont typeface="Wingdings" panose="05000000000000000000" pitchFamily="2" charset="2"/>
              <a:buChar char="v"/>
            </a:pPr>
            <a:r>
              <a:rPr lang="en-US" sz="2400" dirty="0"/>
              <a:t>The Veterans Administration is actually made of two separate agencies:</a:t>
            </a:r>
          </a:p>
          <a:p>
            <a:pPr marL="0" indent="0">
              <a:buNone/>
            </a:pPr>
            <a:endParaRPr lang="en-US" sz="2400" dirty="0"/>
          </a:p>
          <a:p>
            <a:pPr lvl="1">
              <a:buFont typeface="Courier New" panose="02070309020205020404" pitchFamily="49" charset="0"/>
              <a:buChar char="o"/>
            </a:pPr>
            <a:r>
              <a:rPr lang="en-US" sz="2400" dirty="0"/>
              <a:t>Veterans Benefits Administration (VBA)</a:t>
            </a:r>
          </a:p>
          <a:p>
            <a:pPr marL="914400" lvl="2" indent="0">
              <a:buNone/>
            </a:pPr>
            <a:endParaRPr lang="en-US" sz="1100" dirty="0"/>
          </a:p>
          <a:p>
            <a:pPr lvl="1">
              <a:buFont typeface="Courier New" panose="02070309020205020404" pitchFamily="49" charset="0"/>
              <a:buChar char="o"/>
            </a:pPr>
            <a:r>
              <a:rPr lang="en-US" sz="2400" dirty="0"/>
              <a:t>Veterans Hospital Administration (VHA)</a:t>
            </a:r>
          </a:p>
        </p:txBody>
      </p:sp>
    </p:spTree>
    <p:extLst>
      <p:ext uri="{BB962C8B-B14F-4D97-AF65-F5344CB8AC3E}">
        <p14:creationId xmlns:p14="http://schemas.microsoft.com/office/powerpoint/2010/main" val="498448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VBA Doing?</a:t>
            </a:r>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v"/>
            </a:pPr>
            <a:r>
              <a:rPr lang="en-US" dirty="0"/>
              <a:t>Veterans can file a claim to receive compensation for any MST-related injuries or disabilities that began or got worse during their military service</a:t>
            </a:r>
          </a:p>
          <a:p>
            <a:pPr>
              <a:buFont typeface="Wingdings" panose="05000000000000000000" pitchFamily="2" charset="2"/>
              <a:buChar char="v"/>
            </a:pPr>
            <a:endParaRPr lang="en-US" dirty="0"/>
          </a:p>
          <a:p>
            <a:pPr>
              <a:buFont typeface="Wingdings" panose="05000000000000000000" pitchFamily="2" charset="2"/>
              <a:buChar char="v"/>
            </a:pPr>
            <a:r>
              <a:rPr lang="en-US" dirty="0"/>
              <a:t>The Veterans Benefits Administration (VBA) is responsible for handling these claims	</a:t>
            </a:r>
          </a:p>
          <a:p>
            <a:pPr lvl="1">
              <a:buFont typeface="Courier New" panose="02070309020205020404" pitchFamily="49" charset="0"/>
              <a:buChar char="o"/>
            </a:pPr>
            <a:r>
              <a:rPr lang="en-US" dirty="0"/>
              <a:t>More information is available at </a:t>
            </a:r>
            <a:r>
              <a:rPr lang="en-US" dirty="0">
                <a:hlinkClick r:id="rId3"/>
              </a:rPr>
              <a:t>http://www.benefits.va.gov/BENEFITS/factsheets/serviceconnected/MST.pdf</a:t>
            </a:r>
            <a:r>
              <a:rPr lang="en-US" dirty="0"/>
              <a:t> </a:t>
            </a:r>
          </a:p>
          <a:p>
            <a:pPr>
              <a:buFont typeface="Wingdings" panose="05000000000000000000" pitchFamily="2" charset="2"/>
              <a:buChar char="v"/>
            </a:pPr>
            <a:endParaRPr lang="en-US" dirty="0"/>
          </a:p>
          <a:p>
            <a:pPr>
              <a:buFont typeface="Wingdings" panose="05000000000000000000" pitchFamily="2" charset="2"/>
              <a:buChar char="v"/>
            </a:pPr>
            <a:r>
              <a:rPr lang="en-US" dirty="0"/>
              <a:t>Every VBA Regional Office has a male and female MST Coordinator who can assist Veterans with MST-related claims</a:t>
            </a:r>
          </a:p>
        </p:txBody>
      </p:sp>
      <p:sp>
        <p:nvSpPr>
          <p:cNvPr id="4" name="Slide Number Placeholder 3"/>
          <p:cNvSpPr>
            <a:spLocks noGrp="1"/>
          </p:cNvSpPr>
          <p:nvPr>
            <p:ph type="sldNum" sz="quarter" idx="10"/>
          </p:nvPr>
        </p:nvSpPr>
        <p:spPr/>
        <p:txBody>
          <a:bodyPr/>
          <a:lstStyle/>
          <a:p>
            <a:pPr>
              <a:defRPr/>
            </a:pPr>
            <a:fld id="{C32E41BC-F3C7-4440-964A-79A2B9AB8CF4}" type="slidenum">
              <a:rPr lang="en-US" smtClean="0"/>
              <a:pPr>
                <a:defRPr/>
              </a:pPr>
              <a:t>27</a:t>
            </a:fld>
            <a:endParaRPr lang="en-US"/>
          </a:p>
        </p:txBody>
      </p:sp>
    </p:spTree>
    <p:extLst>
      <p:ext uri="{BB962C8B-B14F-4D97-AF65-F5344CB8AC3E}">
        <p14:creationId xmlns:p14="http://schemas.microsoft.com/office/powerpoint/2010/main" val="3324185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dirty="0"/>
              <a:t>What is VHA Doing?</a:t>
            </a:r>
          </a:p>
        </p:txBody>
      </p:sp>
      <p:sp>
        <p:nvSpPr>
          <p:cNvPr id="8196" name="Content Placeholder 6"/>
          <p:cNvSpPr>
            <a:spLocks noGrp="1"/>
          </p:cNvSpPr>
          <p:nvPr>
            <p:ph idx="1"/>
          </p:nvPr>
        </p:nvSpPr>
        <p:spPr/>
        <p:txBody>
          <a:bodyPr>
            <a:normAutofit fontScale="92500" lnSpcReduction="10000"/>
          </a:bodyPr>
          <a:lstStyle/>
          <a:p>
            <a:pPr>
              <a:buFont typeface="Wingdings" panose="05000000000000000000" pitchFamily="2" charset="2"/>
              <a:buChar char="v"/>
            </a:pPr>
            <a:r>
              <a:rPr lang="en-US" dirty="0"/>
              <a:t>Universal screening </a:t>
            </a:r>
          </a:p>
          <a:p>
            <a:pPr>
              <a:buFont typeface="Wingdings" panose="05000000000000000000" pitchFamily="2" charset="2"/>
              <a:buChar char="v"/>
            </a:pPr>
            <a:r>
              <a:rPr lang="en-US" dirty="0"/>
              <a:t>Free MST-related care (medical and mental health)</a:t>
            </a:r>
          </a:p>
          <a:p>
            <a:pPr>
              <a:buFont typeface="Wingdings" panose="05000000000000000000" pitchFamily="2" charset="2"/>
              <a:buChar char="v"/>
            </a:pPr>
            <a:r>
              <a:rPr lang="en-US" dirty="0"/>
              <a:t>MST Coordinator at every VA Medical Center (VAMC)/Healthcare System (HCS) </a:t>
            </a:r>
          </a:p>
          <a:p>
            <a:pPr>
              <a:buFont typeface="Wingdings" panose="05000000000000000000" pitchFamily="2" charset="2"/>
              <a:buChar char="v"/>
            </a:pPr>
            <a:r>
              <a:rPr lang="en-US" dirty="0"/>
              <a:t>National MST Support Team, to continue improving VHA’s response to MST </a:t>
            </a:r>
          </a:p>
          <a:p>
            <a:pPr>
              <a:buFont typeface="Wingdings" panose="05000000000000000000" pitchFamily="2" charset="2"/>
              <a:buChar char="v"/>
            </a:pPr>
            <a:r>
              <a:rPr lang="en-US" dirty="0"/>
              <a:t>Education and training of staff</a:t>
            </a:r>
          </a:p>
          <a:p>
            <a:pPr>
              <a:buFont typeface="Wingdings" panose="05000000000000000000" pitchFamily="2" charset="2"/>
              <a:buChar char="v"/>
            </a:pPr>
            <a:r>
              <a:rPr lang="en-US" dirty="0"/>
              <a:t>Outreach to Veterans</a:t>
            </a:r>
          </a:p>
          <a:p>
            <a:endParaRPr lang="en-US" dirty="0"/>
          </a:p>
          <a:p>
            <a:endParaRPr lang="en-US" dirty="0"/>
          </a:p>
          <a:p>
            <a:endParaRPr lang="en-US" dirty="0"/>
          </a:p>
        </p:txBody>
      </p:sp>
      <p:sp>
        <p:nvSpPr>
          <p:cNvPr id="8195" name="Slide Number Placeholder 3"/>
          <p:cNvSpPr>
            <a:spLocks noGrp="1"/>
          </p:cNvSpPr>
          <p:nvPr>
            <p:ph type="sldNum" sz="quarter" idx="10"/>
          </p:nvPr>
        </p:nvSpPr>
        <p:spPr/>
        <p:txBody>
          <a:bodyPr/>
          <a:lstStyle/>
          <a:p>
            <a:fld id="{0E3DB899-8A8F-49AE-A438-602AE4343291}" type="slidenum">
              <a:rPr lang="en-US" smtClean="0"/>
              <a:pPr/>
              <a:t>28</a:t>
            </a:fld>
            <a:endParaRPr lang="en-US"/>
          </a:p>
        </p:txBody>
      </p:sp>
    </p:spTree>
    <p:extLst>
      <p:ext uri="{BB962C8B-B14F-4D97-AF65-F5344CB8AC3E}">
        <p14:creationId xmlns:p14="http://schemas.microsoft.com/office/powerpoint/2010/main" val="158573237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BAC4AD-E3F2-46B0-B52F-AE14C31A4534}"/>
              </a:ext>
            </a:extLst>
          </p:cNvPr>
          <p:cNvSpPr>
            <a:spLocks noGrp="1"/>
          </p:cNvSpPr>
          <p:nvPr>
            <p:ph type="title"/>
          </p:nvPr>
        </p:nvSpPr>
        <p:spPr/>
        <p:txBody>
          <a:bodyPr/>
          <a:lstStyle/>
          <a:p>
            <a:r>
              <a:rPr lang="en-US" dirty="0"/>
              <a:t>Meeting with a mental health professional</a:t>
            </a:r>
          </a:p>
        </p:txBody>
      </p:sp>
      <p:sp>
        <p:nvSpPr>
          <p:cNvPr id="3" name="Content Placeholder 2">
            <a:extLst>
              <a:ext uri="{FF2B5EF4-FFF2-40B4-BE49-F238E27FC236}">
                <a16:creationId xmlns:a16="http://schemas.microsoft.com/office/drawing/2014/main" xmlns="" id="{FA9D344F-AD20-4C6F-8303-79A7F2D8645F}"/>
              </a:ext>
            </a:extLst>
          </p:cNvPr>
          <p:cNvSpPr>
            <a:spLocks noGrp="1"/>
          </p:cNvSpPr>
          <p:nvPr>
            <p:ph idx="1"/>
          </p:nvPr>
        </p:nvSpPr>
        <p:spPr/>
        <p:txBody>
          <a:bodyPr>
            <a:normAutofit fontScale="85000" lnSpcReduction="20000"/>
          </a:bodyPr>
          <a:lstStyle/>
          <a:p>
            <a:pPr marL="461963" indent="-461963">
              <a:buFont typeface="Wingdings" panose="05000000000000000000" pitchFamily="2" charset="2"/>
              <a:buChar char="v"/>
            </a:pPr>
            <a:r>
              <a:rPr lang="en-US" dirty="0"/>
              <a:t>Veterans need to first register with the VA closest to their home location</a:t>
            </a:r>
          </a:p>
          <a:p>
            <a:pPr marL="0" indent="0">
              <a:buNone/>
            </a:pPr>
            <a:endParaRPr lang="en-US" sz="1400" dirty="0"/>
          </a:p>
          <a:p>
            <a:pPr marL="461963" indent="-461963">
              <a:buFont typeface="Wingdings" panose="05000000000000000000" pitchFamily="2" charset="2"/>
              <a:buChar char="v"/>
            </a:pPr>
            <a:r>
              <a:rPr lang="en-US" dirty="0"/>
              <a:t>Some facilities/sites have different ways of accessing mental health. In most sites, there is same day access meaning that a Veteran can walk in and request to see someone in mental health that day.</a:t>
            </a:r>
          </a:p>
          <a:p>
            <a:pPr marL="0" indent="0">
              <a:buNone/>
            </a:pPr>
            <a:endParaRPr lang="en-US" sz="1400" dirty="0"/>
          </a:p>
          <a:p>
            <a:pPr marL="461963" indent="-461963">
              <a:buFont typeface="Wingdings" panose="05000000000000000000" pitchFamily="2" charset="2"/>
              <a:buChar char="v"/>
            </a:pPr>
            <a:r>
              <a:rPr lang="en-US" dirty="0"/>
              <a:t>Many facilities also have mental health providers on Primary Care Team or in Women’s Specialty Clinics</a:t>
            </a:r>
          </a:p>
          <a:p>
            <a:pPr marL="0" indent="0">
              <a:buNone/>
            </a:pPr>
            <a:r>
              <a:rPr lang="en-US" dirty="0"/>
              <a:t> </a:t>
            </a:r>
          </a:p>
        </p:txBody>
      </p:sp>
    </p:spTree>
    <p:extLst>
      <p:ext uri="{BB962C8B-B14F-4D97-AF65-F5344CB8AC3E}">
        <p14:creationId xmlns:p14="http://schemas.microsoft.com/office/powerpoint/2010/main" val="3053990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D55C59-5D94-489B-8F6F-6919E2D637FB}"/>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xmlns="" id="{F3A5DC24-29E6-4833-86A5-0AEA365143F9}"/>
              </a:ext>
            </a:extLst>
          </p:cNvPr>
          <p:cNvSpPr>
            <a:spLocks noGrp="1"/>
          </p:cNvSpPr>
          <p:nvPr>
            <p:ph idx="1"/>
          </p:nvPr>
        </p:nvSpPr>
        <p:spPr/>
        <p:txBody>
          <a:bodyPr>
            <a:normAutofit/>
          </a:bodyPr>
          <a:lstStyle/>
          <a:p>
            <a:pPr lvl="0"/>
            <a:r>
              <a:rPr lang="en-US" sz="2400" dirty="0"/>
              <a:t>Participants will be able to specify aspects of sexual trauma that are unique to military settings</a:t>
            </a:r>
          </a:p>
          <a:p>
            <a:pPr marL="0" indent="0">
              <a:buNone/>
            </a:pPr>
            <a:endParaRPr lang="en-US" sz="975" dirty="0"/>
          </a:p>
          <a:p>
            <a:pPr lvl="0"/>
            <a:r>
              <a:rPr lang="en-US" sz="2400" dirty="0"/>
              <a:t>Participants will be able to identify common short-term and long-term reactions to sexual trauma.</a:t>
            </a:r>
          </a:p>
          <a:p>
            <a:pPr marL="0" indent="0">
              <a:buNone/>
            </a:pPr>
            <a:endParaRPr lang="en-US" sz="900" dirty="0"/>
          </a:p>
          <a:p>
            <a:pPr lvl="0"/>
            <a:r>
              <a:rPr lang="en-US" sz="2400" dirty="0"/>
              <a:t>Participants will be able to identify at least one form of treatment available to Veterans with MST.</a:t>
            </a:r>
          </a:p>
          <a:p>
            <a:endParaRPr lang="en-US" dirty="0"/>
          </a:p>
        </p:txBody>
      </p:sp>
    </p:spTree>
    <p:extLst>
      <p:ext uri="{BB962C8B-B14F-4D97-AF65-F5344CB8AC3E}">
        <p14:creationId xmlns:p14="http://schemas.microsoft.com/office/powerpoint/2010/main" val="2072965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6F22F-9CA2-45AD-80F4-09846C5606FF}"/>
              </a:ext>
            </a:extLst>
          </p:cNvPr>
          <p:cNvSpPr>
            <a:spLocks noGrp="1"/>
          </p:cNvSpPr>
          <p:nvPr>
            <p:ph type="title"/>
          </p:nvPr>
        </p:nvSpPr>
        <p:spPr/>
        <p:txBody>
          <a:bodyPr/>
          <a:lstStyle/>
          <a:p>
            <a:r>
              <a:rPr lang="en-US" dirty="0"/>
              <a:t>Mental Health Treatment</a:t>
            </a:r>
          </a:p>
        </p:txBody>
      </p:sp>
      <p:sp>
        <p:nvSpPr>
          <p:cNvPr id="3" name="Content Placeholder 2">
            <a:extLst>
              <a:ext uri="{FF2B5EF4-FFF2-40B4-BE49-F238E27FC236}">
                <a16:creationId xmlns:a16="http://schemas.microsoft.com/office/drawing/2014/main" xmlns="" id="{08AAA35E-44E7-44F2-9DAF-A816D0EB5C12}"/>
              </a:ext>
            </a:extLst>
          </p:cNvPr>
          <p:cNvSpPr>
            <a:spLocks noGrp="1"/>
          </p:cNvSpPr>
          <p:nvPr>
            <p:ph idx="1"/>
          </p:nvPr>
        </p:nvSpPr>
        <p:spPr/>
        <p:txBody>
          <a:bodyPr>
            <a:normAutofit fontScale="70000" lnSpcReduction="20000"/>
          </a:bodyPr>
          <a:lstStyle/>
          <a:p>
            <a:pPr>
              <a:buFont typeface="Wingdings" panose="05000000000000000000" pitchFamily="2" charset="2"/>
              <a:buChar char="v"/>
            </a:pPr>
            <a:r>
              <a:rPr lang="en-US" sz="3600" dirty="0"/>
              <a:t>The first visit with mental health is called an “intake”.  This appointment is designed to help ensure that that the provider is able to tailor treatment to the unique needs of each Veteran</a:t>
            </a:r>
          </a:p>
          <a:p>
            <a:pPr marL="0" indent="0">
              <a:buNone/>
            </a:pPr>
            <a:endParaRPr lang="en-US" sz="3600" dirty="0"/>
          </a:p>
          <a:p>
            <a:pPr marL="0" indent="0">
              <a:buNone/>
            </a:pPr>
            <a:endParaRPr lang="en-US" sz="1600" dirty="0"/>
          </a:p>
          <a:p>
            <a:pPr>
              <a:buFont typeface="Wingdings" panose="05000000000000000000" pitchFamily="2" charset="2"/>
              <a:buChar char="v"/>
            </a:pPr>
            <a:r>
              <a:rPr lang="en-US" sz="3600" dirty="0"/>
              <a:t>During this appointment, the provider will ask about background information and current symptoms.  Based on this information, the provider will provide the diagnosis</a:t>
            </a:r>
          </a:p>
        </p:txBody>
      </p:sp>
    </p:spTree>
    <p:extLst>
      <p:ext uri="{BB962C8B-B14F-4D97-AF65-F5344CB8AC3E}">
        <p14:creationId xmlns:p14="http://schemas.microsoft.com/office/powerpoint/2010/main" val="3565281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6F22F-9CA2-45AD-80F4-09846C5606FF}"/>
              </a:ext>
            </a:extLst>
          </p:cNvPr>
          <p:cNvSpPr>
            <a:spLocks noGrp="1"/>
          </p:cNvSpPr>
          <p:nvPr>
            <p:ph type="title"/>
          </p:nvPr>
        </p:nvSpPr>
        <p:spPr/>
        <p:txBody>
          <a:bodyPr/>
          <a:lstStyle/>
          <a:p>
            <a:r>
              <a:rPr lang="en-US" dirty="0"/>
              <a:t>Mental Health Treatment</a:t>
            </a:r>
          </a:p>
        </p:txBody>
      </p:sp>
      <p:sp>
        <p:nvSpPr>
          <p:cNvPr id="3" name="Content Placeholder 2">
            <a:extLst>
              <a:ext uri="{FF2B5EF4-FFF2-40B4-BE49-F238E27FC236}">
                <a16:creationId xmlns:a16="http://schemas.microsoft.com/office/drawing/2014/main" xmlns="" id="{08AAA35E-44E7-44F2-9DAF-A816D0EB5C12}"/>
              </a:ext>
            </a:extLst>
          </p:cNvPr>
          <p:cNvSpPr>
            <a:spLocks noGrp="1"/>
          </p:cNvSpPr>
          <p:nvPr>
            <p:ph idx="1"/>
          </p:nvPr>
        </p:nvSpPr>
        <p:spPr/>
        <p:txBody>
          <a:bodyPr>
            <a:normAutofit fontScale="47500" lnSpcReduction="20000"/>
          </a:bodyPr>
          <a:lstStyle/>
          <a:p>
            <a:pPr>
              <a:buFont typeface="Wingdings" panose="05000000000000000000" pitchFamily="2" charset="2"/>
              <a:buChar char="v"/>
            </a:pPr>
            <a:r>
              <a:rPr lang="en-US" sz="4200" dirty="0"/>
              <a:t>Based on the diagnosis and what the Veterans would really want to get from treatment, a “treatment plan” will be developed. </a:t>
            </a:r>
          </a:p>
          <a:p>
            <a:pPr marL="0" indent="0">
              <a:buNone/>
            </a:pPr>
            <a:endParaRPr lang="en-US" sz="2200" dirty="0"/>
          </a:p>
          <a:p>
            <a:pPr>
              <a:buFont typeface="Wingdings" panose="05000000000000000000" pitchFamily="2" charset="2"/>
              <a:buChar char="v"/>
            </a:pPr>
            <a:r>
              <a:rPr lang="en-US" sz="4200" dirty="0"/>
              <a:t>The treatment plan will include the different types of treatments that will assist the Veteran in getting what they want from treatment. </a:t>
            </a:r>
          </a:p>
          <a:p>
            <a:pPr marL="0" indent="0">
              <a:buNone/>
            </a:pPr>
            <a:endParaRPr lang="en-US" sz="2200" dirty="0"/>
          </a:p>
          <a:p>
            <a:pPr>
              <a:buFont typeface="Wingdings" panose="05000000000000000000" pitchFamily="2" charset="2"/>
              <a:buChar char="v"/>
            </a:pPr>
            <a:r>
              <a:rPr lang="en-US" sz="4200" dirty="0"/>
              <a:t>It will include options for an evidenced-based treatments specifically designed to treat the symptoms that are bringing the Veteran into treatment</a:t>
            </a:r>
          </a:p>
          <a:p>
            <a:pPr marL="0" indent="0">
              <a:buNone/>
            </a:pPr>
            <a:endParaRPr lang="en-US" sz="2000" dirty="0"/>
          </a:p>
          <a:p>
            <a:pPr>
              <a:buFont typeface="Wingdings" panose="05000000000000000000" pitchFamily="2" charset="2"/>
              <a:buChar char="v"/>
            </a:pPr>
            <a:r>
              <a:rPr lang="en-US" sz="4200" dirty="0"/>
              <a:t>This is a collaborative process seeking to make sure that the available treatments meet the Veterans needs</a:t>
            </a:r>
          </a:p>
        </p:txBody>
      </p:sp>
    </p:spTree>
    <p:extLst>
      <p:ext uri="{BB962C8B-B14F-4D97-AF65-F5344CB8AC3E}">
        <p14:creationId xmlns:p14="http://schemas.microsoft.com/office/powerpoint/2010/main" val="3565281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B44F4-28A0-48BE-A900-8C57CF8FF3BF}"/>
              </a:ext>
            </a:extLst>
          </p:cNvPr>
          <p:cNvSpPr>
            <a:spLocks noGrp="1"/>
          </p:cNvSpPr>
          <p:nvPr>
            <p:ph type="title"/>
          </p:nvPr>
        </p:nvSpPr>
        <p:spPr/>
        <p:txBody>
          <a:bodyPr/>
          <a:lstStyle/>
          <a:p>
            <a:r>
              <a:rPr lang="en-US" dirty="0"/>
              <a:t>Type of treatment available from the VA</a:t>
            </a:r>
          </a:p>
        </p:txBody>
      </p:sp>
      <p:sp>
        <p:nvSpPr>
          <p:cNvPr id="3" name="Content Placeholder 2">
            <a:extLst>
              <a:ext uri="{FF2B5EF4-FFF2-40B4-BE49-F238E27FC236}">
                <a16:creationId xmlns:a16="http://schemas.microsoft.com/office/drawing/2014/main" xmlns="" id="{1BBEFB53-8AC4-481A-8BB0-DAB4379056D6}"/>
              </a:ext>
            </a:extLst>
          </p:cNvPr>
          <p:cNvSpPr>
            <a:spLocks noGrp="1"/>
          </p:cNvSpPr>
          <p:nvPr>
            <p:ph idx="1"/>
          </p:nvPr>
        </p:nvSpPr>
        <p:spPr/>
        <p:txBody>
          <a:bodyPr/>
          <a:lstStyle/>
          <a:p>
            <a:pPr>
              <a:buFont typeface="Wingdings" panose="05000000000000000000" pitchFamily="2" charset="2"/>
              <a:buChar char="v"/>
            </a:pPr>
            <a:r>
              <a:rPr lang="en-US" dirty="0"/>
              <a:t>Psychotherapy</a:t>
            </a:r>
          </a:p>
          <a:p>
            <a:pPr lvl="1">
              <a:buFont typeface="Courier New" panose="02070309020205020404" pitchFamily="49" charset="0"/>
              <a:buChar char="o"/>
            </a:pPr>
            <a:r>
              <a:rPr lang="en-US" dirty="0"/>
              <a:t>Group </a:t>
            </a:r>
          </a:p>
          <a:p>
            <a:pPr lvl="1">
              <a:buFont typeface="Courier New" panose="02070309020205020404" pitchFamily="49" charset="0"/>
              <a:buChar char="o"/>
            </a:pPr>
            <a:r>
              <a:rPr lang="en-US" dirty="0"/>
              <a:t>Individual</a:t>
            </a:r>
          </a:p>
          <a:p>
            <a:pPr>
              <a:buFont typeface="Wingdings" panose="05000000000000000000" pitchFamily="2" charset="2"/>
              <a:buChar char="v"/>
            </a:pPr>
            <a:r>
              <a:rPr lang="en-US" dirty="0"/>
              <a:t>Medication Management</a:t>
            </a:r>
          </a:p>
          <a:p>
            <a:pPr>
              <a:buFont typeface="Wingdings" panose="05000000000000000000" pitchFamily="2" charset="2"/>
              <a:buChar char="v"/>
            </a:pPr>
            <a:r>
              <a:rPr lang="en-US" dirty="0"/>
              <a:t>Outpatient and Inpatient</a:t>
            </a:r>
          </a:p>
        </p:txBody>
      </p:sp>
    </p:spTree>
    <p:extLst>
      <p:ext uri="{BB962C8B-B14F-4D97-AF65-F5344CB8AC3E}">
        <p14:creationId xmlns:p14="http://schemas.microsoft.com/office/powerpoint/2010/main" val="2380739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E2D763-FFAA-48C6-BDE8-75160050B00A}"/>
              </a:ext>
            </a:extLst>
          </p:cNvPr>
          <p:cNvSpPr>
            <a:spLocks noGrp="1"/>
          </p:cNvSpPr>
          <p:nvPr>
            <p:ph type="title"/>
          </p:nvPr>
        </p:nvSpPr>
        <p:spPr/>
        <p:txBody>
          <a:bodyPr/>
          <a:lstStyle/>
          <a:p>
            <a:r>
              <a:rPr lang="en-US" dirty="0"/>
              <a:t>Evidenced Based Treatments for PTSD</a:t>
            </a:r>
          </a:p>
        </p:txBody>
      </p:sp>
      <p:sp>
        <p:nvSpPr>
          <p:cNvPr id="3" name="Content Placeholder 2">
            <a:extLst>
              <a:ext uri="{FF2B5EF4-FFF2-40B4-BE49-F238E27FC236}">
                <a16:creationId xmlns:a16="http://schemas.microsoft.com/office/drawing/2014/main" xmlns="" id="{424BEC06-4714-4020-8659-1ECEA67837B1}"/>
              </a:ext>
            </a:extLst>
          </p:cNvPr>
          <p:cNvSpPr>
            <a:spLocks noGrp="1"/>
          </p:cNvSpPr>
          <p:nvPr>
            <p:ph idx="1"/>
          </p:nvPr>
        </p:nvSpPr>
        <p:spPr/>
        <p:txBody>
          <a:bodyPr/>
          <a:lstStyle/>
          <a:p>
            <a:pPr>
              <a:buFont typeface="Wingdings" panose="05000000000000000000" pitchFamily="2" charset="2"/>
              <a:buChar char="v"/>
            </a:pPr>
            <a:r>
              <a:rPr lang="en-US" dirty="0"/>
              <a:t>Prolonged Exposure</a:t>
            </a:r>
          </a:p>
          <a:p>
            <a:pPr marL="457200" lvl="1" indent="0">
              <a:buNone/>
            </a:pPr>
            <a:r>
              <a:rPr lang="en-US" dirty="0">
                <a:hlinkClick r:id="rId2" tooltip="Share link"/>
              </a:rPr>
              <a:t>https://youtu.be/rHg_SlEqJGc</a:t>
            </a:r>
            <a:endParaRPr lang="en-US" dirty="0"/>
          </a:p>
          <a:p>
            <a:pPr lvl="1">
              <a:buFont typeface="Wingdings" panose="05000000000000000000" pitchFamily="2" charset="2"/>
              <a:buChar char="v"/>
            </a:pPr>
            <a:endParaRPr lang="en-US" dirty="0"/>
          </a:p>
          <a:p>
            <a:pPr>
              <a:buFont typeface="Wingdings" panose="05000000000000000000" pitchFamily="2" charset="2"/>
              <a:buChar char="v"/>
            </a:pPr>
            <a:r>
              <a:rPr lang="en-US" dirty="0"/>
              <a:t>Cognitive Processing Therapy</a:t>
            </a:r>
          </a:p>
          <a:p>
            <a:pPr marL="457200" lvl="1" indent="0">
              <a:buNone/>
            </a:pPr>
            <a:r>
              <a:rPr lang="en-US" dirty="0">
                <a:hlinkClick r:id="" action="ppaction://noaction"/>
              </a:rPr>
              <a:t>https://youtu.be/Jqj5zDbkPxY</a:t>
            </a:r>
            <a:endParaRPr lang="en-US" dirty="0"/>
          </a:p>
          <a:p>
            <a:pPr lvl="1">
              <a:buFont typeface="Wingdings" panose="05000000000000000000" pitchFamily="2" charset="2"/>
              <a:buChar char="v"/>
            </a:pPr>
            <a:endParaRPr lang="en-US" dirty="0"/>
          </a:p>
        </p:txBody>
      </p:sp>
    </p:spTree>
    <p:extLst>
      <p:ext uri="{BB962C8B-B14F-4D97-AF65-F5344CB8AC3E}">
        <p14:creationId xmlns:p14="http://schemas.microsoft.com/office/powerpoint/2010/main" val="497934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E92CA-EF2E-4D9E-8367-CD136FC3108F}"/>
              </a:ext>
            </a:extLst>
          </p:cNvPr>
          <p:cNvSpPr>
            <a:spLocks noGrp="1"/>
          </p:cNvSpPr>
          <p:nvPr>
            <p:ph type="title"/>
          </p:nvPr>
        </p:nvSpPr>
        <p:spPr/>
        <p:txBody>
          <a:bodyPr/>
          <a:lstStyle/>
          <a:p>
            <a:r>
              <a:rPr lang="en-US" dirty="0"/>
              <a:t>Other psychotherapies with promise</a:t>
            </a:r>
          </a:p>
        </p:txBody>
      </p:sp>
      <p:sp>
        <p:nvSpPr>
          <p:cNvPr id="3" name="Content Placeholder 2">
            <a:extLst>
              <a:ext uri="{FF2B5EF4-FFF2-40B4-BE49-F238E27FC236}">
                <a16:creationId xmlns:a16="http://schemas.microsoft.com/office/drawing/2014/main" xmlns="" id="{B25A9512-D233-4373-B02C-589E14C4EC9D}"/>
              </a:ext>
            </a:extLst>
          </p:cNvPr>
          <p:cNvSpPr>
            <a:spLocks noGrp="1"/>
          </p:cNvSpPr>
          <p:nvPr>
            <p:ph idx="1"/>
          </p:nvPr>
        </p:nvSpPr>
        <p:spPr/>
        <p:txBody>
          <a:bodyPr/>
          <a:lstStyle/>
          <a:p>
            <a:pPr marL="0" indent="0">
              <a:buNone/>
            </a:pPr>
            <a:endParaRPr lang="en-US" dirty="0"/>
          </a:p>
          <a:p>
            <a:pPr>
              <a:buFont typeface="Wingdings" panose="05000000000000000000" pitchFamily="2" charset="2"/>
              <a:buChar char="v"/>
            </a:pPr>
            <a:r>
              <a:rPr lang="en-US" dirty="0"/>
              <a:t>DBT</a:t>
            </a:r>
          </a:p>
          <a:p>
            <a:pPr>
              <a:buFont typeface="Wingdings" panose="05000000000000000000" pitchFamily="2" charset="2"/>
              <a:buChar char="v"/>
            </a:pPr>
            <a:r>
              <a:rPr lang="en-US" dirty="0"/>
              <a:t>ACT</a:t>
            </a:r>
          </a:p>
          <a:p>
            <a:pPr>
              <a:buFont typeface="Wingdings" panose="05000000000000000000" pitchFamily="2" charset="2"/>
              <a:buChar char="v"/>
            </a:pPr>
            <a:r>
              <a:rPr lang="en-US" dirty="0"/>
              <a:t>Narrative exposure</a:t>
            </a:r>
          </a:p>
          <a:p>
            <a:pPr>
              <a:buFont typeface="Wingdings" panose="05000000000000000000" pitchFamily="2" charset="2"/>
              <a:buChar char="v"/>
            </a:pPr>
            <a:r>
              <a:rPr lang="en-US" dirty="0"/>
              <a:t>EMDR</a:t>
            </a:r>
          </a:p>
        </p:txBody>
      </p:sp>
    </p:spTree>
    <p:extLst>
      <p:ext uri="{BB962C8B-B14F-4D97-AF65-F5344CB8AC3E}">
        <p14:creationId xmlns:p14="http://schemas.microsoft.com/office/powerpoint/2010/main" val="3734024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2079D9-AFF5-491D-A2CF-720362B63D97}"/>
              </a:ext>
            </a:extLst>
          </p:cNvPr>
          <p:cNvSpPr>
            <a:spLocks noGrp="1"/>
          </p:cNvSpPr>
          <p:nvPr>
            <p:ph type="title"/>
          </p:nvPr>
        </p:nvSpPr>
        <p:spPr/>
        <p:txBody>
          <a:bodyPr/>
          <a:lstStyle/>
          <a:p>
            <a:r>
              <a:rPr lang="en-US" dirty="0"/>
              <a:t>Robert’s Story</a:t>
            </a:r>
          </a:p>
        </p:txBody>
      </p:sp>
      <p:sp>
        <p:nvSpPr>
          <p:cNvPr id="3" name="Content Placeholder 2">
            <a:extLst>
              <a:ext uri="{FF2B5EF4-FFF2-40B4-BE49-F238E27FC236}">
                <a16:creationId xmlns:a16="http://schemas.microsoft.com/office/drawing/2014/main" xmlns="" id="{8C3602C1-657E-45AB-81FB-75699C5CA3DD}"/>
              </a:ext>
            </a:extLst>
          </p:cNvPr>
          <p:cNvSpPr>
            <a:spLocks noGrp="1"/>
          </p:cNvSpPr>
          <p:nvPr>
            <p:ph idx="1"/>
          </p:nvPr>
        </p:nvSpPr>
        <p:spPr/>
        <p:txBody>
          <a:bodyPr/>
          <a:lstStyle/>
          <a:p>
            <a:pPr marL="0" indent="0">
              <a:buNone/>
            </a:pPr>
            <a:r>
              <a:rPr lang="en-US" dirty="0"/>
              <a:t>https://maketheconnection.net/stories/735</a:t>
            </a:r>
          </a:p>
        </p:txBody>
      </p:sp>
    </p:spTree>
    <p:extLst>
      <p:ext uri="{BB962C8B-B14F-4D97-AF65-F5344CB8AC3E}">
        <p14:creationId xmlns:p14="http://schemas.microsoft.com/office/powerpoint/2010/main" val="1300260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8DC7DE-1644-42A3-802B-3FAA12C378B2}"/>
              </a:ext>
            </a:extLst>
          </p:cNvPr>
          <p:cNvSpPr>
            <a:spLocks noGrp="1"/>
          </p:cNvSpPr>
          <p:nvPr>
            <p:ph type="title"/>
          </p:nvPr>
        </p:nvSpPr>
        <p:spPr/>
        <p:txBody>
          <a:bodyPr/>
          <a:lstStyle/>
          <a:p>
            <a:r>
              <a:rPr lang="en-US" dirty="0"/>
              <a:t>Washington State VA MST Coordinators</a:t>
            </a:r>
          </a:p>
        </p:txBody>
      </p:sp>
      <p:sp>
        <p:nvSpPr>
          <p:cNvPr id="3" name="Content Placeholder 2">
            <a:extLst>
              <a:ext uri="{FF2B5EF4-FFF2-40B4-BE49-F238E27FC236}">
                <a16:creationId xmlns:a16="http://schemas.microsoft.com/office/drawing/2014/main" xmlns="" id="{E78B60F1-0187-4FA0-9484-5B7F80B72EC4}"/>
              </a:ext>
            </a:extLst>
          </p:cNvPr>
          <p:cNvSpPr>
            <a:spLocks noGrp="1"/>
          </p:cNvSpPr>
          <p:nvPr>
            <p:ph idx="1"/>
          </p:nvPr>
        </p:nvSpPr>
        <p:spPr>
          <a:xfrm>
            <a:off x="435895" y="1711573"/>
            <a:ext cx="8272211" cy="2758727"/>
          </a:xfrm>
        </p:spPr>
        <p:txBody>
          <a:bodyPr numCol="3">
            <a:normAutofit fontScale="55000" lnSpcReduction="20000"/>
          </a:bodyPr>
          <a:lstStyle/>
          <a:p>
            <a:pPr marL="0" indent="0">
              <a:buNone/>
            </a:pPr>
            <a:r>
              <a:rPr lang="en-US" sz="2900" dirty="0"/>
              <a:t>Spokane VAMC</a:t>
            </a:r>
          </a:p>
          <a:p>
            <a:pPr marL="0" indent="0">
              <a:buNone/>
            </a:pPr>
            <a:r>
              <a:rPr lang="en-US" sz="2900" dirty="0"/>
              <a:t>Dawn Gray, LICSW </a:t>
            </a:r>
          </a:p>
          <a:p>
            <a:pPr marL="0" indent="0">
              <a:buNone/>
            </a:pPr>
            <a:r>
              <a:rPr lang="en-US" sz="2900" dirty="0"/>
              <a:t>4815 N Assembly St </a:t>
            </a:r>
          </a:p>
          <a:p>
            <a:pPr marL="0" indent="0">
              <a:buNone/>
            </a:pPr>
            <a:r>
              <a:rPr lang="en-US" sz="2900" dirty="0"/>
              <a:t>(BHS-116)</a:t>
            </a:r>
          </a:p>
          <a:p>
            <a:pPr marL="0" indent="0">
              <a:buNone/>
            </a:pPr>
            <a:r>
              <a:rPr lang="en-US" sz="2900" dirty="0"/>
              <a:t>Spokane, WA 99205</a:t>
            </a:r>
          </a:p>
          <a:p>
            <a:pPr marL="0" indent="0">
              <a:buNone/>
            </a:pPr>
            <a:r>
              <a:rPr lang="en-US" sz="2900" dirty="0"/>
              <a:t>(509) 434-7281 </a:t>
            </a:r>
          </a:p>
          <a:p>
            <a:pPr marL="0" indent="0">
              <a:buNone/>
            </a:pPr>
            <a:r>
              <a:rPr lang="en-US" sz="2900" dirty="0">
                <a:hlinkClick r:id="rId2"/>
              </a:rPr>
              <a:t>Dawn.Gray3@va.gov</a:t>
            </a:r>
            <a:endParaRPr lang="en-US" sz="2900" dirty="0"/>
          </a:p>
          <a:p>
            <a:pPr marL="0" indent="0">
              <a:buNone/>
            </a:pPr>
            <a:endParaRPr lang="en-US" sz="2600" dirty="0"/>
          </a:p>
          <a:p>
            <a:pPr marL="0" indent="0">
              <a:buNone/>
            </a:pPr>
            <a:r>
              <a:rPr lang="en-US" sz="2900" dirty="0"/>
              <a:t>Jonathan M. Wainwright VAMC</a:t>
            </a:r>
          </a:p>
          <a:p>
            <a:pPr marL="0" indent="0">
              <a:buNone/>
            </a:pPr>
            <a:r>
              <a:rPr lang="en-US" sz="2900" dirty="0"/>
              <a:t>Eric </a:t>
            </a:r>
            <a:r>
              <a:rPr lang="en-US" sz="2900" dirty="0" err="1"/>
              <a:t>Hollen</a:t>
            </a:r>
            <a:r>
              <a:rPr lang="en-US" sz="2900" dirty="0"/>
              <a:t>, LMSW </a:t>
            </a:r>
          </a:p>
          <a:p>
            <a:pPr marL="0" indent="0">
              <a:buNone/>
            </a:pPr>
            <a:r>
              <a:rPr lang="en-US" sz="2900" dirty="0"/>
              <a:t>77 Wainwright </a:t>
            </a:r>
            <a:r>
              <a:rPr lang="en-US" sz="2900" dirty="0" err="1"/>
              <a:t>Dr</a:t>
            </a:r>
            <a:endParaRPr lang="en-US" sz="2900" dirty="0"/>
          </a:p>
          <a:p>
            <a:pPr marL="0" indent="0">
              <a:buNone/>
            </a:pPr>
            <a:r>
              <a:rPr lang="en-US" sz="2900" dirty="0"/>
              <a:t>Walla Walla, WA 99326</a:t>
            </a:r>
          </a:p>
          <a:p>
            <a:pPr marL="0" indent="0">
              <a:buNone/>
            </a:pPr>
            <a:r>
              <a:rPr lang="en-US" sz="2900" dirty="0"/>
              <a:t>(509) 946-1020 </a:t>
            </a:r>
          </a:p>
          <a:p>
            <a:pPr marL="0" indent="0">
              <a:buNone/>
            </a:pPr>
            <a:r>
              <a:rPr lang="en-US" sz="2900" dirty="0">
                <a:hlinkClick r:id="rId3"/>
              </a:rPr>
              <a:t>Eric.Hollen@va.gov</a:t>
            </a:r>
            <a:endParaRPr lang="en-US" sz="2900" dirty="0"/>
          </a:p>
          <a:p>
            <a:pPr marL="0" indent="0">
              <a:buNone/>
            </a:pPr>
            <a:endParaRPr lang="en-US" sz="2900" dirty="0"/>
          </a:p>
          <a:p>
            <a:pPr marL="176213" indent="0">
              <a:buNone/>
            </a:pPr>
            <a:r>
              <a:rPr lang="en-US" sz="2900" dirty="0"/>
              <a:t>Julia Sewell, LICSW </a:t>
            </a:r>
          </a:p>
          <a:p>
            <a:pPr marL="176213" indent="0">
              <a:buNone/>
            </a:pPr>
            <a:r>
              <a:rPr lang="en-US" sz="2900" dirty="0"/>
              <a:t>VA Puget Sound HCS</a:t>
            </a:r>
          </a:p>
          <a:p>
            <a:pPr marL="176213" indent="0">
              <a:buNone/>
            </a:pPr>
            <a:r>
              <a:rPr lang="en-US" sz="2900" dirty="0"/>
              <a:t>1660 S. Columbian Way (S-116)</a:t>
            </a:r>
          </a:p>
          <a:p>
            <a:pPr marL="176213" indent="0">
              <a:buNone/>
            </a:pPr>
            <a:r>
              <a:rPr lang="en-US" sz="2900" dirty="0"/>
              <a:t>Seattle, WA 98108</a:t>
            </a:r>
          </a:p>
          <a:p>
            <a:pPr marL="176213" indent="0">
              <a:buNone/>
            </a:pPr>
            <a:r>
              <a:rPr lang="en-US" sz="2900" dirty="0"/>
              <a:t>(206) 277-1816 </a:t>
            </a:r>
          </a:p>
          <a:p>
            <a:pPr marL="176213" indent="0">
              <a:buNone/>
            </a:pPr>
            <a:r>
              <a:rPr lang="en-US" sz="2600" dirty="0">
                <a:hlinkClick r:id="rId4"/>
              </a:rPr>
              <a:t>Julia.Sewell@va.gov </a:t>
            </a:r>
            <a:endParaRPr lang="en-US" sz="2600" dirty="0"/>
          </a:p>
          <a:p>
            <a:pPr marL="0" indent="0">
              <a:buNone/>
            </a:pPr>
            <a:endParaRPr lang="en-US" sz="1950" dirty="0"/>
          </a:p>
          <a:p>
            <a:pPr marL="0" indent="0">
              <a:buNone/>
            </a:pPr>
            <a:r>
              <a:rPr lang="en-US" dirty="0"/>
              <a:t>    </a:t>
            </a:r>
            <a:r>
              <a:rPr lang="en-US" sz="2900" dirty="0"/>
              <a:t>Alycia Zink, PhD</a:t>
            </a:r>
          </a:p>
          <a:p>
            <a:pPr marL="176213" indent="0">
              <a:buNone/>
            </a:pPr>
            <a:r>
              <a:rPr lang="en-US" sz="2900" dirty="0"/>
              <a:t>VA Puget Sound HCS</a:t>
            </a:r>
          </a:p>
          <a:p>
            <a:pPr marL="176213" indent="0">
              <a:buNone/>
            </a:pPr>
            <a:r>
              <a:rPr lang="en-US" sz="2900" dirty="0"/>
              <a:t>9600 Veterans Drive SW</a:t>
            </a:r>
          </a:p>
          <a:p>
            <a:pPr marL="176213" indent="0">
              <a:buNone/>
            </a:pPr>
            <a:r>
              <a:rPr lang="en-US" sz="2900" dirty="0"/>
              <a:t>(61-116A)</a:t>
            </a:r>
          </a:p>
          <a:p>
            <a:pPr marL="176213" indent="0">
              <a:buNone/>
            </a:pPr>
            <a:r>
              <a:rPr lang="en-US" sz="2900" dirty="0"/>
              <a:t>Tacoma, WA 98493</a:t>
            </a:r>
          </a:p>
          <a:p>
            <a:pPr marL="176213" indent="0">
              <a:buNone/>
            </a:pPr>
            <a:r>
              <a:rPr lang="en-US" sz="2900" dirty="0"/>
              <a:t>(253) 583-3568</a:t>
            </a:r>
          </a:p>
          <a:p>
            <a:pPr marL="176213" indent="0">
              <a:buNone/>
            </a:pPr>
            <a:r>
              <a:rPr lang="en-US" sz="2900" dirty="0">
                <a:hlinkClick r:id="rId5"/>
              </a:rPr>
              <a:t>Alycia.Zink@va.gov</a:t>
            </a:r>
            <a:endParaRPr lang="en-US" sz="2900" dirty="0"/>
          </a:p>
          <a:p>
            <a:pPr marL="176213" indent="0">
              <a:buNone/>
            </a:pPr>
            <a:r>
              <a:rPr lang="en-US" dirty="0"/>
              <a:t> </a:t>
            </a:r>
          </a:p>
          <a:p>
            <a:pPr marL="0" indent="0">
              <a:buNone/>
            </a:pPr>
            <a:endParaRPr lang="en-US" dirty="0"/>
          </a:p>
        </p:txBody>
      </p:sp>
    </p:spTree>
    <p:extLst>
      <p:ext uri="{BB962C8B-B14F-4D97-AF65-F5344CB8AC3E}">
        <p14:creationId xmlns:p14="http://schemas.microsoft.com/office/powerpoint/2010/main" val="2389366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E57B35-4CF0-49FA-BD1D-35948EF2592C}"/>
              </a:ext>
            </a:extLst>
          </p:cNvPr>
          <p:cNvSpPr>
            <a:spLocks noGrp="1"/>
          </p:cNvSpPr>
          <p:nvPr>
            <p:ph type="title"/>
          </p:nvPr>
        </p:nvSpPr>
        <p:spPr/>
        <p:txBody>
          <a:bodyPr>
            <a:normAutofit fontScale="90000"/>
          </a:bodyPr>
          <a:lstStyle/>
          <a:p>
            <a:r>
              <a:rPr lang="en-US" b="1" dirty="0"/>
              <a:t>Washington (Seattle Regional Benefit Office)</a:t>
            </a:r>
            <a:br>
              <a:rPr lang="en-US" b="1" dirty="0"/>
            </a:br>
            <a:endParaRPr lang="en-US" dirty="0"/>
          </a:p>
        </p:txBody>
      </p:sp>
      <p:sp>
        <p:nvSpPr>
          <p:cNvPr id="3" name="Content Placeholder 2">
            <a:extLst>
              <a:ext uri="{FF2B5EF4-FFF2-40B4-BE49-F238E27FC236}">
                <a16:creationId xmlns:a16="http://schemas.microsoft.com/office/drawing/2014/main" xmlns="" id="{6C889C97-4DEC-4B56-AC81-5C05A06790B7}"/>
              </a:ext>
            </a:extLst>
          </p:cNvPr>
          <p:cNvSpPr>
            <a:spLocks noGrp="1"/>
          </p:cNvSpPr>
          <p:nvPr>
            <p:ph idx="1"/>
          </p:nvPr>
        </p:nvSpPr>
        <p:spPr/>
        <p:txBody>
          <a:bodyPr>
            <a:normAutofit/>
          </a:bodyPr>
          <a:lstStyle/>
          <a:p>
            <a:r>
              <a:rPr lang="en-US" sz="1800" dirty="0"/>
              <a:t>Rochelle </a:t>
            </a:r>
            <a:r>
              <a:rPr lang="en-US" sz="1800" dirty="0" err="1"/>
              <a:t>Mantanona</a:t>
            </a:r>
            <a:r>
              <a:rPr lang="en-US" sz="1800" dirty="0"/>
              <a:t/>
            </a:r>
            <a:br>
              <a:rPr lang="en-US" sz="1800" dirty="0"/>
            </a:br>
            <a:r>
              <a:rPr lang="en-US" sz="1800" dirty="0">
                <a:hlinkClick r:id="rId2"/>
              </a:rPr>
              <a:t>Rochelle.M.Mantanona@va.gov</a:t>
            </a:r>
            <a:endParaRPr lang="en-US" sz="1800" dirty="0"/>
          </a:p>
          <a:p>
            <a:pPr marL="0" indent="0">
              <a:buNone/>
            </a:pPr>
            <a:endParaRPr lang="en-US" sz="1800" dirty="0"/>
          </a:p>
          <a:p>
            <a:r>
              <a:rPr lang="en-US" sz="1800" dirty="0"/>
              <a:t>Robert Kohler</a:t>
            </a:r>
            <a:br>
              <a:rPr lang="en-US" sz="1800" dirty="0"/>
            </a:br>
            <a:r>
              <a:rPr lang="en-US" sz="1800" dirty="0">
                <a:hlinkClick r:id="rId3"/>
              </a:rPr>
              <a:t>Robert.Kohler@va.gov</a:t>
            </a:r>
            <a:endParaRPr lang="en-US" sz="1800" dirty="0"/>
          </a:p>
          <a:p>
            <a:pPr marL="243000" lvl="1" indent="0">
              <a:buNone/>
            </a:pPr>
            <a:endParaRPr lang="en-US" sz="1650" dirty="0"/>
          </a:p>
          <a:p>
            <a:r>
              <a:rPr lang="en-US" sz="1800" dirty="0"/>
              <a:t>Eileen Jordan</a:t>
            </a:r>
            <a:br>
              <a:rPr lang="en-US" sz="1800" dirty="0"/>
            </a:br>
            <a:r>
              <a:rPr lang="en-US" sz="1800" dirty="0">
                <a:hlinkClick r:id="rId4"/>
              </a:rPr>
              <a:t>Eileen.Jordan@va.gov</a:t>
            </a:r>
            <a:endParaRPr lang="en-US" sz="1800" dirty="0"/>
          </a:p>
        </p:txBody>
      </p:sp>
    </p:spTree>
    <p:extLst>
      <p:ext uri="{BB962C8B-B14F-4D97-AF65-F5344CB8AC3E}">
        <p14:creationId xmlns:p14="http://schemas.microsoft.com/office/powerpoint/2010/main" val="19340297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0279F7-9ED8-448A-A014-FAFF62732F7D}"/>
              </a:ext>
            </a:extLst>
          </p:cNvPr>
          <p:cNvSpPr>
            <a:spLocks noGrp="1"/>
          </p:cNvSpPr>
          <p:nvPr>
            <p:ph type="title"/>
          </p:nvPr>
        </p:nvSpPr>
        <p:spPr/>
        <p:txBody>
          <a:bodyPr/>
          <a:lstStyle/>
          <a:p>
            <a:r>
              <a:rPr lang="en-US" dirty="0" err="1"/>
              <a:t>Addittional</a:t>
            </a:r>
            <a:r>
              <a:rPr lang="en-US" dirty="0"/>
              <a:t> Resources</a:t>
            </a:r>
          </a:p>
        </p:txBody>
      </p:sp>
      <p:sp>
        <p:nvSpPr>
          <p:cNvPr id="3" name="Content Placeholder 2">
            <a:extLst>
              <a:ext uri="{FF2B5EF4-FFF2-40B4-BE49-F238E27FC236}">
                <a16:creationId xmlns:a16="http://schemas.microsoft.com/office/drawing/2014/main" xmlns="" id="{2E1DC2B3-E18B-4618-B771-4C62A8AB74E0}"/>
              </a:ext>
            </a:extLst>
          </p:cNvPr>
          <p:cNvSpPr>
            <a:spLocks noGrp="1"/>
          </p:cNvSpPr>
          <p:nvPr>
            <p:ph idx="1"/>
          </p:nvPr>
        </p:nvSpPr>
        <p:spPr/>
        <p:txBody>
          <a:bodyPr>
            <a:normAutofit fontScale="70000" lnSpcReduction="20000"/>
          </a:bodyPr>
          <a:lstStyle/>
          <a:p>
            <a:pPr marL="0" indent="0">
              <a:buNone/>
            </a:pPr>
            <a:r>
              <a:rPr lang="en-US" dirty="0"/>
              <a:t>DoD</a:t>
            </a:r>
          </a:p>
          <a:p>
            <a:pPr>
              <a:buFont typeface="Wingdings" panose="05000000000000000000" pitchFamily="2" charset="2"/>
              <a:buChar char="Ø"/>
            </a:pPr>
            <a:r>
              <a:rPr lang="en-US" dirty="0"/>
              <a:t>https://www.safehelpline.org/</a:t>
            </a:r>
          </a:p>
          <a:p>
            <a:pPr marL="0" indent="0">
              <a:buNone/>
            </a:pPr>
            <a:r>
              <a:rPr lang="en-US" dirty="0"/>
              <a:t>VA</a:t>
            </a:r>
          </a:p>
          <a:p>
            <a:pPr>
              <a:buFont typeface="Wingdings" panose="05000000000000000000" pitchFamily="2" charset="2"/>
              <a:buChar char="Ø"/>
            </a:pPr>
            <a:r>
              <a:rPr lang="en-US" dirty="0"/>
              <a:t>Make the connection</a:t>
            </a:r>
          </a:p>
          <a:p>
            <a:pPr>
              <a:buFont typeface="Wingdings" panose="05000000000000000000" pitchFamily="2" charset="2"/>
              <a:buChar char="Ø"/>
            </a:pPr>
            <a:r>
              <a:rPr lang="en-US" b="1" dirty="0">
                <a:hlinkClick r:id="rId3"/>
              </a:rPr>
              <a:t>http://vaww.mst.va.gov</a:t>
            </a:r>
            <a:r>
              <a:rPr lang="en-US" b="1" dirty="0"/>
              <a:t>.</a:t>
            </a:r>
          </a:p>
          <a:p>
            <a:pPr marL="0" indent="0">
              <a:buNone/>
            </a:pPr>
            <a:r>
              <a:rPr lang="en-US" dirty="0"/>
              <a:t>Community</a:t>
            </a:r>
          </a:p>
          <a:p>
            <a:pPr>
              <a:buFont typeface="Wingdings" panose="05000000000000000000" pitchFamily="2" charset="2"/>
              <a:buChar char="Ø"/>
            </a:pPr>
            <a:r>
              <a:rPr lang="en-US" dirty="0">
                <a:hlinkClick r:id="rId4"/>
              </a:rPr>
              <a:t>https://www.findsafety.org/</a:t>
            </a:r>
            <a:endParaRPr lang="en-US" dirty="0"/>
          </a:p>
          <a:p>
            <a:pPr>
              <a:buFont typeface="Wingdings" panose="05000000000000000000" pitchFamily="2" charset="2"/>
              <a:buChar char="Ø"/>
            </a:pPr>
            <a:r>
              <a:rPr lang="en-US" dirty="0"/>
              <a:t>#</a:t>
            </a:r>
            <a:r>
              <a:rPr lang="en-US" dirty="0" err="1"/>
              <a:t>Notinvisible</a:t>
            </a:r>
            <a:endParaRPr lang="en-US" dirty="0"/>
          </a:p>
          <a:p>
            <a:pPr>
              <a:buFont typeface="Wingdings" panose="05000000000000000000" pitchFamily="2" charset="2"/>
              <a:buChar char="Ø"/>
            </a:pPr>
            <a:r>
              <a:rPr lang="en-US" dirty="0"/>
              <a:t>1in6</a:t>
            </a:r>
          </a:p>
          <a:p>
            <a:pPr>
              <a:buFont typeface="Wingdings" panose="05000000000000000000" pitchFamily="2" charset="2"/>
              <a:buChar char="Ø"/>
            </a:pPr>
            <a:r>
              <a:rPr lang="en-US" dirty="0">
                <a:hlinkClick r:id="rId5"/>
              </a:rPr>
              <a:t>https://www.nwnetwork.org/</a:t>
            </a:r>
            <a:endParaRPr lang="en-US" dirty="0"/>
          </a:p>
        </p:txBody>
      </p:sp>
    </p:spTree>
    <p:extLst>
      <p:ext uri="{BB962C8B-B14F-4D97-AF65-F5344CB8AC3E}">
        <p14:creationId xmlns:p14="http://schemas.microsoft.com/office/powerpoint/2010/main" val="12757508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FBEDBC-8BCD-4B6A-8CE3-38D1E40139C1}"/>
              </a:ext>
            </a:extLst>
          </p:cNvPr>
          <p:cNvSpPr>
            <a:spLocks noGrp="1"/>
          </p:cNvSpPr>
          <p:nvPr>
            <p:ph type="title"/>
          </p:nvPr>
        </p:nvSpPr>
        <p:spPr/>
        <p:txBody>
          <a:bodyPr/>
          <a:lstStyle/>
          <a:p>
            <a:r>
              <a:rPr lang="en-US" dirty="0" err="1"/>
              <a:t>Referrences</a:t>
            </a:r>
            <a:endParaRPr lang="en-US" dirty="0"/>
          </a:p>
        </p:txBody>
      </p:sp>
      <p:sp>
        <p:nvSpPr>
          <p:cNvPr id="3" name="Content Placeholder 2">
            <a:extLst>
              <a:ext uri="{FF2B5EF4-FFF2-40B4-BE49-F238E27FC236}">
                <a16:creationId xmlns:a16="http://schemas.microsoft.com/office/drawing/2014/main" xmlns="" id="{516FD618-82DF-4B00-8B62-C63542568C83}"/>
              </a:ext>
            </a:extLst>
          </p:cNvPr>
          <p:cNvSpPr>
            <a:spLocks noGrp="1"/>
          </p:cNvSpPr>
          <p:nvPr>
            <p:ph idx="1"/>
          </p:nvPr>
        </p:nvSpPr>
        <p:spPr/>
        <p:txBody>
          <a:bodyPr>
            <a:normAutofit/>
          </a:bodyPr>
          <a:lstStyle/>
          <a:p>
            <a:pPr marL="461963" indent="-461963">
              <a:buNone/>
            </a:pPr>
            <a:r>
              <a:rPr lang="en-US" sz="1800" dirty="0"/>
              <a:t>Tharp,  A.T., </a:t>
            </a:r>
            <a:r>
              <a:rPr lang="en-US" sz="1800" dirty="0" err="1"/>
              <a:t>DeGue</a:t>
            </a:r>
            <a:r>
              <a:rPr lang="en-US" sz="1800" dirty="0"/>
              <a:t>, S. Valle, L.A.,  Kathryn A. Brookmeyer, K.A., </a:t>
            </a:r>
            <a:r>
              <a:rPr lang="en-US" sz="1800" dirty="0" err="1"/>
              <a:t>Massetti</a:t>
            </a:r>
            <a:r>
              <a:rPr lang="en-US" sz="1800" dirty="0"/>
              <a:t>, G.M., </a:t>
            </a:r>
            <a:r>
              <a:rPr lang="en-US" sz="1800" dirty="0" err="1"/>
              <a:t>Matjasko</a:t>
            </a:r>
            <a:r>
              <a:rPr lang="en-US" sz="1800" dirty="0"/>
              <a:t>, J.L. (2012).  A Systematic Qualitative Review of Risk and Protective Factors for Sexual Violence Perpetration, Trauma, Violence, and Abuse Volume: 14 (2), 133-167. </a:t>
            </a:r>
          </a:p>
          <a:p>
            <a:pPr marL="461963" indent="-461963">
              <a:buNone/>
            </a:pPr>
            <a:r>
              <a:rPr lang="en-US" sz="1800" dirty="0"/>
              <a:t>Stander, V.A. &amp; Thomsen, C.J. (2016). Sexual Harassment and Assault in the U.S. Military: A Review of Policy and Research Trends MILITARY MEDICINE, 181, 1-20.</a:t>
            </a:r>
          </a:p>
          <a:p>
            <a:pPr marL="0" indent="0">
              <a:buNone/>
            </a:pPr>
            <a:endParaRPr lang="en-US" sz="1800" dirty="0"/>
          </a:p>
          <a:p>
            <a:pPr marL="0" indent="0">
              <a:buNone/>
            </a:pPr>
            <a:r>
              <a:rPr lang="en-US" sz="1800" dirty="0"/>
              <a:t>https://www.cdc.gov/violenceprevention/sexualviolence/riskprotectivefactors.html</a:t>
            </a:r>
          </a:p>
        </p:txBody>
      </p:sp>
    </p:spTree>
    <p:extLst>
      <p:ext uri="{BB962C8B-B14F-4D97-AF65-F5344CB8AC3E}">
        <p14:creationId xmlns:p14="http://schemas.microsoft.com/office/powerpoint/2010/main" val="380409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3AC03-30D8-4F1C-A592-99CF7860D779}"/>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xmlns="" id="{B8A90652-965C-4277-9F78-8E70A6721CD4}"/>
              </a:ext>
            </a:extLst>
          </p:cNvPr>
          <p:cNvSpPr>
            <a:spLocks noGrp="1"/>
          </p:cNvSpPr>
          <p:nvPr>
            <p:ph idx="1"/>
          </p:nvPr>
        </p:nvSpPr>
        <p:spPr>
          <a:xfrm>
            <a:off x="448966" y="1350111"/>
            <a:ext cx="8246070" cy="3359506"/>
          </a:xfrm>
        </p:spPr>
        <p:txBody>
          <a:bodyPr>
            <a:normAutofit/>
          </a:bodyPr>
          <a:lstStyle/>
          <a:p>
            <a:pPr marL="0" indent="0">
              <a:spcBef>
                <a:spcPts val="0"/>
              </a:spcBef>
              <a:buNone/>
            </a:pPr>
            <a:r>
              <a:rPr lang="en-US" sz="2400" dirty="0"/>
              <a:t>Dr.  Alycia Zink is a staff psychologist serving as the Military Sexual Trauma Coordinator and Women’s Trauma Services Coordinator with the PTSD Outpatient Clinic at VA Puget Sound Health Care System, American Lake Division. The information presented here includes information obtained from the </a:t>
            </a:r>
            <a:r>
              <a:rPr lang="en-US" sz="2400" b="1" dirty="0"/>
              <a:t>National MST Screening &amp; Treatment Data </a:t>
            </a:r>
            <a:r>
              <a:rPr lang="en-US" sz="2400" dirty="0"/>
              <a:t>and </a:t>
            </a:r>
          </a:p>
          <a:p>
            <a:pPr marL="0" indent="0">
              <a:spcBef>
                <a:spcPts val="0"/>
              </a:spcBef>
              <a:buNone/>
            </a:pPr>
            <a:r>
              <a:rPr lang="en-US" sz="2400" i="1" dirty="0">
                <a:hlinkClick r:id="rId3" action="ppaction://hlinkfile"/>
              </a:rPr>
              <a:t>Maketheconnection.net</a:t>
            </a:r>
            <a:r>
              <a:rPr lang="en-US" sz="2400" i="1" dirty="0"/>
              <a:t>.</a:t>
            </a:r>
            <a:r>
              <a:rPr lang="en-US" sz="2400" dirty="0"/>
              <a:t> </a:t>
            </a:r>
          </a:p>
        </p:txBody>
      </p:sp>
    </p:spTree>
    <p:extLst>
      <p:ext uri="{BB962C8B-B14F-4D97-AF65-F5344CB8AC3E}">
        <p14:creationId xmlns:p14="http://schemas.microsoft.com/office/powerpoint/2010/main" val="349732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EBFAD90-1DAE-443E-9568-A330C5ACFC3E}"/>
              </a:ext>
            </a:extLst>
          </p:cNvPr>
          <p:cNvSpPr>
            <a:spLocks noGrp="1"/>
          </p:cNvSpPr>
          <p:nvPr>
            <p:ph type="title"/>
          </p:nvPr>
        </p:nvSpPr>
        <p:spPr/>
        <p:txBody>
          <a:bodyPr>
            <a:normAutofit fontScale="90000"/>
          </a:bodyPr>
          <a:lstStyle/>
          <a:p>
            <a:r>
              <a:rPr lang="en-US" dirty="0"/>
              <a:t>What is Military Sexual Trauma?</a:t>
            </a:r>
          </a:p>
        </p:txBody>
      </p:sp>
      <p:sp>
        <p:nvSpPr>
          <p:cNvPr id="5" name="Text Placeholder 4">
            <a:extLst>
              <a:ext uri="{FF2B5EF4-FFF2-40B4-BE49-F238E27FC236}">
                <a16:creationId xmlns:a16="http://schemas.microsoft.com/office/drawing/2014/main" xmlns="" id="{E2F74A2B-5A9F-4C3A-A254-699FF3F0A4D1}"/>
              </a:ext>
            </a:extLst>
          </p:cNvPr>
          <p:cNvSpPr>
            <a:spLocks noGrp="1"/>
          </p:cNvSpPr>
          <p:nvPr>
            <p:ph type="body" idx="1"/>
          </p:nvPr>
        </p:nvSpPr>
        <p:spPr/>
        <p:txBody>
          <a:bodyPr/>
          <a:lstStyle/>
          <a:p>
            <a:r>
              <a:rPr lang="en-US" dirty="0"/>
              <a:t>Objective 1</a:t>
            </a:r>
          </a:p>
        </p:txBody>
      </p:sp>
      <p:pic>
        <p:nvPicPr>
          <p:cNvPr id="6" name="Picture 5">
            <a:extLst>
              <a:ext uri="{FF2B5EF4-FFF2-40B4-BE49-F238E27FC236}">
                <a16:creationId xmlns:a16="http://schemas.microsoft.com/office/drawing/2014/main" xmlns="" id="{832AA0BD-63D7-4856-8B85-D31579DC73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9097" y="2571750"/>
            <a:ext cx="1319096" cy="2135509"/>
          </a:xfrm>
          <a:prstGeom prst="rect">
            <a:avLst/>
          </a:prstGeom>
        </p:spPr>
      </p:pic>
    </p:spTree>
    <p:extLst>
      <p:ext uri="{BB962C8B-B14F-4D97-AF65-F5344CB8AC3E}">
        <p14:creationId xmlns:p14="http://schemas.microsoft.com/office/powerpoint/2010/main" val="234849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5A6EB9-4615-4597-8FE2-FAC310FEFFD5}"/>
              </a:ext>
            </a:extLst>
          </p:cNvPr>
          <p:cNvSpPr>
            <a:spLocks noGrp="1"/>
          </p:cNvSpPr>
          <p:nvPr>
            <p:ph type="title"/>
          </p:nvPr>
        </p:nvSpPr>
        <p:spPr/>
        <p:txBody>
          <a:bodyPr>
            <a:normAutofit/>
          </a:bodyPr>
          <a:lstStyle/>
          <a:p>
            <a:r>
              <a:rPr lang="en-US" dirty="0"/>
              <a:t>What is Military sexual Trauma (MST)?</a:t>
            </a:r>
          </a:p>
        </p:txBody>
      </p:sp>
      <p:sp>
        <p:nvSpPr>
          <p:cNvPr id="3" name="Content Placeholder 2">
            <a:extLst>
              <a:ext uri="{FF2B5EF4-FFF2-40B4-BE49-F238E27FC236}">
                <a16:creationId xmlns:a16="http://schemas.microsoft.com/office/drawing/2014/main" xmlns="" id="{F07D7140-D40A-4722-BF0D-976B4D3FCF78}"/>
              </a:ext>
            </a:extLst>
          </p:cNvPr>
          <p:cNvSpPr>
            <a:spLocks noGrp="1"/>
          </p:cNvSpPr>
          <p:nvPr>
            <p:ph idx="1"/>
          </p:nvPr>
        </p:nvSpPr>
        <p:spPr/>
        <p:txBody>
          <a:bodyPr>
            <a:normAutofit/>
          </a:bodyPr>
          <a:lstStyle/>
          <a:p>
            <a:pPr marL="0" indent="0">
              <a:buNone/>
            </a:pPr>
            <a:r>
              <a:rPr lang="en-US" sz="2400" dirty="0"/>
              <a:t>Military Sexual Trauma (MST) is a term used by the VA and refers to a broad range of experiences from sexual harassment to sexual assault.</a:t>
            </a:r>
          </a:p>
          <a:p>
            <a:pPr lvl="1">
              <a:buFont typeface="Wingdings" panose="05000000000000000000" pitchFamily="2" charset="2"/>
              <a:buChar char="v"/>
            </a:pPr>
            <a:r>
              <a:rPr lang="en-US" sz="2000" dirty="0"/>
              <a:t>Sexual harassment is defined as repeated, unwanted verbal or physical contact that is sexual in nature and considered intimidating or threatening.</a:t>
            </a:r>
          </a:p>
          <a:p>
            <a:pPr lvl="1">
              <a:buFont typeface="Wingdings" panose="05000000000000000000" pitchFamily="2" charset="2"/>
              <a:buChar char="v"/>
            </a:pPr>
            <a:r>
              <a:rPr lang="en-US" sz="2000" dirty="0"/>
              <a:t>Sexual assault refers to attempted rape, fondling or unwanted sexual touching, forcing a victim to perform sexual acts, or penetration of the victim’s body, also known as rape.</a:t>
            </a:r>
          </a:p>
        </p:txBody>
      </p:sp>
    </p:spTree>
    <p:extLst>
      <p:ext uri="{BB962C8B-B14F-4D97-AF65-F5344CB8AC3E}">
        <p14:creationId xmlns:p14="http://schemas.microsoft.com/office/powerpoint/2010/main" val="243082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C95D2-20DE-4DAF-ABA0-FF6CF78D4797}"/>
              </a:ext>
            </a:extLst>
          </p:cNvPr>
          <p:cNvSpPr>
            <a:spLocks noGrp="1"/>
          </p:cNvSpPr>
          <p:nvPr>
            <p:ph type="title"/>
          </p:nvPr>
        </p:nvSpPr>
        <p:spPr/>
        <p:txBody>
          <a:bodyPr/>
          <a:lstStyle/>
          <a:p>
            <a:r>
              <a:rPr lang="en-US" dirty="0"/>
              <a:t>Types of MST experiences:</a:t>
            </a:r>
          </a:p>
        </p:txBody>
      </p:sp>
      <p:sp>
        <p:nvSpPr>
          <p:cNvPr id="3" name="Content Placeholder 2">
            <a:extLst>
              <a:ext uri="{FF2B5EF4-FFF2-40B4-BE49-F238E27FC236}">
                <a16:creationId xmlns:a16="http://schemas.microsoft.com/office/drawing/2014/main" xmlns="" id="{9E198FCF-7153-4EAE-A753-6D99A99AF83B}"/>
              </a:ext>
            </a:extLst>
          </p:cNvPr>
          <p:cNvSpPr>
            <a:spLocks noGrp="1"/>
          </p:cNvSpPr>
          <p:nvPr>
            <p:ph idx="1"/>
          </p:nvPr>
        </p:nvSpPr>
        <p:spPr/>
        <p:txBody>
          <a:bodyPr>
            <a:normAutofit lnSpcReduction="10000"/>
          </a:bodyPr>
          <a:lstStyle/>
          <a:p>
            <a:pPr lvl="1">
              <a:buFont typeface="Wingdings" panose="05000000000000000000" pitchFamily="2" charset="2"/>
              <a:buChar char="v"/>
            </a:pPr>
            <a:r>
              <a:rPr lang="en-US" sz="2400" dirty="0"/>
              <a:t>Threatening or offensive remarks about someone’s body</a:t>
            </a:r>
          </a:p>
          <a:p>
            <a:pPr lvl="1">
              <a:buFont typeface="Wingdings" panose="05000000000000000000" pitchFamily="2" charset="2"/>
              <a:buChar char="v"/>
            </a:pPr>
            <a:r>
              <a:rPr lang="en-US" sz="2400" dirty="0"/>
              <a:t>Threatening and unwelcome sexual advances</a:t>
            </a:r>
          </a:p>
          <a:p>
            <a:pPr lvl="1">
              <a:buFont typeface="Wingdings" panose="05000000000000000000" pitchFamily="2" charset="2"/>
              <a:buChar char="v"/>
            </a:pPr>
            <a:r>
              <a:rPr lang="en-US" sz="2400" dirty="0"/>
              <a:t>Unwanted touching or grabbing</a:t>
            </a:r>
          </a:p>
          <a:p>
            <a:pPr lvl="1">
              <a:buFont typeface="Wingdings" panose="05000000000000000000" pitchFamily="2" charset="2"/>
              <a:buChar char="v"/>
            </a:pPr>
            <a:r>
              <a:rPr lang="en-US" sz="2400" dirty="0"/>
              <a:t>Unwanted sexual penetration with an object or body part</a:t>
            </a:r>
          </a:p>
          <a:p>
            <a:pPr lvl="1">
              <a:buFont typeface="Wingdings" panose="05000000000000000000" pitchFamily="2" charset="2"/>
              <a:buChar char="v"/>
            </a:pPr>
            <a:r>
              <a:rPr lang="en-US" sz="2400" dirty="0"/>
              <a:t>Physically forced into participation</a:t>
            </a:r>
          </a:p>
          <a:p>
            <a:pPr lvl="1">
              <a:buFont typeface="Wingdings" panose="05000000000000000000" pitchFamily="2" charset="2"/>
              <a:buChar char="v"/>
            </a:pPr>
            <a:r>
              <a:rPr lang="en-US" sz="2400" dirty="0"/>
              <a:t>Unable to consent to sexual activities (under the influence of drugs, alcohol, etc.)</a:t>
            </a:r>
          </a:p>
          <a:p>
            <a:pPr lvl="1">
              <a:buFont typeface="Wingdings" panose="05000000000000000000" pitchFamily="2" charset="2"/>
              <a:buChar char="v"/>
            </a:pPr>
            <a:r>
              <a:rPr lang="en-US" sz="2400" dirty="0"/>
              <a:t>Pressured or coerced into sexual activities</a:t>
            </a:r>
          </a:p>
        </p:txBody>
      </p:sp>
    </p:spTree>
    <p:extLst>
      <p:ext uri="{BB962C8B-B14F-4D97-AF65-F5344CB8AC3E}">
        <p14:creationId xmlns:p14="http://schemas.microsoft.com/office/powerpoint/2010/main" val="308536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DE1AA7-B927-4535-BCA1-34A57E6E0B06}"/>
              </a:ext>
            </a:extLst>
          </p:cNvPr>
          <p:cNvSpPr>
            <a:spLocks noGrp="1"/>
          </p:cNvSpPr>
          <p:nvPr>
            <p:ph type="title"/>
          </p:nvPr>
        </p:nvSpPr>
        <p:spPr/>
        <p:txBody>
          <a:bodyPr/>
          <a:lstStyle/>
          <a:p>
            <a:r>
              <a:rPr lang="en-US" dirty="0"/>
              <a:t>What is MST?</a:t>
            </a:r>
          </a:p>
        </p:txBody>
      </p:sp>
      <p:sp>
        <p:nvSpPr>
          <p:cNvPr id="3" name="Content Placeholder 2">
            <a:extLst>
              <a:ext uri="{FF2B5EF4-FFF2-40B4-BE49-F238E27FC236}">
                <a16:creationId xmlns:a16="http://schemas.microsoft.com/office/drawing/2014/main" xmlns="" id="{F96CB5DA-AB87-4792-AB3B-00D8A1CDE648}"/>
              </a:ext>
            </a:extLst>
          </p:cNvPr>
          <p:cNvSpPr>
            <a:spLocks noGrp="1"/>
          </p:cNvSpPr>
          <p:nvPr>
            <p:ph idx="1"/>
          </p:nvPr>
        </p:nvSpPr>
        <p:spPr/>
        <p:txBody>
          <a:bodyPr/>
          <a:lstStyle/>
          <a:p>
            <a:pPr marL="0" indent="0">
              <a:buNone/>
            </a:pPr>
            <a:r>
              <a:rPr lang="en-US" dirty="0"/>
              <a:t>The experiences listed on the previous slide must occur during the Veterans military service</a:t>
            </a:r>
          </a:p>
          <a:p>
            <a:pPr marL="0" indent="0">
              <a:buNone/>
            </a:pPr>
            <a:endParaRPr lang="en-US" sz="1200" dirty="0"/>
          </a:p>
          <a:p>
            <a:pPr lvl="1">
              <a:buFont typeface="Wingdings" panose="05000000000000000000" pitchFamily="2" charset="2"/>
              <a:buChar char="v"/>
            </a:pPr>
            <a:r>
              <a:rPr lang="en-US" sz="2400" i="1" dirty="0"/>
              <a:t>The identity of the perpetrator does not matter</a:t>
            </a:r>
          </a:p>
          <a:p>
            <a:pPr marL="457200" lvl="1" indent="0">
              <a:buNone/>
            </a:pPr>
            <a:endParaRPr lang="en-US" sz="1200" i="1" dirty="0"/>
          </a:p>
          <a:p>
            <a:pPr lvl="1">
              <a:buFont typeface="Wingdings" panose="05000000000000000000" pitchFamily="2" charset="2"/>
              <a:buChar char="v"/>
            </a:pPr>
            <a:r>
              <a:rPr lang="en-US" sz="2400" i="1" dirty="0"/>
              <a:t>It does not need to have been reported to the military or civilian law enforcement</a:t>
            </a:r>
          </a:p>
          <a:p>
            <a:pPr marL="0" indent="0">
              <a:buNone/>
            </a:pPr>
            <a:endParaRPr lang="en-US" dirty="0"/>
          </a:p>
        </p:txBody>
      </p:sp>
    </p:spTree>
    <p:extLst>
      <p:ext uri="{BB962C8B-B14F-4D97-AF65-F5344CB8AC3E}">
        <p14:creationId xmlns:p14="http://schemas.microsoft.com/office/powerpoint/2010/main" val="2414227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042A86-219F-4CD8-B4D5-3F4D98BE0846}"/>
              </a:ext>
            </a:extLst>
          </p:cNvPr>
          <p:cNvSpPr>
            <a:spLocks noGrp="1"/>
          </p:cNvSpPr>
          <p:nvPr>
            <p:ph type="title"/>
          </p:nvPr>
        </p:nvSpPr>
        <p:spPr/>
        <p:txBody>
          <a:bodyPr/>
          <a:lstStyle/>
          <a:p>
            <a:r>
              <a:rPr lang="en-US" dirty="0"/>
              <a:t>How common is MST: National Stats FY19</a:t>
            </a:r>
          </a:p>
        </p:txBody>
      </p:sp>
      <p:graphicFrame>
        <p:nvGraphicFramePr>
          <p:cNvPr id="4" name="Content Placeholder 3">
            <a:extLst>
              <a:ext uri="{FF2B5EF4-FFF2-40B4-BE49-F238E27FC236}">
                <a16:creationId xmlns:a16="http://schemas.microsoft.com/office/drawing/2014/main" xmlns="" id="{C2821ED6-7B94-4FC1-ADEF-8C1D6CE437FA}"/>
              </a:ext>
            </a:extLst>
          </p:cNvPr>
          <p:cNvGraphicFramePr>
            <a:graphicFrameLocks noGrp="1"/>
          </p:cNvGraphicFramePr>
          <p:nvPr>
            <p:ph idx="1"/>
            <p:extLst>
              <p:ext uri="{D42A27DB-BD31-4B8C-83A1-F6EECF244321}">
                <p14:modId xmlns:p14="http://schemas.microsoft.com/office/powerpoint/2010/main" val="1267734302"/>
              </p:ext>
            </p:extLst>
          </p:nvPr>
        </p:nvGraphicFramePr>
        <p:xfrm>
          <a:off x="346867" y="1549400"/>
          <a:ext cx="8492334" cy="3160221"/>
        </p:xfrm>
        <a:graphic>
          <a:graphicData uri="http://schemas.openxmlformats.org/drawingml/2006/table">
            <a:tbl>
              <a:tblPr firstRow="1" bandRow="1">
                <a:tableStyleId>{5C22544A-7EE6-4342-B048-85BDC9FD1C3A}</a:tableStyleId>
              </a:tblPr>
              <a:tblGrid>
                <a:gridCol w="1323738">
                  <a:extLst>
                    <a:ext uri="{9D8B030D-6E8A-4147-A177-3AD203B41FA5}">
                      <a16:colId xmlns:a16="http://schemas.microsoft.com/office/drawing/2014/main" xmlns="" val="3688266960"/>
                    </a:ext>
                  </a:extLst>
                </a:gridCol>
                <a:gridCol w="1527050">
                  <a:extLst>
                    <a:ext uri="{9D8B030D-6E8A-4147-A177-3AD203B41FA5}">
                      <a16:colId xmlns:a16="http://schemas.microsoft.com/office/drawing/2014/main" xmlns="" val="1629538899"/>
                    </a:ext>
                  </a:extLst>
                </a:gridCol>
                <a:gridCol w="1395379">
                  <a:extLst>
                    <a:ext uri="{9D8B030D-6E8A-4147-A177-3AD203B41FA5}">
                      <a16:colId xmlns:a16="http://schemas.microsoft.com/office/drawing/2014/main" xmlns="" val="2235019641"/>
                    </a:ext>
                  </a:extLst>
                </a:gridCol>
                <a:gridCol w="1415389">
                  <a:extLst>
                    <a:ext uri="{9D8B030D-6E8A-4147-A177-3AD203B41FA5}">
                      <a16:colId xmlns:a16="http://schemas.microsoft.com/office/drawing/2014/main" xmlns="" val="4175129351"/>
                    </a:ext>
                  </a:extLst>
                </a:gridCol>
                <a:gridCol w="1415389">
                  <a:extLst>
                    <a:ext uri="{9D8B030D-6E8A-4147-A177-3AD203B41FA5}">
                      <a16:colId xmlns:a16="http://schemas.microsoft.com/office/drawing/2014/main" xmlns="" val="1657832702"/>
                    </a:ext>
                  </a:extLst>
                </a:gridCol>
                <a:gridCol w="1415389">
                  <a:extLst>
                    <a:ext uri="{9D8B030D-6E8A-4147-A177-3AD203B41FA5}">
                      <a16:colId xmlns:a16="http://schemas.microsoft.com/office/drawing/2014/main" xmlns="" val="3350954972"/>
                    </a:ext>
                  </a:extLst>
                </a:gridCol>
              </a:tblGrid>
              <a:tr h="1627578">
                <a:tc>
                  <a:txBody>
                    <a:bodyPr/>
                    <a:lstStyle/>
                    <a:p>
                      <a:pPr algn="l" rtl="0" fontAlgn="b"/>
                      <a:r>
                        <a:rPr lang="en-US" sz="1400" b="1" i="0" u="none" strike="noStrike" dirty="0">
                          <a:solidFill>
                            <a:srgbClr val="FFFFFF"/>
                          </a:solidFill>
                          <a:effectLst/>
                          <a:latin typeface="Arial" panose="020B0604020202020204" pitchFamily="34" charset="0"/>
                        </a:rPr>
                        <a:t>Gender</a:t>
                      </a:r>
                    </a:p>
                    <a:p>
                      <a:pPr algn="ctr" rtl="0" fontAlgn="b"/>
                      <a:endParaRPr lang="en-US" sz="1400" b="1" i="0" u="none" strike="noStrike" dirty="0">
                        <a:solidFill>
                          <a:srgbClr val="FFFFFF"/>
                        </a:solidFill>
                        <a:effectLst/>
                        <a:latin typeface="Arial" panose="020B0604020202020204" pitchFamily="34" charset="0"/>
                      </a:endParaRPr>
                    </a:p>
                  </a:txBody>
                  <a:tcPr marL="7144" marR="7144" marT="7144" marB="0"/>
                </a:tc>
                <a:tc>
                  <a:txBody>
                    <a:bodyPr/>
                    <a:lstStyle/>
                    <a:p>
                      <a:pPr algn="ctr" rtl="0" fontAlgn="b"/>
                      <a:r>
                        <a:rPr lang="en-US" sz="1400" b="1" i="0" u="none" strike="noStrike" dirty="0">
                          <a:solidFill>
                            <a:srgbClr val="FFFFFF"/>
                          </a:solidFill>
                          <a:effectLst/>
                          <a:latin typeface="Arial" panose="020B0604020202020204" pitchFamily="34" charset="0"/>
                        </a:rPr>
                        <a:t>Total Veterans Seen</a:t>
                      </a:r>
                    </a:p>
                    <a:p>
                      <a:pPr algn="ctr" rtl="0" fontAlgn="b"/>
                      <a:r>
                        <a:rPr lang="en-US" sz="1400" b="1" i="0" u="none" strike="noStrike" dirty="0">
                          <a:solidFill>
                            <a:srgbClr val="FFFFFF"/>
                          </a:solidFill>
                          <a:effectLst/>
                          <a:latin typeface="Arial" panose="020B0604020202020204" pitchFamily="34" charset="0"/>
                        </a:rPr>
                        <a:t>in a MST Screening</a:t>
                      </a:r>
                    </a:p>
                    <a:p>
                      <a:pPr algn="ctr" rtl="0" fontAlgn="b"/>
                      <a:r>
                        <a:rPr lang="en-US" sz="1400" b="1" i="0" u="none" strike="noStrike" dirty="0">
                          <a:solidFill>
                            <a:srgbClr val="FFFFFF"/>
                          </a:solidFill>
                          <a:effectLst/>
                          <a:latin typeface="Arial" panose="020B0604020202020204" pitchFamily="34" charset="0"/>
                        </a:rPr>
                        <a:t>Target Clinic</a:t>
                      </a:r>
                    </a:p>
                  </a:txBody>
                  <a:tcPr marL="7144" marR="7144" marT="7144" marB="0"/>
                </a:tc>
                <a:tc>
                  <a:txBody>
                    <a:bodyPr/>
                    <a:lstStyle/>
                    <a:p>
                      <a:pPr algn="ctr" rtl="0" fontAlgn="b"/>
                      <a:r>
                        <a:rPr lang="en-US" sz="1400" b="1" i="0" u="none" strike="noStrike" dirty="0">
                          <a:solidFill>
                            <a:srgbClr val="FFFFFF"/>
                          </a:solidFill>
                          <a:effectLst/>
                          <a:latin typeface="Arial" panose="020B0604020202020204" pitchFamily="34" charset="0"/>
                        </a:rPr>
                        <a:t>Total Veterans</a:t>
                      </a:r>
                    </a:p>
                    <a:p>
                      <a:pPr algn="ctr" rtl="0" fontAlgn="b"/>
                      <a:r>
                        <a:rPr lang="en-US" sz="1400" b="1" i="0" u="none" strike="noStrike" dirty="0">
                          <a:solidFill>
                            <a:srgbClr val="FFFFFF"/>
                          </a:solidFill>
                          <a:effectLst/>
                          <a:latin typeface="Arial" panose="020B0604020202020204" pitchFamily="34" charset="0"/>
                        </a:rPr>
                        <a:t>Screened</a:t>
                      </a:r>
                    </a:p>
                    <a:p>
                      <a:pPr algn="l" rtl="0" fontAlgn="b"/>
                      <a:r>
                        <a:rPr lang="en-US" sz="1400" b="0" i="0" u="none" strike="noStrike" dirty="0">
                          <a:solidFill>
                            <a:srgbClr val="000000"/>
                          </a:solidFill>
                          <a:effectLst/>
                          <a:latin typeface="Calibri" panose="020F0502020204030204" pitchFamily="34" charset="0"/>
                        </a:rPr>
                        <a:t> </a:t>
                      </a:r>
                    </a:p>
                  </a:txBody>
                  <a:tcPr marL="7144" marR="7144" marT="7144" marB="0"/>
                </a:tc>
                <a:tc>
                  <a:txBody>
                    <a:bodyPr/>
                    <a:lstStyle/>
                    <a:p>
                      <a:pPr algn="ctr" rtl="0" fontAlgn="b"/>
                      <a:r>
                        <a:rPr lang="en-US" sz="1400" b="1" i="0" u="none" strike="noStrike" dirty="0">
                          <a:solidFill>
                            <a:srgbClr val="FFFFFF"/>
                          </a:solidFill>
                          <a:effectLst/>
                          <a:latin typeface="Arial" panose="020B0604020202020204" pitchFamily="34" charset="0"/>
                        </a:rPr>
                        <a:t>Percent of</a:t>
                      </a:r>
                    </a:p>
                    <a:p>
                      <a:pPr algn="ctr" rtl="0" fontAlgn="b"/>
                      <a:r>
                        <a:rPr lang="en-US" sz="1400" b="1" i="0" u="none" strike="noStrike" dirty="0">
                          <a:solidFill>
                            <a:srgbClr val="FFFFFF"/>
                          </a:solidFill>
                          <a:effectLst/>
                          <a:latin typeface="Arial" panose="020B0604020202020204" pitchFamily="34" charset="0"/>
                        </a:rPr>
                        <a:t>Veterans</a:t>
                      </a:r>
                    </a:p>
                    <a:p>
                      <a:pPr algn="ctr" rtl="0" fontAlgn="b"/>
                      <a:r>
                        <a:rPr lang="en-US" sz="1400" b="1" i="0" u="none" strike="noStrike" dirty="0">
                          <a:solidFill>
                            <a:srgbClr val="FFFFFF"/>
                          </a:solidFill>
                          <a:effectLst/>
                          <a:latin typeface="Arial" panose="020B0604020202020204" pitchFamily="34" charset="0"/>
                        </a:rPr>
                        <a:t>Screened</a:t>
                      </a:r>
                    </a:p>
                    <a:p>
                      <a:pPr algn="l" rtl="0" fontAlgn="b"/>
                      <a:r>
                        <a:rPr lang="en-US" sz="1400" b="0" i="0" u="none" strike="noStrike" dirty="0">
                          <a:solidFill>
                            <a:srgbClr val="000000"/>
                          </a:solidFill>
                          <a:effectLst/>
                          <a:latin typeface="Calibri" panose="020F0502020204030204" pitchFamily="34" charset="0"/>
                        </a:rPr>
                        <a:t> </a:t>
                      </a:r>
                    </a:p>
                  </a:txBody>
                  <a:tcPr marL="7144" marR="7144" marT="7144" marB="0"/>
                </a:tc>
                <a:tc>
                  <a:txBody>
                    <a:bodyPr/>
                    <a:lstStyle/>
                    <a:p>
                      <a:pPr algn="ctr" rtl="0" fontAlgn="b"/>
                      <a:r>
                        <a:rPr lang="en-US" sz="1400" b="1" i="0" u="none" strike="noStrike" dirty="0">
                          <a:solidFill>
                            <a:srgbClr val="FFFFFF"/>
                          </a:solidFill>
                          <a:effectLst/>
                          <a:latin typeface="Arial" panose="020B0604020202020204" pitchFamily="34" charset="0"/>
                        </a:rPr>
                        <a:t>Total Veterans</a:t>
                      </a:r>
                    </a:p>
                    <a:p>
                      <a:pPr algn="ctr" rtl="0" fontAlgn="b"/>
                      <a:r>
                        <a:rPr lang="en-US" sz="1400" b="1" i="0" u="none" strike="noStrike" dirty="0">
                          <a:solidFill>
                            <a:srgbClr val="FFFFFF"/>
                          </a:solidFill>
                          <a:effectLst/>
                          <a:latin typeface="Arial" panose="020B0604020202020204" pitchFamily="34" charset="0"/>
                        </a:rPr>
                        <a:t>Most Recent</a:t>
                      </a:r>
                    </a:p>
                    <a:p>
                      <a:pPr algn="ctr" rtl="0" fontAlgn="b"/>
                      <a:r>
                        <a:rPr lang="en-US" sz="1400" b="1" i="0" u="none" strike="noStrike" dirty="0">
                          <a:solidFill>
                            <a:srgbClr val="FFFFFF"/>
                          </a:solidFill>
                          <a:effectLst/>
                          <a:latin typeface="Arial" panose="020B0604020202020204" pitchFamily="34" charset="0"/>
                        </a:rPr>
                        <a:t>Screen MST+</a:t>
                      </a:r>
                    </a:p>
                  </a:txBody>
                  <a:tcPr marL="7144" marR="7144" marT="7144" marB="0"/>
                </a:tc>
                <a:tc>
                  <a:txBody>
                    <a:bodyPr/>
                    <a:lstStyle/>
                    <a:p>
                      <a:pPr algn="ctr" rtl="0" fontAlgn="b"/>
                      <a:r>
                        <a:rPr lang="en-US" sz="1400" b="1" i="0" u="none" strike="noStrike" dirty="0">
                          <a:solidFill>
                            <a:srgbClr val="FFFFFF"/>
                          </a:solidFill>
                          <a:effectLst/>
                          <a:latin typeface="Arial" panose="020B0604020202020204" pitchFamily="34" charset="0"/>
                        </a:rPr>
                        <a:t>Percent of</a:t>
                      </a:r>
                    </a:p>
                    <a:p>
                      <a:pPr algn="ctr" rtl="0" fontAlgn="b"/>
                      <a:r>
                        <a:rPr lang="en-US" sz="1400" b="1" i="0" u="none" strike="noStrike" dirty="0">
                          <a:solidFill>
                            <a:srgbClr val="FFFFFF"/>
                          </a:solidFill>
                          <a:effectLst/>
                          <a:latin typeface="Arial" panose="020B0604020202020204" pitchFamily="34" charset="0"/>
                        </a:rPr>
                        <a:t>Screened Veterans with</a:t>
                      </a:r>
                    </a:p>
                    <a:p>
                      <a:pPr algn="ctr" rtl="0" fontAlgn="b"/>
                      <a:r>
                        <a:rPr lang="en-US" sz="1400" b="1" i="0" u="none" strike="noStrike" dirty="0">
                          <a:solidFill>
                            <a:srgbClr val="FFFFFF"/>
                          </a:solidFill>
                          <a:effectLst/>
                          <a:latin typeface="Arial" panose="020B0604020202020204" pitchFamily="34" charset="0"/>
                        </a:rPr>
                        <a:t>Current Screen</a:t>
                      </a:r>
                    </a:p>
                    <a:p>
                      <a:pPr algn="ctr" rtl="0" fontAlgn="b"/>
                      <a:r>
                        <a:rPr lang="en-US" sz="1400" b="1" i="0" u="none" strike="noStrike" dirty="0">
                          <a:solidFill>
                            <a:srgbClr val="FFFFFF"/>
                          </a:solidFill>
                          <a:effectLst/>
                          <a:latin typeface="Arial" panose="020B0604020202020204" pitchFamily="34" charset="0"/>
                        </a:rPr>
                        <a:t>MST+</a:t>
                      </a:r>
                    </a:p>
                  </a:txBody>
                  <a:tcPr marL="7144" marR="7144" marT="7144" marB="0"/>
                </a:tc>
                <a:extLst>
                  <a:ext uri="{0D108BD9-81ED-4DB2-BD59-A6C34878D82A}">
                    <a16:rowId xmlns:a16="http://schemas.microsoft.com/office/drawing/2014/main" xmlns="" val="948511483"/>
                  </a:ext>
                </a:extLst>
              </a:tr>
              <a:tr h="510881">
                <a:tc>
                  <a:txBody>
                    <a:bodyPr/>
                    <a:lstStyle/>
                    <a:p>
                      <a:pPr algn="l" fontAlgn="b"/>
                      <a:r>
                        <a:rPr lang="en-US" sz="1400" b="0" i="0" u="none" strike="noStrike">
                          <a:solidFill>
                            <a:srgbClr val="000000"/>
                          </a:solidFill>
                          <a:effectLst/>
                          <a:latin typeface="Calibri" panose="020F0502020204030204" pitchFamily="34" charset="0"/>
                        </a:rPr>
                        <a:t>FEMALE</a:t>
                      </a:r>
                      <a:endParaRPr lang="en-US" sz="14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rtl="0" fontAlgn="ctr"/>
                      <a:r>
                        <a:rPr lang="en-US" sz="1400" b="1" i="0" u="none" strike="noStrike" dirty="0">
                          <a:solidFill>
                            <a:srgbClr val="191970"/>
                          </a:solidFill>
                          <a:effectLst/>
                          <a:latin typeface="Arial" panose="020B0604020202020204" pitchFamily="34" charset="0"/>
                        </a:rPr>
                        <a:t>461,219</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455,304</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98.72%</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137,100</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30.11%</a:t>
                      </a:r>
                    </a:p>
                  </a:txBody>
                  <a:tcPr marL="7144" marR="7144" marT="7144" marB="0" anchor="ctr"/>
                </a:tc>
                <a:extLst>
                  <a:ext uri="{0D108BD9-81ED-4DB2-BD59-A6C34878D82A}">
                    <a16:rowId xmlns:a16="http://schemas.microsoft.com/office/drawing/2014/main" xmlns="" val="2219561721"/>
                  </a:ext>
                </a:extLst>
              </a:tr>
              <a:tr h="510881">
                <a:tc>
                  <a:txBody>
                    <a:bodyPr/>
                    <a:lstStyle/>
                    <a:p>
                      <a:pPr algn="l" fontAlgn="b"/>
                      <a:r>
                        <a:rPr lang="en-US" sz="1400" b="0" i="0" u="none" strike="noStrike">
                          <a:solidFill>
                            <a:srgbClr val="000000"/>
                          </a:solidFill>
                          <a:effectLst/>
                          <a:latin typeface="Calibri" panose="020F0502020204030204" pitchFamily="34" charset="0"/>
                        </a:rPr>
                        <a:t>MALE</a:t>
                      </a:r>
                    </a:p>
                  </a:txBody>
                  <a:tcPr marL="7144" marR="7144" marT="7144" marB="0" anchor="b"/>
                </a:tc>
                <a:tc>
                  <a:txBody>
                    <a:bodyPr/>
                    <a:lstStyle/>
                    <a:p>
                      <a:pPr algn="ctr" rtl="0" fontAlgn="ctr"/>
                      <a:r>
                        <a:rPr lang="en-US" sz="1400" b="1" i="0" u="none" strike="noStrike" dirty="0">
                          <a:solidFill>
                            <a:srgbClr val="191970"/>
                          </a:solidFill>
                          <a:effectLst/>
                          <a:latin typeface="Arial" panose="020B0604020202020204" pitchFamily="34" charset="0"/>
                        </a:rPr>
                        <a:t>4,800,949</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4,744,614</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98.83%</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78,679</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1.66%</a:t>
                      </a:r>
                    </a:p>
                  </a:txBody>
                  <a:tcPr marL="7144" marR="7144" marT="7144" marB="0" anchor="ctr"/>
                </a:tc>
                <a:extLst>
                  <a:ext uri="{0D108BD9-81ED-4DB2-BD59-A6C34878D82A}">
                    <a16:rowId xmlns:a16="http://schemas.microsoft.com/office/drawing/2014/main" xmlns="" val="2361741160"/>
                  </a:ext>
                </a:extLst>
              </a:tr>
              <a:tr h="510881">
                <a:tc>
                  <a:txBody>
                    <a:bodyPr/>
                    <a:lstStyle/>
                    <a:p>
                      <a:pPr algn="l" fontAlgn="b"/>
                      <a:r>
                        <a:rPr lang="en-US" sz="1400" b="0" i="0" u="none" strike="noStrike">
                          <a:solidFill>
                            <a:srgbClr val="000000"/>
                          </a:solidFill>
                          <a:effectLst/>
                          <a:latin typeface="Calibri" panose="020F0502020204030204" pitchFamily="34" charset="0"/>
                        </a:rPr>
                        <a:t>ALL GENDERS</a:t>
                      </a:r>
                      <a:endParaRPr lang="en-US" sz="14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rtl="0" fontAlgn="ctr"/>
                      <a:r>
                        <a:rPr lang="en-US" sz="1400" b="1" i="0" u="none" strike="noStrike" dirty="0">
                          <a:solidFill>
                            <a:srgbClr val="191970"/>
                          </a:solidFill>
                          <a:effectLst/>
                          <a:latin typeface="Arial" panose="020B0604020202020204" pitchFamily="34" charset="0"/>
                        </a:rPr>
                        <a:t>5,262,168</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5,199,918</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98.82%</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215,779</a:t>
                      </a:r>
                    </a:p>
                  </a:txBody>
                  <a:tcPr marL="7144" marR="7144" marT="7144" marB="0" anchor="ctr"/>
                </a:tc>
                <a:tc>
                  <a:txBody>
                    <a:bodyPr/>
                    <a:lstStyle/>
                    <a:p>
                      <a:pPr algn="ctr" rtl="0" fontAlgn="ctr"/>
                      <a:r>
                        <a:rPr lang="en-US" sz="1400" b="1" i="0" u="none" strike="noStrike" dirty="0">
                          <a:solidFill>
                            <a:srgbClr val="191970"/>
                          </a:solidFill>
                          <a:effectLst/>
                          <a:latin typeface="Arial" panose="020B0604020202020204" pitchFamily="34" charset="0"/>
                        </a:rPr>
                        <a:t>4.15%</a:t>
                      </a:r>
                    </a:p>
                  </a:txBody>
                  <a:tcPr marL="7144" marR="7144" marT="7144" marB="0" anchor="ctr"/>
                </a:tc>
                <a:extLst>
                  <a:ext uri="{0D108BD9-81ED-4DB2-BD59-A6C34878D82A}">
                    <a16:rowId xmlns:a16="http://schemas.microsoft.com/office/drawing/2014/main" xmlns="" val="4216815406"/>
                  </a:ext>
                </a:extLst>
              </a:tr>
            </a:tbl>
          </a:graphicData>
        </a:graphic>
      </p:graphicFrame>
    </p:spTree>
    <p:extLst>
      <p:ext uri="{BB962C8B-B14F-4D97-AF65-F5344CB8AC3E}">
        <p14:creationId xmlns:p14="http://schemas.microsoft.com/office/powerpoint/2010/main" val="3783829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1433</TotalTime>
  <Words>2297</Words>
  <Application>Microsoft Office PowerPoint</Application>
  <PresentationFormat>On-screen Show (16:9)</PresentationFormat>
  <Paragraphs>466</Paragraphs>
  <Slides>39</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ＭＳ Ｐゴシック</vt:lpstr>
      <vt:lpstr>Arial</vt:lpstr>
      <vt:lpstr>Calibri</vt:lpstr>
      <vt:lpstr>Courier New</vt:lpstr>
      <vt:lpstr>Times New Roman</vt:lpstr>
      <vt:lpstr>Wingdings</vt:lpstr>
      <vt:lpstr>Office Theme</vt:lpstr>
      <vt:lpstr>Military Sexual Trauma (MST): Recognition, seeking services, and moving forward</vt:lpstr>
      <vt:lpstr>Brief description of your presentation: </vt:lpstr>
      <vt:lpstr>Objectives</vt:lpstr>
      <vt:lpstr>Disclaimer</vt:lpstr>
      <vt:lpstr>What is Military Sexual Trauma?</vt:lpstr>
      <vt:lpstr>What is Military sexual Trauma (MST)?</vt:lpstr>
      <vt:lpstr>Types of MST experiences:</vt:lpstr>
      <vt:lpstr>What is MST?</vt:lpstr>
      <vt:lpstr>How common is MST: National Stats FY19</vt:lpstr>
      <vt:lpstr>Washington State MST Statistics FY19</vt:lpstr>
      <vt:lpstr>Puget Sound Area MST Statistics FY19</vt:lpstr>
      <vt:lpstr>Some distinctions</vt:lpstr>
      <vt:lpstr>Why is MST so common?</vt:lpstr>
      <vt:lpstr>Meachelle’s story</vt:lpstr>
      <vt:lpstr>Ana’s story</vt:lpstr>
      <vt:lpstr>PowerPoint Presentation</vt:lpstr>
      <vt:lpstr>Reactions to MST</vt:lpstr>
      <vt:lpstr>Carla’s Story</vt:lpstr>
      <vt:lpstr>Common Reactions and Symptoms</vt:lpstr>
      <vt:lpstr>Is it normal?</vt:lpstr>
      <vt:lpstr>Symptoms and diagnoses</vt:lpstr>
      <vt:lpstr>Veterans stories</vt:lpstr>
      <vt:lpstr>Questions?</vt:lpstr>
      <vt:lpstr>What is being Done for Survivors?</vt:lpstr>
      <vt:lpstr>What is the Department of Defense Doing?</vt:lpstr>
      <vt:lpstr>The two faces of the VA</vt:lpstr>
      <vt:lpstr>What is VBA Doing?</vt:lpstr>
      <vt:lpstr>What is VHA Doing?</vt:lpstr>
      <vt:lpstr>Meeting with a mental health professional</vt:lpstr>
      <vt:lpstr>Mental Health Treatment</vt:lpstr>
      <vt:lpstr>Mental Health Treatment</vt:lpstr>
      <vt:lpstr>Type of treatment available from the VA</vt:lpstr>
      <vt:lpstr>Evidenced Based Treatments for PTSD</vt:lpstr>
      <vt:lpstr>Other psychotherapies with promise</vt:lpstr>
      <vt:lpstr>Robert’s Story</vt:lpstr>
      <vt:lpstr>Washington State VA MST Coordinators</vt:lpstr>
      <vt:lpstr>Washington (Seattle Regional Benefit Office) </vt:lpstr>
      <vt:lpstr>Addittional Resources</vt:lpstr>
      <vt:lpstr>Referrences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Rhault, Melissa (DVA)</cp:lastModifiedBy>
  <cp:revision>223</cp:revision>
  <dcterms:created xsi:type="dcterms:W3CDTF">2013-08-21T19:17:07Z</dcterms:created>
  <dcterms:modified xsi:type="dcterms:W3CDTF">2019-05-30T22:33:16Z</dcterms:modified>
</cp:coreProperties>
</file>