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0" r:id="rId5"/>
    <p:sldId id="262" r:id="rId6"/>
    <p:sldId id="261" r:id="rId7"/>
    <p:sldId id="268" r:id="rId8"/>
    <p:sldId id="263" r:id="rId9"/>
    <p:sldId id="264" r:id="rId10"/>
    <p:sldId id="265" r:id="rId11"/>
    <p:sldId id="266" r:id="rId12"/>
    <p:sldId id="259"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Chelsea (Murray)" initials="CC(" lastIdx="1" clrIdx="0">
    <p:extLst>
      <p:ext uri="{19B8F6BF-5375-455C-9EA6-DF929625EA0E}">
        <p15:presenceInfo xmlns:p15="http://schemas.microsoft.com/office/powerpoint/2012/main" userId="S-1-5-21-2082115662-2362019-2126132042-149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6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A2A4D-39DB-4310-85EC-D9C0A9098205}" type="datetimeFigureOut">
              <a:rPr lang="en-US" smtClean="0"/>
              <a:t>7/3/2019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6659B-2C13-4061-A1BF-3F6B5F3C8F66}" type="slidenum">
              <a:rPr lang="en-US" smtClean="0"/>
              <a:t>‹#›</a:t>
            </a:fld>
            <a:endParaRPr lang="en-US"/>
          </a:p>
        </p:txBody>
      </p:sp>
    </p:spTree>
    <p:extLst>
      <p:ext uri="{BB962C8B-B14F-4D97-AF65-F5344CB8AC3E}">
        <p14:creationId xmlns:p14="http://schemas.microsoft.com/office/powerpoint/2010/main" val="2159976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F0A573-F709-4F9B-977B-1C292D0EAD65}"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D1E59-2982-41A0-8C8F-885BAFAFBB12}" type="slidenum">
              <a:rPr lang="en-US" smtClean="0"/>
              <a:t>‹#›</a:t>
            </a:fld>
            <a:endParaRPr lang="en-US"/>
          </a:p>
        </p:txBody>
      </p:sp>
    </p:spTree>
    <p:extLst>
      <p:ext uri="{BB962C8B-B14F-4D97-AF65-F5344CB8AC3E}">
        <p14:creationId xmlns:p14="http://schemas.microsoft.com/office/powerpoint/2010/main" val="257572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0A573-F709-4F9B-977B-1C292D0EAD65}"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D1E59-2982-41A0-8C8F-885BAFAFBB12}" type="slidenum">
              <a:rPr lang="en-US" smtClean="0"/>
              <a:t>‹#›</a:t>
            </a:fld>
            <a:endParaRPr lang="en-US"/>
          </a:p>
        </p:txBody>
      </p:sp>
    </p:spTree>
    <p:extLst>
      <p:ext uri="{BB962C8B-B14F-4D97-AF65-F5344CB8AC3E}">
        <p14:creationId xmlns:p14="http://schemas.microsoft.com/office/powerpoint/2010/main" val="262959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0A573-F709-4F9B-977B-1C292D0EAD65}"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D1E59-2982-41A0-8C8F-885BAFAFBB12}" type="slidenum">
              <a:rPr lang="en-US" smtClean="0"/>
              <a:t>‹#›</a:t>
            </a:fld>
            <a:endParaRPr lang="en-US"/>
          </a:p>
        </p:txBody>
      </p:sp>
    </p:spTree>
    <p:extLst>
      <p:ext uri="{BB962C8B-B14F-4D97-AF65-F5344CB8AC3E}">
        <p14:creationId xmlns:p14="http://schemas.microsoft.com/office/powerpoint/2010/main" val="279897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0A573-F709-4F9B-977B-1C292D0EAD65}"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D1E59-2982-41A0-8C8F-885BAFAFBB12}" type="slidenum">
              <a:rPr lang="en-US" smtClean="0"/>
              <a:t>‹#›</a:t>
            </a:fld>
            <a:endParaRPr lang="en-US"/>
          </a:p>
        </p:txBody>
      </p:sp>
    </p:spTree>
    <p:extLst>
      <p:ext uri="{BB962C8B-B14F-4D97-AF65-F5344CB8AC3E}">
        <p14:creationId xmlns:p14="http://schemas.microsoft.com/office/powerpoint/2010/main" val="223412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F0A573-F709-4F9B-977B-1C292D0EAD65}"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D1E59-2982-41A0-8C8F-885BAFAFBB12}" type="slidenum">
              <a:rPr lang="en-US" smtClean="0"/>
              <a:t>‹#›</a:t>
            </a:fld>
            <a:endParaRPr lang="en-US"/>
          </a:p>
        </p:txBody>
      </p:sp>
    </p:spTree>
    <p:extLst>
      <p:ext uri="{BB962C8B-B14F-4D97-AF65-F5344CB8AC3E}">
        <p14:creationId xmlns:p14="http://schemas.microsoft.com/office/powerpoint/2010/main" val="75176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F0A573-F709-4F9B-977B-1C292D0EAD65}"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D1E59-2982-41A0-8C8F-885BAFAFBB12}" type="slidenum">
              <a:rPr lang="en-US" smtClean="0"/>
              <a:t>‹#›</a:t>
            </a:fld>
            <a:endParaRPr lang="en-US"/>
          </a:p>
        </p:txBody>
      </p:sp>
    </p:spTree>
    <p:extLst>
      <p:ext uri="{BB962C8B-B14F-4D97-AF65-F5344CB8AC3E}">
        <p14:creationId xmlns:p14="http://schemas.microsoft.com/office/powerpoint/2010/main" val="90090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F0A573-F709-4F9B-977B-1C292D0EAD65}" type="datetimeFigureOut">
              <a:rPr lang="en-US" smtClean="0"/>
              <a:t>7/3/2019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D1E59-2982-41A0-8C8F-885BAFAFBB12}" type="slidenum">
              <a:rPr lang="en-US" smtClean="0"/>
              <a:t>‹#›</a:t>
            </a:fld>
            <a:endParaRPr lang="en-US"/>
          </a:p>
        </p:txBody>
      </p:sp>
    </p:spTree>
    <p:extLst>
      <p:ext uri="{BB962C8B-B14F-4D97-AF65-F5344CB8AC3E}">
        <p14:creationId xmlns:p14="http://schemas.microsoft.com/office/powerpoint/2010/main" val="371806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F0A573-F709-4F9B-977B-1C292D0EAD65}" type="datetimeFigureOut">
              <a:rPr lang="en-US" smtClean="0"/>
              <a:t>7/3/2019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D1E59-2982-41A0-8C8F-885BAFAFBB12}" type="slidenum">
              <a:rPr lang="en-US" smtClean="0"/>
              <a:t>‹#›</a:t>
            </a:fld>
            <a:endParaRPr lang="en-US"/>
          </a:p>
        </p:txBody>
      </p:sp>
    </p:spTree>
    <p:extLst>
      <p:ext uri="{BB962C8B-B14F-4D97-AF65-F5344CB8AC3E}">
        <p14:creationId xmlns:p14="http://schemas.microsoft.com/office/powerpoint/2010/main" val="428454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0A573-F709-4F9B-977B-1C292D0EAD65}" type="datetimeFigureOut">
              <a:rPr lang="en-US" smtClean="0"/>
              <a:t>7/3/2019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D1E59-2982-41A0-8C8F-885BAFAFBB12}" type="slidenum">
              <a:rPr lang="en-US" smtClean="0"/>
              <a:t>‹#›</a:t>
            </a:fld>
            <a:endParaRPr lang="en-US"/>
          </a:p>
        </p:txBody>
      </p:sp>
    </p:spTree>
    <p:extLst>
      <p:ext uri="{BB962C8B-B14F-4D97-AF65-F5344CB8AC3E}">
        <p14:creationId xmlns:p14="http://schemas.microsoft.com/office/powerpoint/2010/main" val="211747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F0A573-F709-4F9B-977B-1C292D0EAD65}"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D1E59-2982-41A0-8C8F-885BAFAFBB12}" type="slidenum">
              <a:rPr lang="en-US" smtClean="0"/>
              <a:t>‹#›</a:t>
            </a:fld>
            <a:endParaRPr lang="en-US"/>
          </a:p>
        </p:txBody>
      </p:sp>
    </p:spTree>
    <p:extLst>
      <p:ext uri="{BB962C8B-B14F-4D97-AF65-F5344CB8AC3E}">
        <p14:creationId xmlns:p14="http://schemas.microsoft.com/office/powerpoint/2010/main" val="424443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F0A573-F709-4F9B-977B-1C292D0EAD65}"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D1E59-2982-41A0-8C8F-885BAFAFBB12}" type="slidenum">
              <a:rPr lang="en-US" smtClean="0"/>
              <a:t>‹#›</a:t>
            </a:fld>
            <a:endParaRPr lang="en-US"/>
          </a:p>
        </p:txBody>
      </p:sp>
    </p:spTree>
    <p:extLst>
      <p:ext uri="{BB962C8B-B14F-4D97-AF65-F5344CB8AC3E}">
        <p14:creationId xmlns:p14="http://schemas.microsoft.com/office/powerpoint/2010/main" val="220477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0A573-F709-4F9B-977B-1C292D0EAD65}" type="datetimeFigureOut">
              <a:rPr lang="en-US" smtClean="0"/>
              <a:t>7/3/2019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D1E59-2982-41A0-8C8F-885BAFAFBB12}" type="slidenum">
              <a:rPr lang="en-US" smtClean="0"/>
              <a:t>‹#›</a:t>
            </a:fld>
            <a:endParaRPr lang="en-US"/>
          </a:p>
        </p:txBody>
      </p:sp>
    </p:spTree>
    <p:extLst>
      <p:ext uri="{BB962C8B-B14F-4D97-AF65-F5344CB8AC3E}">
        <p14:creationId xmlns:p14="http://schemas.microsoft.com/office/powerpoint/2010/main" val="1248360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3566" y="801665"/>
            <a:ext cx="7465513" cy="3194138"/>
          </a:xfrm>
        </p:spPr>
        <p:txBody>
          <a:bodyPr>
            <a:noAutofit/>
          </a:bodyPr>
          <a:lstStyle/>
          <a:p>
            <a:r>
              <a:rPr lang="en-US" b="1" dirty="0" smtClean="0">
                <a:solidFill>
                  <a:schemeClr val="bg1"/>
                </a:solidFill>
                <a:effectLst>
                  <a:outerShdw blurRad="38100" dist="38100" dir="2700000" algn="tl">
                    <a:srgbClr val="000000">
                      <a:alpha val="43137"/>
                    </a:srgbClr>
                  </a:outerShdw>
                </a:effectLst>
                <a:latin typeface="Bell MT" panose="02020503060305020303" pitchFamily="18" charset="0"/>
              </a:rPr>
              <a:t>Working with Congressional &amp; State Legislative Offices</a:t>
            </a:r>
            <a:endParaRPr lang="en-US" b="1" dirty="0">
              <a:solidFill>
                <a:schemeClr val="bg1"/>
              </a:solidFill>
              <a:effectLst>
                <a:outerShdw blurRad="38100" dist="38100" dir="2700000" algn="tl">
                  <a:srgbClr val="000000">
                    <a:alpha val="43137"/>
                  </a:srgbClr>
                </a:outerShdw>
              </a:effectLst>
              <a:latin typeface="Bell MT" panose="02020503060305020303" pitchFamily="18" charset="0"/>
            </a:endParaRPr>
          </a:p>
        </p:txBody>
      </p:sp>
    </p:spTree>
    <p:extLst>
      <p:ext uri="{BB962C8B-B14F-4D97-AF65-F5344CB8AC3E}">
        <p14:creationId xmlns:p14="http://schemas.microsoft.com/office/powerpoint/2010/main" val="71260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365125"/>
            <a:ext cx="11443855" cy="1325563"/>
          </a:xfrm>
        </p:spPr>
        <p:txBody>
          <a:bodyPr/>
          <a:lstStyle/>
          <a:p>
            <a:pPr algn="ctr"/>
            <a:r>
              <a:rPr lang="en-US" dirty="0" smtClean="0">
                <a:latin typeface="Bell MT" panose="02020503060305020303" pitchFamily="18" charset="0"/>
              </a:rPr>
              <a:t>What Happens Next?</a:t>
            </a:r>
            <a:endParaRPr lang="en-US" dirty="0">
              <a:latin typeface="Bell MT" panose="02020503060305020303" pitchFamily="18" charset="0"/>
            </a:endParaRPr>
          </a:p>
        </p:txBody>
      </p:sp>
      <p:sp>
        <p:nvSpPr>
          <p:cNvPr id="10" name="Rectangle 9"/>
          <p:cNvSpPr/>
          <p:nvPr/>
        </p:nvSpPr>
        <p:spPr>
          <a:xfrm>
            <a:off x="0" y="0"/>
            <a:ext cx="12192000" cy="177282"/>
          </a:xfrm>
          <a:prstGeom prst="rect">
            <a:avLst/>
          </a:prstGeom>
          <a:gradFill flip="none" rotWithShape="1">
            <a:gsLst>
              <a:gs pos="0">
                <a:schemeClr val="accent5">
                  <a:lumMod val="50000"/>
                </a:schemeClr>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7282"/>
            <a:ext cx="12192000" cy="187843"/>
          </a:xfrm>
          <a:prstGeom prst="rect">
            <a:avLst/>
          </a:prstGeom>
          <a:gradFill flip="none" rotWithShape="1">
            <a:gsLst>
              <a:gs pos="0">
                <a:srgbClr val="FF0000"/>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4036" y="1604357"/>
            <a:ext cx="11443855"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Book Antiqua" panose="02040602050305030304" pitchFamily="18" charset="0"/>
              </a:rPr>
              <a:t>The Office will send a letter of inquiry along with a copy of the Privacy Release Form that you have completed and any other documents provided. In most cases, this will be directed to our designated Congressional Liaison within that organization or agency. </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smtClean="0">
                <a:latin typeface="Book Antiqua" panose="02040602050305030304" pitchFamily="18" charset="0"/>
              </a:rPr>
              <a:t>The Congressional Liaison will review the letter and attached documents, and then prepare to respond. This often means reviewing files, speaking to specific individuals within the organization, reviewing laws and policy, and gathering other information. </a:t>
            </a:r>
            <a:endParaRPr lang="en-US" dirty="0">
              <a:latin typeface="Book Antiqua" panose="02040602050305030304" pitchFamily="18" charset="0"/>
            </a:endParaRPr>
          </a:p>
          <a:p>
            <a:pPr marL="285750" indent="-285750">
              <a:buFont typeface="Arial" panose="020B0604020202020204" pitchFamily="34" charset="0"/>
              <a:buChar char="•"/>
            </a:pPr>
            <a:endParaRPr lang="en-US" dirty="0" smtClean="0">
              <a:latin typeface="Book Antiqua" panose="02040602050305030304" pitchFamily="18" charset="0"/>
            </a:endParaRPr>
          </a:p>
          <a:p>
            <a:pPr marL="285750" indent="-285750">
              <a:buFont typeface="Arial" panose="020B0604020202020204" pitchFamily="34" charset="0"/>
              <a:buChar char="•"/>
            </a:pPr>
            <a:r>
              <a:rPr lang="en-US" dirty="0" smtClean="0">
                <a:latin typeface="Book Antiqua" panose="02040602050305030304" pitchFamily="18" charset="0"/>
              </a:rPr>
              <a:t>The agency will respond. In some cases, this could involve reaching out directly to you or taking an action in response to your inquiry. In virtually all cases, they will also send a letter to our office responding to the questions or concerns. </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smtClean="0">
                <a:latin typeface="Book Antiqua" panose="02040602050305030304" pitchFamily="18" charset="0"/>
              </a:rPr>
              <a:t>In some instances, if you and the staff member feel the response does not full address the situation, does not answer all questions, or more information may be available in the future, the office can send a follow up inquiry.</a:t>
            </a:r>
            <a:endParaRPr lang="en-US" dirty="0">
              <a:latin typeface="Book Antiqua" panose="02040602050305030304" pitchFamily="18" charset="0"/>
            </a:endParaRPr>
          </a:p>
        </p:txBody>
      </p:sp>
    </p:spTree>
    <p:extLst>
      <p:ext uri="{BB962C8B-B14F-4D97-AF65-F5344CB8AC3E}">
        <p14:creationId xmlns:p14="http://schemas.microsoft.com/office/powerpoint/2010/main" val="429468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365125"/>
            <a:ext cx="11443855" cy="1325563"/>
          </a:xfrm>
        </p:spPr>
        <p:txBody>
          <a:bodyPr/>
          <a:lstStyle/>
          <a:p>
            <a:pPr algn="ctr"/>
            <a:r>
              <a:rPr lang="en-US" dirty="0" smtClean="0">
                <a:latin typeface="Bell MT" panose="02020503060305020303" pitchFamily="18" charset="0"/>
              </a:rPr>
              <a:t>Examples</a:t>
            </a:r>
            <a:endParaRPr lang="en-US" dirty="0">
              <a:latin typeface="Bell MT" panose="02020503060305020303" pitchFamily="18" charset="0"/>
            </a:endParaRPr>
          </a:p>
        </p:txBody>
      </p:sp>
      <p:sp>
        <p:nvSpPr>
          <p:cNvPr id="10" name="Rectangle 9"/>
          <p:cNvSpPr/>
          <p:nvPr/>
        </p:nvSpPr>
        <p:spPr>
          <a:xfrm>
            <a:off x="0" y="0"/>
            <a:ext cx="12192000" cy="177282"/>
          </a:xfrm>
          <a:prstGeom prst="rect">
            <a:avLst/>
          </a:prstGeom>
          <a:gradFill flip="none" rotWithShape="1">
            <a:gsLst>
              <a:gs pos="0">
                <a:schemeClr val="accent5">
                  <a:lumMod val="50000"/>
                </a:schemeClr>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7282"/>
            <a:ext cx="12192000" cy="187843"/>
          </a:xfrm>
          <a:prstGeom prst="rect">
            <a:avLst/>
          </a:prstGeom>
          <a:gradFill flip="none" rotWithShape="1">
            <a:gsLst>
              <a:gs pos="0">
                <a:srgbClr val="FF0000"/>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3949" y="1629296"/>
            <a:ext cx="11333942" cy="4585871"/>
          </a:xfrm>
          <a:prstGeom prst="rect">
            <a:avLst/>
          </a:prstGeom>
          <a:noFill/>
        </p:spPr>
        <p:txBody>
          <a:bodyPr wrap="square" rtlCol="0">
            <a:spAutoFit/>
          </a:bodyPr>
          <a:lstStyle/>
          <a:p>
            <a:pPr>
              <a:spcAft>
                <a:spcPts val="600"/>
              </a:spcAft>
            </a:pPr>
            <a:r>
              <a:rPr lang="en-US" dirty="0">
                <a:latin typeface="Book Antiqua" panose="02040602050305030304" pitchFamily="18" charset="0"/>
              </a:rPr>
              <a:t>VBA </a:t>
            </a:r>
          </a:p>
          <a:p>
            <a:pPr marL="285750" indent="-285750">
              <a:spcAft>
                <a:spcPts val="600"/>
              </a:spcAft>
              <a:buFont typeface="Arial" panose="020B0604020202020204" pitchFamily="34" charset="0"/>
              <a:buChar char="•"/>
            </a:pPr>
            <a:r>
              <a:rPr lang="en-US" dirty="0">
                <a:latin typeface="Book Antiqua" panose="02040602050305030304" pitchFamily="18" charset="0"/>
              </a:rPr>
              <a:t>Status of appeal can provide reassurance that the VA has your claim and working it from the national que. Additionally, our involvement can sometimes flag attention to mistakes that otherwise would not have been caught. We advocate and inquire on your behalf. </a:t>
            </a:r>
          </a:p>
          <a:p>
            <a:pPr marL="285750" indent="-285750">
              <a:spcAft>
                <a:spcPts val="600"/>
              </a:spcAft>
              <a:buFont typeface="Arial" panose="020B0604020202020204" pitchFamily="34" charset="0"/>
              <a:buChar char="•"/>
            </a:pPr>
            <a:r>
              <a:rPr lang="en-US" dirty="0">
                <a:latin typeface="Book Antiqua" panose="02040602050305030304" pitchFamily="18" charset="0"/>
              </a:rPr>
              <a:t>Inquiries into discrepancies in educational benefits can lead to correction of benefits.</a:t>
            </a:r>
          </a:p>
          <a:p>
            <a:pPr marL="285750" indent="-285750">
              <a:spcAft>
                <a:spcPts val="600"/>
              </a:spcAft>
              <a:buFont typeface="Arial" panose="020B0604020202020204" pitchFamily="34" charset="0"/>
              <a:buChar char="•"/>
            </a:pPr>
            <a:r>
              <a:rPr lang="en-US" dirty="0">
                <a:latin typeface="Book Antiqua" panose="02040602050305030304" pitchFamily="18" charset="0"/>
              </a:rPr>
              <a:t>VA home loan’s usually run into the problem of certified service. We can help inquire to get proof from the national Archives to obtain DD214’s or certification. </a:t>
            </a:r>
          </a:p>
          <a:p>
            <a:pPr marL="285750" indent="-285750">
              <a:spcAft>
                <a:spcPts val="600"/>
              </a:spcAft>
              <a:buFont typeface="Arial" panose="020B0604020202020204" pitchFamily="34" charset="0"/>
              <a:buChar char="•"/>
            </a:pPr>
            <a:r>
              <a:rPr lang="en-US" dirty="0">
                <a:latin typeface="Book Antiqua" panose="02040602050305030304" pitchFamily="18" charset="0"/>
              </a:rPr>
              <a:t>Working with Debt Management Center for erroneous debt or advocacy to help veteran.  </a:t>
            </a:r>
          </a:p>
          <a:p>
            <a:pPr marL="285750" indent="-285750">
              <a:spcAft>
                <a:spcPts val="600"/>
              </a:spcAft>
              <a:buFont typeface="Arial" panose="020B0604020202020204" pitchFamily="34" charset="0"/>
              <a:buChar char="•"/>
            </a:pPr>
            <a:endParaRPr lang="en-US" dirty="0">
              <a:latin typeface="Book Antiqua" panose="02040602050305030304" pitchFamily="18" charset="0"/>
            </a:endParaRPr>
          </a:p>
          <a:p>
            <a:pPr>
              <a:spcAft>
                <a:spcPts val="600"/>
              </a:spcAft>
            </a:pPr>
            <a:r>
              <a:rPr lang="en-US" dirty="0">
                <a:latin typeface="Book Antiqua" panose="02040602050305030304" pitchFamily="18" charset="0"/>
              </a:rPr>
              <a:t>VHA </a:t>
            </a:r>
          </a:p>
          <a:p>
            <a:pPr marL="285750" indent="-285750">
              <a:spcAft>
                <a:spcPts val="600"/>
              </a:spcAft>
              <a:buFont typeface="Arial" panose="020B0604020202020204" pitchFamily="34" charset="0"/>
              <a:buChar char="•"/>
            </a:pPr>
            <a:r>
              <a:rPr lang="en-US" dirty="0">
                <a:latin typeface="Book Antiqua" panose="02040602050305030304" pitchFamily="18" charset="0"/>
              </a:rPr>
              <a:t>Connecting with the patient advocates is a huge problem we can sometimes make the connection faster for veterans. (Appointments, pharmacy, complaints, </a:t>
            </a:r>
            <a:r>
              <a:rPr lang="en-US" dirty="0" err="1">
                <a:latin typeface="Book Antiqua" panose="02040602050305030304" pitchFamily="18" charset="0"/>
              </a:rPr>
              <a:t>ect</a:t>
            </a:r>
            <a:r>
              <a:rPr lang="en-US" dirty="0">
                <a:latin typeface="Book Antiqua" panose="02040602050305030304" pitchFamily="18" charset="0"/>
              </a:rPr>
              <a:t>.) </a:t>
            </a:r>
          </a:p>
          <a:p>
            <a:pPr marL="285750" indent="-285750">
              <a:spcAft>
                <a:spcPts val="600"/>
              </a:spcAft>
              <a:buFont typeface="Arial" panose="020B0604020202020204" pitchFamily="34" charset="0"/>
              <a:buChar char="•"/>
            </a:pPr>
            <a:r>
              <a:rPr lang="en-US" dirty="0">
                <a:latin typeface="Book Antiqua" panose="02040602050305030304" pitchFamily="18" charset="0"/>
              </a:rPr>
              <a:t>Erroneous bills from the VA or community providers. Authorizations are a bill issue right now leaving veterans with medical bills they shouldn’t be paying. (Emergency, community care and VA) </a:t>
            </a:r>
          </a:p>
        </p:txBody>
      </p:sp>
    </p:spTree>
    <p:extLst>
      <p:ext uri="{BB962C8B-B14F-4D97-AF65-F5344CB8AC3E}">
        <p14:creationId xmlns:p14="http://schemas.microsoft.com/office/powerpoint/2010/main" val="4164968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2482" y="648392"/>
            <a:ext cx="3645598" cy="1246909"/>
          </a:xfrm>
        </p:spPr>
        <p:txBody>
          <a:bodyPr>
            <a:normAutofit fontScale="90000"/>
          </a:bodyPr>
          <a:lstStyle/>
          <a:p>
            <a:pPr algn="ctr"/>
            <a:r>
              <a:rPr lang="en-US" dirty="0" smtClean="0">
                <a:latin typeface="Bell MT" panose="02020503060305020303" pitchFamily="18" charset="0"/>
              </a:rPr>
              <a:t>Casework Stories</a:t>
            </a:r>
            <a:endParaRPr lang="en-US" dirty="0">
              <a:latin typeface="Bell MT" panose="02020503060305020303" pitchFamily="18" charset="0"/>
            </a:endParaRPr>
          </a:p>
        </p:txBody>
      </p:sp>
      <p:sp>
        <p:nvSpPr>
          <p:cNvPr id="10" name="Rectangle 9"/>
          <p:cNvSpPr/>
          <p:nvPr/>
        </p:nvSpPr>
        <p:spPr>
          <a:xfrm>
            <a:off x="0" y="0"/>
            <a:ext cx="12192000" cy="177282"/>
          </a:xfrm>
          <a:prstGeom prst="rect">
            <a:avLst/>
          </a:prstGeom>
          <a:gradFill flip="none" rotWithShape="1">
            <a:gsLst>
              <a:gs pos="0">
                <a:schemeClr val="accent5">
                  <a:lumMod val="50000"/>
                </a:schemeClr>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7282"/>
            <a:ext cx="12192000" cy="187843"/>
          </a:xfrm>
          <a:prstGeom prst="rect">
            <a:avLst/>
          </a:prstGeom>
          <a:gradFill flip="none" rotWithShape="1">
            <a:gsLst>
              <a:gs pos="0">
                <a:srgbClr val="FF0000"/>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3623"/>
          <a:stretch/>
        </p:blipFill>
        <p:spPr>
          <a:xfrm>
            <a:off x="914053" y="1163783"/>
            <a:ext cx="2150918" cy="24771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853" t="8021" r="31889" b="3004"/>
          <a:stretch/>
        </p:blipFill>
        <p:spPr>
          <a:xfrm rot="5970769">
            <a:off x="8146300" y="1487810"/>
            <a:ext cx="3034145" cy="32007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1230" t="16839" r="23566" b="8687"/>
          <a:stretch/>
        </p:blipFill>
        <p:spPr>
          <a:xfrm rot="5400000">
            <a:off x="3873266" y="2772293"/>
            <a:ext cx="3524596" cy="35661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4210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493" y="757011"/>
            <a:ext cx="11443855" cy="1325563"/>
          </a:xfrm>
        </p:spPr>
        <p:txBody>
          <a:bodyPr>
            <a:normAutofit fontScale="90000"/>
          </a:bodyPr>
          <a:lstStyle/>
          <a:p>
            <a:pPr algn="ctr"/>
            <a:r>
              <a:rPr lang="en-US" dirty="0" smtClean="0">
                <a:latin typeface="Bell MT" panose="02020503060305020303" pitchFamily="18" charset="0"/>
              </a:rPr>
              <a:t>Questions?</a:t>
            </a:r>
            <a:br>
              <a:rPr lang="en-US" dirty="0" smtClean="0">
                <a:latin typeface="Bell MT" panose="02020503060305020303" pitchFamily="18" charset="0"/>
              </a:rPr>
            </a:br>
            <a:r>
              <a:rPr lang="en-US" dirty="0">
                <a:latin typeface="Bell MT" panose="02020503060305020303" pitchFamily="18" charset="0"/>
              </a:rPr>
              <a:t/>
            </a:r>
            <a:br>
              <a:rPr lang="en-US" dirty="0">
                <a:latin typeface="Bell MT" panose="02020503060305020303" pitchFamily="18" charset="0"/>
              </a:rPr>
            </a:br>
            <a:r>
              <a:rPr lang="en-US" sz="2000" b="1" dirty="0" smtClean="0">
                <a:latin typeface="Bell MT" panose="02020503060305020303" pitchFamily="18" charset="0"/>
              </a:rPr>
              <a:t>Contact Information</a:t>
            </a:r>
            <a:endParaRPr lang="en-US" sz="2000" b="1" dirty="0">
              <a:latin typeface="Bell MT" panose="02020503060305020303" pitchFamily="18" charset="0"/>
            </a:endParaRPr>
          </a:p>
        </p:txBody>
      </p:sp>
      <p:sp>
        <p:nvSpPr>
          <p:cNvPr id="10" name="Rectangle 9"/>
          <p:cNvSpPr/>
          <p:nvPr/>
        </p:nvSpPr>
        <p:spPr>
          <a:xfrm>
            <a:off x="0" y="0"/>
            <a:ext cx="12192000" cy="177282"/>
          </a:xfrm>
          <a:prstGeom prst="rect">
            <a:avLst/>
          </a:prstGeom>
          <a:gradFill flip="none" rotWithShape="1">
            <a:gsLst>
              <a:gs pos="0">
                <a:schemeClr val="accent5">
                  <a:lumMod val="50000"/>
                </a:schemeClr>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7282"/>
            <a:ext cx="12192000" cy="187843"/>
          </a:xfrm>
          <a:prstGeom prst="rect">
            <a:avLst/>
          </a:prstGeom>
          <a:gradFill flip="none" rotWithShape="1">
            <a:gsLst>
              <a:gs pos="0">
                <a:srgbClr val="FF0000"/>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0493" y="2161309"/>
            <a:ext cx="4679405" cy="3139321"/>
          </a:xfrm>
          <a:prstGeom prst="rect">
            <a:avLst/>
          </a:prstGeom>
          <a:noFill/>
        </p:spPr>
        <p:txBody>
          <a:bodyPr wrap="square" rtlCol="0">
            <a:spAutoFit/>
          </a:bodyPr>
          <a:lstStyle/>
          <a:p>
            <a:pPr algn="ctr"/>
            <a:endParaRPr lang="en-US" dirty="0">
              <a:latin typeface="Book Antiqua" panose="02040602050305030304" pitchFamily="18" charset="0"/>
            </a:endParaRPr>
          </a:p>
          <a:p>
            <a:pPr algn="ctr"/>
            <a:r>
              <a:rPr lang="en-US" dirty="0" smtClean="0">
                <a:latin typeface="Book Antiqua" panose="02040602050305030304" pitchFamily="18" charset="0"/>
              </a:rPr>
              <a:t>Val</a:t>
            </a:r>
            <a:r>
              <a:rPr lang="en-US" dirty="0">
                <a:latin typeface="Book Antiqua" panose="02040602050305030304" pitchFamily="18" charset="0"/>
              </a:rPr>
              <a:t> </a:t>
            </a:r>
            <a:r>
              <a:rPr lang="en-US" dirty="0" smtClean="0">
                <a:latin typeface="Book Antiqua" panose="02040602050305030304" pitchFamily="18" charset="0"/>
              </a:rPr>
              <a:t>Hamann </a:t>
            </a:r>
          </a:p>
          <a:p>
            <a:pPr algn="ctr"/>
            <a:r>
              <a:rPr lang="en-US" dirty="0" smtClean="0">
                <a:latin typeface="Book Antiqua" panose="02040602050305030304" pitchFamily="18" charset="0"/>
              </a:rPr>
              <a:t>10 N. Post St.; Suite 600</a:t>
            </a:r>
          </a:p>
          <a:p>
            <a:pPr algn="ctr"/>
            <a:r>
              <a:rPr lang="en-US" dirty="0" smtClean="0">
                <a:latin typeface="Book Antiqua" panose="02040602050305030304" pitchFamily="18" charset="0"/>
              </a:rPr>
              <a:t>Spokane, WA 99201</a:t>
            </a:r>
          </a:p>
          <a:p>
            <a:pPr algn="ctr"/>
            <a:r>
              <a:rPr lang="en-US" dirty="0" smtClean="0">
                <a:latin typeface="Book Antiqua" panose="02040602050305030304" pitchFamily="18" charset="0"/>
              </a:rPr>
              <a:t>509-624-9515</a:t>
            </a:r>
          </a:p>
          <a:p>
            <a:pPr algn="ctr"/>
            <a:endParaRPr lang="en-US" dirty="0" smtClean="0">
              <a:latin typeface="Book Antiqua" panose="02040602050305030304" pitchFamily="18" charset="0"/>
            </a:endParaRPr>
          </a:p>
          <a:p>
            <a:pPr algn="ctr"/>
            <a:r>
              <a:rPr lang="en-US" dirty="0" smtClean="0">
                <a:latin typeface="Book Antiqua" panose="02040602050305030304" pitchFamily="18" charset="0"/>
              </a:rPr>
              <a:t>Chelsea Clayton</a:t>
            </a:r>
          </a:p>
          <a:p>
            <a:pPr algn="ctr"/>
            <a:r>
              <a:rPr lang="en-US" dirty="0" smtClean="0">
                <a:latin typeface="Book Antiqua" panose="02040602050305030304" pitchFamily="18" charset="0"/>
              </a:rPr>
              <a:t>2988 Jackson Federal Building</a:t>
            </a:r>
          </a:p>
          <a:p>
            <a:pPr algn="ctr"/>
            <a:r>
              <a:rPr lang="en-US" dirty="0" smtClean="0">
                <a:latin typeface="Book Antiqua" panose="02040602050305030304" pitchFamily="18" charset="0"/>
              </a:rPr>
              <a:t>Seattle, WA 98174</a:t>
            </a:r>
          </a:p>
          <a:p>
            <a:pPr algn="ctr"/>
            <a:r>
              <a:rPr lang="en-US" dirty="0" smtClean="0">
                <a:latin typeface="Book Antiqua" panose="02040602050305030304" pitchFamily="18" charset="0"/>
              </a:rPr>
              <a:t>206-559-5545</a:t>
            </a:r>
          </a:p>
          <a:p>
            <a:pPr algn="ctr"/>
            <a:endParaRPr lang="en-US" dirty="0" smtClean="0">
              <a:latin typeface="Book Antiqua" panose="02040602050305030304" pitchFamily="18" charset="0"/>
            </a:endParaRPr>
          </a:p>
        </p:txBody>
      </p:sp>
      <p:sp>
        <p:nvSpPr>
          <p:cNvPr id="6" name="TextBox 5"/>
          <p:cNvSpPr txBox="1"/>
          <p:nvPr/>
        </p:nvSpPr>
        <p:spPr>
          <a:xfrm>
            <a:off x="7630161" y="2474460"/>
            <a:ext cx="3381828" cy="2862322"/>
          </a:xfrm>
          <a:prstGeom prst="rect">
            <a:avLst/>
          </a:prstGeom>
          <a:noFill/>
        </p:spPr>
        <p:txBody>
          <a:bodyPr wrap="square" rtlCol="0">
            <a:spAutoFit/>
          </a:bodyPr>
          <a:lstStyle/>
          <a:p>
            <a:pPr algn="ctr"/>
            <a:r>
              <a:rPr lang="en-US" dirty="0" smtClean="0">
                <a:latin typeface="Book Antiqua" panose="02040602050305030304" pitchFamily="18" charset="0"/>
              </a:rPr>
              <a:t>Charlie Duranona</a:t>
            </a:r>
          </a:p>
          <a:p>
            <a:pPr algn="ctr"/>
            <a:r>
              <a:rPr lang="en-US" dirty="0">
                <a:latin typeface="Book Antiqua" panose="02040602050305030304" pitchFamily="18" charset="0"/>
              </a:rPr>
              <a:t>10 N. Post St. Suite 625</a:t>
            </a:r>
          </a:p>
          <a:p>
            <a:pPr algn="ctr"/>
            <a:r>
              <a:rPr lang="en-US" dirty="0">
                <a:latin typeface="Book Antiqua" panose="02040602050305030304" pitchFamily="18" charset="0"/>
              </a:rPr>
              <a:t>Spokane, </a:t>
            </a:r>
            <a:r>
              <a:rPr lang="en-US" dirty="0" smtClean="0">
                <a:latin typeface="Book Antiqua" panose="02040602050305030304" pitchFamily="18" charset="0"/>
              </a:rPr>
              <a:t>WA </a:t>
            </a:r>
            <a:r>
              <a:rPr lang="en-US" dirty="0">
                <a:latin typeface="Book Antiqua" panose="02040602050305030304" pitchFamily="18" charset="0"/>
              </a:rPr>
              <a:t>99205</a:t>
            </a:r>
          </a:p>
          <a:p>
            <a:pPr algn="ctr"/>
            <a:r>
              <a:rPr lang="en-US" dirty="0">
                <a:latin typeface="Book Antiqua" panose="02040602050305030304" pitchFamily="18" charset="0"/>
              </a:rPr>
              <a:t>509-353-2374</a:t>
            </a:r>
          </a:p>
          <a:p>
            <a:pPr algn="ctr"/>
            <a:endParaRPr lang="en-US" dirty="0" smtClean="0">
              <a:latin typeface="Book Antiqua" panose="02040602050305030304" pitchFamily="18" charset="0"/>
            </a:endParaRPr>
          </a:p>
          <a:p>
            <a:pPr algn="ctr"/>
            <a:r>
              <a:rPr lang="en-US" dirty="0" smtClean="0">
                <a:latin typeface="Book Antiqua" panose="02040602050305030304" pitchFamily="18" charset="0"/>
              </a:rPr>
              <a:t>Reni Michael</a:t>
            </a:r>
          </a:p>
          <a:p>
            <a:pPr algn="ctr"/>
            <a:r>
              <a:rPr lang="en-US" dirty="0" smtClean="0">
                <a:latin typeface="Book Antiqua" panose="02040602050305030304" pitchFamily="18" charset="0"/>
              </a:rPr>
              <a:t>Irv Newhouse Building 202</a:t>
            </a:r>
          </a:p>
          <a:p>
            <a:pPr algn="ctr"/>
            <a:r>
              <a:rPr lang="en-US" dirty="0" smtClean="0">
                <a:latin typeface="Book Antiqua" panose="02040602050305030304" pitchFamily="18" charset="0"/>
              </a:rPr>
              <a:t>P.O. Box 40408</a:t>
            </a:r>
          </a:p>
          <a:p>
            <a:pPr algn="ctr"/>
            <a:r>
              <a:rPr lang="en-US" dirty="0" smtClean="0">
                <a:latin typeface="Book Antiqua" panose="02040602050305030304" pitchFamily="18" charset="0"/>
              </a:rPr>
              <a:t>Olympia, WA 98504</a:t>
            </a:r>
          </a:p>
          <a:p>
            <a:pPr algn="ctr"/>
            <a:r>
              <a:rPr lang="en-US" dirty="0" smtClean="0">
                <a:latin typeface="Book Antiqua" panose="02040602050305030304" pitchFamily="18" charset="0"/>
              </a:rPr>
              <a:t>360-786-7614</a:t>
            </a:r>
            <a:endParaRPr lang="en-US" dirty="0">
              <a:latin typeface="Book Antiqua" panose="02040602050305030304" pitchFamily="18" charset="0"/>
            </a:endParaRPr>
          </a:p>
        </p:txBody>
      </p:sp>
      <p:sp>
        <p:nvSpPr>
          <p:cNvPr id="7" name="TextBox 6"/>
          <p:cNvSpPr txBox="1"/>
          <p:nvPr/>
        </p:nvSpPr>
        <p:spPr>
          <a:xfrm>
            <a:off x="3756297" y="4769186"/>
            <a:ext cx="4679405" cy="1754326"/>
          </a:xfrm>
          <a:prstGeom prst="rect">
            <a:avLst/>
          </a:prstGeom>
          <a:noFill/>
        </p:spPr>
        <p:txBody>
          <a:bodyPr wrap="square" rtlCol="0">
            <a:spAutoFit/>
          </a:bodyPr>
          <a:lstStyle/>
          <a:p>
            <a:pPr algn="ctr"/>
            <a:endParaRPr lang="en-US" dirty="0">
              <a:latin typeface="Book Antiqua" panose="02040602050305030304" pitchFamily="18" charset="0"/>
            </a:endParaRPr>
          </a:p>
          <a:p>
            <a:pPr algn="ctr"/>
            <a:r>
              <a:rPr lang="en-US" dirty="0">
                <a:latin typeface="Book Antiqua" panose="02040602050305030304" pitchFamily="18" charset="0"/>
              </a:rPr>
              <a:t>Ben Studley</a:t>
            </a:r>
          </a:p>
          <a:p>
            <a:pPr algn="ctr"/>
            <a:r>
              <a:rPr lang="en-US" dirty="0">
                <a:latin typeface="Book Antiqua" panose="02040602050305030304" pitchFamily="18" charset="0"/>
              </a:rPr>
              <a:t>22121 17</a:t>
            </a:r>
            <a:r>
              <a:rPr lang="en-US" baseline="30000" dirty="0">
                <a:latin typeface="Book Antiqua" panose="02040602050305030304" pitchFamily="18" charset="0"/>
              </a:rPr>
              <a:t>th</a:t>
            </a:r>
            <a:r>
              <a:rPr lang="en-US" dirty="0">
                <a:latin typeface="Book Antiqua" panose="02040602050305030304" pitchFamily="18" charset="0"/>
              </a:rPr>
              <a:t> Ave SE, Suite 220</a:t>
            </a:r>
          </a:p>
          <a:p>
            <a:pPr algn="ctr"/>
            <a:r>
              <a:rPr lang="en-US" dirty="0">
                <a:latin typeface="Book Antiqua" panose="02040602050305030304" pitchFamily="18" charset="0"/>
              </a:rPr>
              <a:t>Bothell, WA 98021</a:t>
            </a:r>
          </a:p>
          <a:p>
            <a:pPr algn="ctr"/>
            <a:r>
              <a:rPr lang="en-US" dirty="0">
                <a:latin typeface="Book Antiqua" panose="02040602050305030304" pitchFamily="18" charset="0"/>
              </a:rPr>
              <a:t>425-485-0085</a:t>
            </a:r>
          </a:p>
          <a:p>
            <a:pPr algn="ctr"/>
            <a:endParaRPr lang="en-US" dirty="0" smtClean="0">
              <a:latin typeface="Book Antiqua" panose="02040602050305030304" pitchFamily="18" charset="0"/>
            </a:endParaRPr>
          </a:p>
        </p:txBody>
      </p:sp>
    </p:spTree>
    <p:extLst>
      <p:ext uri="{BB962C8B-B14F-4D97-AF65-F5344CB8AC3E}">
        <p14:creationId xmlns:p14="http://schemas.microsoft.com/office/powerpoint/2010/main" val="3534488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7563" y="967563"/>
            <a:ext cx="10386236" cy="723125"/>
          </a:xfrm>
        </p:spPr>
        <p:txBody>
          <a:bodyPr>
            <a:normAutofit fontScale="90000"/>
          </a:bodyPr>
          <a:lstStyle/>
          <a:p>
            <a:pPr algn="ctr"/>
            <a:r>
              <a:rPr lang="en-US" dirty="0" smtClean="0">
                <a:latin typeface="Bell MT" panose="02020503060305020303" pitchFamily="18" charset="0"/>
              </a:rPr>
              <a:t>Hello!</a:t>
            </a:r>
            <a:br>
              <a:rPr lang="en-US" dirty="0" smtClean="0">
                <a:latin typeface="Bell MT" panose="02020503060305020303" pitchFamily="18" charset="0"/>
              </a:rPr>
            </a:br>
            <a:r>
              <a:rPr lang="en-US" dirty="0" smtClean="0">
                <a:latin typeface="Bell MT" panose="02020503060305020303" pitchFamily="18" charset="0"/>
              </a:rPr>
              <a:t/>
            </a:r>
            <a:br>
              <a:rPr lang="en-US" dirty="0" smtClean="0">
                <a:latin typeface="Bell MT" panose="02020503060305020303" pitchFamily="18" charset="0"/>
              </a:rPr>
            </a:br>
            <a:r>
              <a:rPr lang="en-US" dirty="0" smtClean="0">
                <a:latin typeface="Bell MT" panose="02020503060305020303" pitchFamily="18" charset="0"/>
              </a:rPr>
              <a:t>Who We Are: </a:t>
            </a:r>
            <a:endParaRPr lang="en-US" dirty="0">
              <a:latin typeface="Bell MT" panose="02020503060305020303" pitchFamily="18" charset="0"/>
            </a:endParaRPr>
          </a:p>
        </p:txBody>
      </p:sp>
      <p:sp>
        <p:nvSpPr>
          <p:cNvPr id="10" name="Rectangle 9"/>
          <p:cNvSpPr/>
          <p:nvPr/>
        </p:nvSpPr>
        <p:spPr>
          <a:xfrm>
            <a:off x="0" y="0"/>
            <a:ext cx="12192000" cy="177282"/>
          </a:xfrm>
          <a:prstGeom prst="rect">
            <a:avLst/>
          </a:prstGeom>
          <a:gradFill flip="none" rotWithShape="1">
            <a:gsLst>
              <a:gs pos="0">
                <a:schemeClr val="accent5">
                  <a:lumMod val="50000"/>
                </a:schemeClr>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7282"/>
            <a:ext cx="12192000" cy="187843"/>
          </a:xfrm>
          <a:prstGeom prst="rect">
            <a:avLst/>
          </a:prstGeom>
          <a:gradFill flip="none" rotWithShape="1">
            <a:gsLst>
              <a:gs pos="0">
                <a:srgbClr val="FF0000"/>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8586" y="2594344"/>
            <a:ext cx="11029608"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Book Antiqua" panose="02040602050305030304" pitchFamily="18" charset="0"/>
              </a:rPr>
              <a:t>Val Hamann </a:t>
            </a:r>
            <a:r>
              <a:rPr lang="en-US" dirty="0" smtClean="0">
                <a:latin typeface="Book Antiqua" panose="02040602050305030304" pitchFamily="18" charset="0"/>
              </a:rPr>
              <a:t>- Office of U.S. Senator Patty Murray, Eastern Washington Representative</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b="1" dirty="0" smtClean="0">
                <a:latin typeface="Book Antiqua" panose="02040602050305030304" pitchFamily="18" charset="0"/>
              </a:rPr>
              <a:t>Chelsea Clayton </a:t>
            </a:r>
            <a:r>
              <a:rPr lang="en-US" dirty="0" smtClean="0">
                <a:latin typeface="Book Antiqua" panose="02040602050305030304" pitchFamily="18" charset="0"/>
              </a:rPr>
              <a:t>- Office of U.S. Senator Patty Murray, King County Director of Veterans Affairs</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b="1" dirty="0" smtClean="0">
                <a:latin typeface="Book Antiqua" panose="02040602050305030304" pitchFamily="18" charset="0"/>
              </a:rPr>
              <a:t>Charlie Duranona </a:t>
            </a:r>
            <a:r>
              <a:rPr lang="en-US" dirty="0" smtClean="0">
                <a:latin typeface="Book Antiqua" panose="02040602050305030304" pitchFamily="18" charset="0"/>
              </a:rPr>
              <a:t>- Congresswoman Cathy McMorris Rodgers (WA-05), Veterans Liaison and Military Outreach</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b="1" dirty="0" smtClean="0">
                <a:latin typeface="Book Antiqua" panose="02040602050305030304" pitchFamily="18" charset="0"/>
              </a:rPr>
              <a:t>Benjamin Studley </a:t>
            </a:r>
            <a:r>
              <a:rPr lang="en-US" dirty="0" smtClean="0">
                <a:latin typeface="Book Antiqua" panose="02040602050305030304" pitchFamily="18" charset="0"/>
              </a:rPr>
              <a:t>- Congresswoman Suzan </a:t>
            </a:r>
            <a:r>
              <a:rPr lang="en-US" dirty="0" err="1" smtClean="0">
                <a:latin typeface="Book Antiqua" panose="02040602050305030304" pitchFamily="18" charset="0"/>
              </a:rPr>
              <a:t>DelBene</a:t>
            </a:r>
            <a:r>
              <a:rPr lang="en-US" dirty="0" smtClean="0">
                <a:latin typeface="Book Antiqua" panose="02040602050305030304" pitchFamily="18" charset="0"/>
              </a:rPr>
              <a:t> (WA-01), Veteran Constituent Services Representative</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b="1" dirty="0" smtClean="0">
                <a:latin typeface="Book Antiqua" panose="02040602050305030304" pitchFamily="18" charset="0"/>
              </a:rPr>
              <a:t>Reni Michael </a:t>
            </a:r>
            <a:r>
              <a:rPr lang="en-US" dirty="0" smtClean="0">
                <a:latin typeface="Book Antiqua" panose="02040602050305030304" pitchFamily="18" charset="0"/>
              </a:rPr>
              <a:t>- Washington State Senator Sharon Brown (District 8), Senior Legislative Assistant </a:t>
            </a:r>
            <a:endParaRPr lang="en-US" dirty="0">
              <a:latin typeface="Book Antiqua" panose="02040602050305030304" pitchFamily="18" charset="0"/>
            </a:endParaRPr>
          </a:p>
        </p:txBody>
      </p:sp>
    </p:spTree>
    <p:extLst>
      <p:ext uri="{BB962C8B-B14F-4D97-AF65-F5344CB8AC3E}">
        <p14:creationId xmlns:p14="http://schemas.microsoft.com/office/powerpoint/2010/main" val="1795719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365125"/>
            <a:ext cx="11443855" cy="1325563"/>
          </a:xfrm>
        </p:spPr>
        <p:txBody>
          <a:bodyPr/>
          <a:lstStyle/>
          <a:p>
            <a:pPr algn="ctr"/>
            <a:r>
              <a:rPr lang="en-US" dirty="0" smtClean="0">
                <a:latin typeface="Bell MT" panose="02020503060305020303" pitchFamily="18" charset="0"/>
              </a:rPr>
              <a:t>What Happens in Congressional Offices?</a:t>
            </a:r>
            <a:endParaRPr lang="en-US" dirty="0">
              <a:latin typeface="Bell MT" panose="02020503060305020303" pitchFamily="18" charset="0"/>
            </a:endParaRPr>
          </a:p>
        </p:txBody>
      </p:sp>
      <p:sp>
        <p:nvSpPr>
          <p:cNvPr id="10" name="Rectangle 9"/>
          <p:cNvSpPr/>
          <p:nvPr/>
        </p:nvSpPr>
        <p:spPr>
          <a:xfrm>
            <a:off x="0" y="0"/>
            <a:ext cx="12192000" cy="177282"/>
          </a:xfrm>
          <a:prstGeom prst="rect">
            <a:avLst/>
          </a:prstGeom>
          <a:gradFill flip="none" rotWithShape="1">
            <a:gsLst>
              <a:gs pos="0">
                <a:schemeClr val="accent5">
                  <a:lumMod val="50000"/>
                </a:schemeClr>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7282"/>
            <a:ext cx="12192000" cy="187843"/>
          </a:xfrm>
          <a:prstGeom prst="rect">
            <a:avLst/>
          </a:prstGeom>
          <a:gradFill flip="none" rotWithShape="1">
            <a:gsLst>
              <a:gs pos="0">
                <a:srgbClr val="FF0000"/>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4036" y="2161309"/>
            <a:ext cx="11351490" cy="4909036"/>
          </a:xfrm>
          <a:prstGeom prst="rect">
            <a:avLst/>
          </a:prstGeom>
          <a:noFill/>
        </p:spPr>
        <p:txBody>
          <a:bodyPr wrap="square" rtlCol="0">
            <a:spAutoFit/>
          </a:bodyPr>
          <a:lstStyle/>
          <a:p>
            <a:r>
              <a:rPr lang="en-US" dirty="0" smtClean="0">
                <a:latin typeface="Book Antiqua" panose="02040602050305030304" pitchFamily="18" charset="0"/>
              </a:rPr>
              <a:t>Washington D.C. Staff, both those who work in the member’s personal office or as part of their committee staff:</a:t>
            </a:r>
          </a:p>
          <a:p>
            <a:endParaRPr lang="en-US" dirty="0" smtClean="0">
              <a:latin typeface="Book Antiqua" panose="02040602050305030304" pitchFamily="18" charset="0"/>
            </a:endParaRPr>
          </a:p>
          <a:p>
            <a:pPr marL="285750" indent="-285750">
              <a:spcAft>
                <a:spcPts val="600"/>
              </a:spcAft>
              <a:buFont typeface="Arial" panose="020B0604020202020204" pitchFamily="34" charset="0"/>
              <a:buChar char="•"/>
            </a:pPr>
            <a:r>
              <a:rPr lang="en-US" dirty="0" smtClean="0">
                <a:latin typeface="Book Antiqua" panose="02040602050305030304" pitchFamily="18" charset="0"/>
              </a:rPr>
              <a:t>Plan, develop and oversee legislation and the legislative process, usually within a specific issue-area.</a:t>
            </a:r>
          </a:p>
          <a:p>
            <a:pPr marL="285750" indent="-285750">
              <a:spcAft>
                <a:spcPts val="600"/>
              </a:spcAft>
              <a:buFont typeface="Arial" panose="020B0604020202020204" pitchFamily="34" charset="0"/>
              <a:buChar char="•"/>
            </a:pPr>
            <a:r>
              <a:rPr lang="en-US" dirty="0" smtClean="0">
                <a:latin typeface="Book Antiqua" panose="02040602050305030304" pitchFamily="18" charset="0"/>
              </a:rPr>
              <a:t>Prepare draft responses to communications from constituents.</a:t>
            </a:r>
          </a:p>
          <a:p>
            <a:pPr marL="285750" indent="-285750">
              <a:spcAft>
                <a:spcPts val="600"/>
              </a:spcAft>
              <a:buFont typeface="Arial" panose="020B0604020202020204" pitchFamily="34" charset="0"/>
              <a:buChar char="•"/>
            </a:pPr>
            <a:r>
              <a:rPr lang="en-US" dirty="0" smtClean="0">
                <a:latin typeface="Book Antiqua" panose="02040602050305030304" pitchFamily="18" charset="0"/>
              </a:rPr>
              <a:t>Prepare briefings for the member; provides expertise, background and analysis within their issue area.</a:t>
            </a:r>
          </a:p>
          <a:p>
            <a:endParaRPr lang="en-US" dirty="0">
              <a:latin typeface="Book Antiqua" panose="02040602050305030304" pitchFamily="18" charset="0"/>
            </a:endParaRPr>
          </a:p>
          <a:p>
            <a:r>
              <a:rPr lang="en-US" dirty="0" smtClean="0">
                <a:latin typeface="Book Antiqua" panose="02040602050305030304" pitchFamily="18" charset="0"/>
              </a:rPr>
              <a:t>Staff in Washington State offices:</a:t>
            </a:r>
          </a:p>
          <a:p>
            <a:endParaRPr lang="en-US" dirty="0" smtClean="0">
              <a:latin typeface="Book Antiqua" panose="02040602050305030304" pitchFamily="18" charset="0"/>
            </a:endParaRPr>
          </a:p>
          <a:p>
            <a:pPr marL="285750" indent="-285750">
              <a:spcAft>
                <a:spcPts val="600"/>
              </a:spcAft>
              <a:buFont typeface="Arial" panose="020B0604020202020204" pitchFamily="34" charset="0"/>
              <a:buChar char="•"/>
            </a:pPr>
            <a:r>
              <a:rPr lang="en-US" dirty="0" smtClean="0">
                <a:latin typeface="Book Antiqua" panose="02040602050305030304" pitchFamily="18" charset="0"/>
              </a:rPr>
              <a:t>Connect with State, county, and municipal government agencies as well as private organizations to provide feedback to the member on what is happening in the State and to look for ways to collaborate and support the work they are doing.</a:t>
            </a:r>
          </a:p>
          <a:p>
            <a:pPr marL="285750" indent="-285750">
              <a:spcAft>
                <a:spcPts val="600"/>
              </a:spcAft>
              <a:buFont typeface="Arial" panose="020B0604020202020204" pitchFamily="34" charset="0"/>
              <a:buChar char="•"/>
            </a:pPr>
            <a:r>
              <a:rPr lang="en-US" dirty="0" smtClean="0">
                <a:latin typeface="Book Antiqua" panose="02040602050305030304" pitchFamily="18" charset="0"/>
              </a:rPr>
              <a:t>Work with individual constituents to help resolve problems they are having, usually with a federal government agency.</a:t>
            </a:r>
          </a:p>
          <a:p>
            <a:endParaRPr lang="en-US" dirty="0">
              <a:latin typeface="Book Antiqua" panose="02040602050305030304" pitchFamily="18" charset="0"/>
            </a:endParaRPr>
          </a:p>
          <a:p>
            <a:endParaRPr lang="en-US" dirty="0">
              <a:latin typeface="Book Antiqua" panose="02040602050305030304" pitchFamily="18" charset="0"/>
            </a:endParaRPr>
          </a:p>
        </p:txBody>
      </p:sp>
    </p:spTree>
    <p:extLst>
      <p:ext uri="{BB962C8B-B14F-4D97-AF65-F5344CB8AC3E}">
        <p14:creationId xmlns:p14="http://schemas.microsoft.com/office/powerpoint/2010/main" val="385286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365125"/>
            <a:ext cx="11443855" cy="1325563"/>
          </a:xfrm>
        </p:spPr>
        <p:txBody>
          <a:bodyPr/>
          <a:lstStyle/>
          <a:p>
            <a:pPr algn="ctr"/>
            <a:r>
              <a:rPr lang="en-US" dirty="0" smtClean="0">
                <a:latin typeface="Bell MT" panose="02020503060305020303" pitchFamily="18" charset="0"/>
              </a:rPr>
              <a:t>What is ‘Casework’?</a:t>
            </a:r>
            <a:endParaRPr lang="en-US" dirty="0">
              <a:latin typeface="Bell MT" panose="02020503060305020303" pitchFamily="18" charset="0"/>
            </a:endParaRPr>
          </a:p>
        </p:txBody>
      </p:sp>
      <p:sp>
        <p:nvSpPr>
          <p:cNvPr id="10" name="Rectangle 9"/>
          <p:cNvSpPr/>
          <p:nvPr/>
        </p:nvSpPr>
        <p:spPr>
          <a:xfrm>
            <a:off x="0" y="0"/>
            <a:ext cx="12192000" cy="177282"/>
          </a:xfrm>
          <a:prstGeom prst="rect">
            <a:avLst/>
          </a:prstGeom>
          <a:gradFill flip="none" rotWithShape="1">
            <a:gsLst>
              <a:gs pos="0">
                <a:schemeClr val="accent5">
                  <a:lumMod val="50000"/>
                </a:schemeClr>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7282"/>
            <a:ext cx="12192000" cy="187843"/>
          </a:xfrm>
          <a:prstGeom prst="rect">
            <a:avLst/>
          </a:prstGeom>
          <a:gradFill flip="none" rotWithShape="1">
            <a:gsLst>
              <a:gs pos="0">
                <a:srgbClr val="FF0000"/>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4036" y="1616149"/>
            <a:ext cx="11443855" cy="4524315"/>
          </a:xfrm>
          <a:prstGeom prst="rect">
            <a:avLst/>
          </a:prstGeom>
          <a:noFill/>
        </p:spPr>
        <p:txBody>
          <a:bodyPr wrap="square" rtlCol="0">
            <a:spAutoFit/>
          </a:bodyPr>
          <a:lstStyle/>
          <a:p>
            <a:r>
              <a:rPr lang="en-US" dirty="0" smtClean="0">
                <a:latin typeface="Book Antiqua" panose="02040602050305030304" pitchFamily="18" charset="0"/>
              </a:rPr>
              <a:t>Many people turn to the offices of their elected officials when they encounter a problem with a government agency, or are having difficulty obtaining clear answers or directions. Most offices have staff members whose jobs include looking for answers or solutions to these problems, and collectively that is often referred to as ‘Casework’. Some of these problems or questions are simple and relatively easy to resolve, while some can be long and ongoing processes. </a:t>
            </a:r>
          </a:p>
          <a:p>
            <a:endParaRPr lang="en-US" dirty="0">
              <a:latin typeface="Book Antiqua" panose="02040602050305030304" pitchFamily="18" charset="0"/>
            </a:endParaRPr>
          </a:p>
          <a:p>
            <a:r>
              <a:rPr lang="en-US" dirty="0" smtClean="0">
                <a:latin typeface="Book Antiqua" panose="02040602050305030304" pitchFamily="18" charset="0"/>
              </a:rPr>
              <a:t>Staffers that work with constituents on these issues are non-partisan government employees and are not concerned with your voting record or political affiliation – we are here to serve all of the constituents we represent. </a:t>
            </a:r>
          </a:p>
          <a:p>
            <a:endParaRPr lang="en-US" dirty="0" smtClean="0">
              <a:latin typeface="Book Antiqua" panose="02040602050305030304" pitchFamily="18" charset="0"/>
            </a:endParaRPr>
          </a:p>
          <a:p>
            <a:r>
              <a:rPr lang="en-US" dirty="0" smtClean="0">
                <a:latin typeface="Book Antiqua" panose="02040602050305030304" pitchFamily="18" charset="0"/>
              </a:rPr>
              <a:t>House offices as well as State Legislative offices typically work only with constituents who live inside their particular district, and will refer constituents from other districts to their elected representatives. </a:t>
            </a:r>
          </a:p>
          <a:p>
            <a:endParaRPr lang="en-US" dirty="0">
              <a:latin typeface="Book Antiqua" panose="02040602050305030304" pitchFamily="18" charset="0"/>
            </a:endParaRPr>
          </a:p>
          <a:p>
            <a:r>
              <a:rPr lang="en-US" dirty="0" smtClean="0">
                <a:latin typeface="Book Antiqua" panose="02040602050305030304" pitchFamily="18" charset="0"/>
              </a:rPr>
              <a:t>Each individual elected official determines the scope of the kinds of issues their office can address. </a:t>
            </a:r>
          </a:p>
          <a:p>
            <a:endParaRPr lang="en-US" dirty="0">
              <a:latin typeface="Book Antiqua" panose="02040602050305030304" pitchFamily="18" charset="0"/>
            </a:endParaRPr>
          </a:p>
          <a:p>
            <a:endParaRPr lang="en-US" dirty="0">
              <a:latin typeface="Book Antiqua" panose="02040602050305030304" pitchFamily="18" charset="0"/>
            </a:endParaRPr>
          </a:p>
        </p:txBody>
      </p:sp>
    </p:spTree>
    <p:extLst>
      <p:ext uri="{BB962C8B-B14F-4D97-AF65-F5344CB8AC3E}">
        <p14:creationId xmlns:p14="http://schemas.microsoft.com/office/powerpoint/2010/main" val="2356221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365125"/>
            <a:ext cx="11443855" cy="1325563"/>
          </a:xfrm>
        </p:spPr>
        <p:txBody>
          <a:bodyPr/>
          <a:lstStyle/>
          <a:p>
            <a:pPr algn="ctr"/>
            <a:r>
              <a:rPr lang="en-US" dirty="0" smtClean="0">
                <a:latin typeface="Bell MT" panose="02020503060305020303" pitchFamily="18" charset="0"/>
              </a:rPr>
              <a:t>Legislation &amp; Policy vs. Casework</a:t>
            </a:r>
            <a:endParaRPr lang="en-US" dirty="0">
              <a:latin typeface="Bell MT" panose="02020503060305020303" pitchFamily="18" charset="0"/>
            </a:endParaRPr>
          </a:p>
        </p:txBody>
      </p:sp>
      <p:sp>
        <p:nvSpPr>
          <p:cNvPr id="10" name="Rectangle 9"/>
          <p:cNvSpPr/>
          <p:nvPr/>
        </p:nvSpPr>
        <p:spPr>
          <a:xfrm>
            <a:off x="0" y="0"/>
            <a:ext cx="12192000" cy="177282"/>
          </a:xfrm>
          <a:prstGeom prst="rect">
            <a:avLst/>
          </a:prstGeom>
          <a:gradFill flip="none" rotWithShape="1">
            <a:gsLst>
              <a:gs pos="0">
                <a:schemeClr val="accent5">
                  <a:lumMod val="50000"/>
                </a:schemeClr>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7282"/>
            <a:ext cx="12192000" cy="187843"/>
          </a:xfrm>
          <a:prstGeom prst="rect">
            <a:avLst/>
          </a:prstGeom>
          <a:gradFill flip="none" rotWithShape="1">
            <a:gsLst>
              <a:gs pos="0">
                <a:srgbClr val="FF0000"/>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55965" y="1878532"/>
            <a:ext cx="10265030" cy="4524315"/>
          </a:xfrm>
          <a:prstGeom prst="rect">
            <a:avLst/>
          </a:prstGeom>
          <a:noFill/>
        </p:spPr>
        <p:txBody>
          <a:bodyPr wrap="square" rtlCol="0">
            <a:spAutoFit/>
          </a:bodyPr>
          <a:lstStyle/>
          <a:p>
            <a:r>
              <a:rPr lang="en-US" dirty="0" smtClean="0">
                <a:latin typeface="Book Antiqua" panose="02040602050305030304" pitchFamily="18" charset="0"/>
              </a:rPr>
              <a:t>Typically, Casework is concerned with a specific problem involving a specific individual, and does not require changes to existing laws or agency policy. </a:t>
            </a:r>
          </a:p>
          <a:p>
            <a:endParaRPr lang="en-US" dirty="0">
              <a:latin typeface="Book Antiqua" panose="02040602050305030304" pitchFamily="18" charset="0"/>
            </a:endParaRPr>
          </a:p>
          <a:p>
            <a:r>
              <a:rPr lang="en-US" dirty="0" smtClean="0">
                <a:latin typeface="Book Antiqua" panose="02040602050305030304" pitchFamily="18" charset="0"/>
              </a:rPr>
              <a:t>Legislation, on the other hand, involves changing or clarifying laws and regulations for all citizens. The process of creating, introducing, and passing a new piece of legislation is a collaborative process that involves work from many different members of Congress in both the House and the Senate, and very often takes years of sustained effort.</a:t>
            </a:r>
          </a:p>
          <a:p>
            <a:endParaRPr lang="en-US" dirty="0">
              <a:latin typeface="Book Antiqua" panose="02040602050305030304" pitchFamily="18" charset="0"/>
            </a:endParaRPr>
          </a:p>
          <a:p>
            <a:r>
              <a:rPr lang="en-US" dirty="0" smtClean="0">
                <a:latin typeface="Book Antiqua" panose="02040602050305030304" pitchFamily="18" charset="0"/>
              </a:rPr>
              <a:t>In some instances, casework can help to drive larger legislative change. However, this is a LONG process and normally comes after a trend in numerous cases surrounding the same issue. </a:t>
            </a:r>
            <a:endParaRPr lang="en-US" dirty="0">
              <a:latin typeface="Book Antiqua" panose="02040602050305030304" pitchFamily="18" charset="0"/>
            </a:endParaRPr>
          </a:p>
          <a:p>
            <a:endParaRPr lang="en-US" dirty="0" smtClean="0">
              <a:latin typeface="Book Antiqua" panose="02040602050305030304" pitchFamily="18" charset="0"/>
            </a:endParaRPr>
          </a:p>
          <a:p>
            <a:r>
              <a:rPr lang="en-US" dirty="0" smtClean="0">
                <a:latin typeface="Book Antiqua" panose="02040602050305030304" pitchFamily="18" charset="0"/>
              </a:rPr>
              <a:t>Not each case can and will prompt for legislature changes.</a:t>
            </a:r>
          </a:p>
          <a:p>
            <a:endParaRPr lang="en-US" dirty="0">
              <a:latin typeface="Book Antiqua" panose="02040602050305030304" pitchFamily="18" charset="0"/>
            </a:endParaRPr>
          </a:p>
          <a:p>
            <a:r>
              <a:rPr lang="en-US" dirty="0" smtClean="0">
                <a:latin typeface="Book Antiqua" panose="02040602050305030304" pitchFamily="18" charset="0"/>
              </a:rPr>
              <a:t>Those who are comfortable may be asked by staff if they would allow for the congressional office/member to use their story on the Senate or House floor while the member is discussing legislation.</a:t>
            </a:r>
            <a:endParaRPr lang="en-US" dirty="0">
              <a:latin typeface="Book Antiqua" panose="02040602050305030304" pitchFamily="18" charset="0"/>
            </a:endParaRPr>
          </a:p>
        </p:txBody>
      </p:sp>
    </p:spTree>
    <p:extLst>
      <p:ext uri="{BB962C8B-B14F-4D97-AF65-F5344CB8AC3E}">
        <p14:creationId xmlns:p14="http://schemas.microsoft.com/office/powerpoint/2010/main" val="2677867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365125"/>
            <a:ext cx="11443855" cy="1325563"/>
          </a:xfrm>
        </p:spPr>
        <p:txBody>
          <a:bodyPr/>
          <a:lstStyle/>
          <a:p>
            <a:pPr algn="ctr"/>
            <a:r>
              <a:rPr lang="en-US" dirty="0" smtClean="0">
                <a:latin typeface="Bell MT" panose="02020503060305020303" pitchFamily="18" charset="0"/>
              </a:rPr>
              <a:t>What Kinds of Assistance Can Congressional Offices Provide?</a:t>
            </a:r>
            <a:endParaRPr lang="en-US" dirty="0">
              <a:latin typeface="Bell MT" panose="02020503060305020303" pitchFamily="18" charset="0"/>
            </a:endParaRPr>
          </a:p>
        </p:txBody>
      </p:sp>
      <p:sp>
        <p:nvSpPr>
          <p:cNvPr id="10" name="Rectangle 9"/>
          <p:cNvSpPr/>
          <p:nvPr/>
        </p:nvSpPr>
        <p:spPr>
          <a:xfrm>
            <a:off x="0" y="0"/>
            <a:ext cx="12192000" cy="177282"/>
          </a:xfrm>
          <a:prstGeom prst="rect">
            <a:avLst/>
          </a:prstGeom>
          <a:gradFill flip="none" rotWithShape="1">
            <a:gsLst>
              <a:gs pos="0">
                <a:schemeClr val="accent5">
                  <a:lumMod val="50000"/>
                </a:schemeClr>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7282"/>
            <a:ext cx="12192000" cy="187843"/>
          </a:xfrm>
          <a:prstGeom prst="rect">
            <a:avLst/>
          </a:prstGeom>
          <a:gradFill flip="none" rotWithShape="1">
            <a:gsLst>
              <a:gs pos="0">
                <a:srgbClr val="FF0000"/>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81395" y="1878531"/>
            <a:ext cx="10147861" cy="4524315"/>
          </a:xfrm>
          <a:prstGeom prst="rect">
            <a:avLst/>
          </a:prstGeom>
          <a:noFill/>
        </p:spPr>
        <p:txBody>
          <a:bodyPr wrap="square" rtlCol="0">
            <a:spAutoFit/>
          </a:bodyPr>
          <a:lstStyle/>
          <a:p>
            <a:endParaRPr lang="en-US" dirty="0">
              <a:latin typeface="Book Antiqua" panose="02040602050305030304" pitchFamily="18" charset="0"/>
            </a:endParaRPr>
          </a:p>
          <a:p>
            <a:pPr marL="1200150" lvl="2" indent="-285750">
              <a:buFont typeface="Arial" panose="020B0604020202020204" pitchFamily="34" charset="0"/>
              <a:buChar char="•"/>
            </a:pPr>
            <a:r>
              <a:rPr lang="en-US" dirty="0" smtClean="0">
                <a:latin typeface="Book Antiqua" panose="02040602050305030304" pitchFamily="18" charset="0"/>
              </a:rPr>
              <a:t>Obtaining updates from Federal Agencies on applications or appeals.</a:t>
            </a:r>
          </a:p>
          <a:p>
            <a:pPr lvl="2"/>
            <a:endParaRPr lang="en-US" dirty="0">
              <a:latin typeface="Book Antiqua" panose="02040602050305030304" pitchFamily="18" charset="0"/>
            </a:endParaRPr>
          </a:p>
          <a:p>
            <a:pPr marL="1200150" lvl="2" indent="-285750">
              <a:buFont typeface="Arial" panose="020B0604020202020204" pitchFamily="34" charset="0"/>
              <a:buChar char="•"/>
            </a:pPr>
            <a:r>
              <a:rPr lang="en-US" dirty="0" smtClean="0">
                <a:latin typeface="Book Antiqua" panose="02040602050305030304" pitchFamily="18" charset="0"/>
              </a:rPr>
              <a:t>Obtaining clarification on specific points, or answers to specific questions.</a:t>
            </a:r>
          </a:p>
          <a:p>
            <a:pPr lvl="2"/>
            <a:endParaRPr lang="en-US" dirty="0">
              <a:latin typeface="Book Antiqua" panose="02040602050305030304" pitchFamily="18" charset="0"/>
            </a:endParaRPr>
          </a:p>
          <a:p>
            <a:pPr marL="1200150" lvl="2" indent="-285750">
              <a:buFont typeface="Arial" panose="020B0604020202020204" pitchFamily="34" charset="0"/>
              <a:buChar char="•"/>
            </a:pPr>
            <a:r>
              <a:rPr lang="en-US" dirty="0">
                <a:latin typeface="Book Antiqua" panose="02040602050305030304" pitchFamily="18" charset="0"/>
              </a:rPr>
              <a:t>Help resolving errors or </a:t>
            </a:r>
            <a:r>
              <a:rPr lang="en-US" dirty="0" smtClean="0">
                <a:latin typeface="Book Antiqua" panose="02040602050305030304" pitchFamily="18" charset="0"/>
              </a:rPr>
              <a:t>mistakes. </a:t>
            </a:r>
          </a:p>
          <a:p>
            <a:pPr lvl="2"/>
            <a:endParaRPr lang="en-US" dirty="0">
              <a:latin typeface="Book Antiqua" panose="02040602050305030304" pitchFamily="18" charset="0"/>
            </a:endParaRPr>
          </a:p>
          <a:p>
            <a:pPr marL="1200150" lvl="2" indent="-285750">
              <a:buFont typeface="Arial" panose="020B0604020202020204" pitchFamily="34" charset="0"/>
              <a:buChar char="•"/>
            </a:pPr>
            <a:r>
              <a:rPr lang="en-US" dirty="0" smtClean="0">
                <a:latin typeface="Book Antiqua" panose="02040602050305030304" pitchFamily="18" charset="0"/>
              </a:rPr>
              <a:t>Obtaining responses to a concern, or assurances regarding potential future events.</a:t>
            </a:r>
          </a:p>
          <a:p>
            <a:pPr lvl="2"/>
            <a:endParaRPr lang="en-US" dirty="0">
              <a:latin typeface="Book Antiqua" panose="02040602050305030304" pitchFamily="18" charset="0"/>
            </a:endParaRPr>
          </a:p>
          <a:p>
            <a:pPr marL="1200150" lvl="2" indent="-285750">
              <a:buFont typeface="Arial" panose="020B0604020202020204" pitchFamily="34" charset="0"/>
              <a:buChar char="•"/>
            </a:pPr>
            <a:r>
              <a:rPr lang="en-US" dirty="0">
                <a:latin typeface="Book Antiqua" panose="02040602050305030304" pitchFamily="18" charset="0"/>
              </a:rPr>
              <a:t>Requesting expedited consideration under certain </a:t>
            </a:r>
            <a:r>
              <a:rPr lang="en-US" dirty="0" smtClean="0">
                <a:latin typeface="Book Antiqua" panose="02040602050305030304" pitchFamily="18" charset="0"/>
              </a:rPr>
              <a:t>circumstances, such as homelessness, terminal illness, and extreme financial hardship (foreclosure, eviction, utilities shut off)</a:t>
            </a:r>
          </a:p>
          <a:p>
            <a:pPr lvl="2"/>
            <a:endParaRPr lang="en-US" dirty="0" smtClean="0">
              <a:latin typeface="Book Antiqua" panose="02040602050305030304" pitchFamily="18" charset="0"/>
            </a:endParaRPr>
          </a:p>
          <a:p>
            <a:pPr marL="1200150" lvl="2" indent="-285750">
              <a:buFont typeface="Arial" panose="020B0604020202020204" pitchFamily="34" charset="0"/>
              <a:buChar char="•"/>
            </a:pPr>
            <a:r>
              <a:rPr lang="en-US" dirty="0" smtClean="0">
                <a:latin typeface="Book Antiqua" panose="02040602050305030304" pitchFamily="18" charset="0"/>
              </a:rPr>
              <a:t>In some instances, Staff may be able to connect you with potentially useful resources both through Federal agencies, as well as through State and municipal agencies and private non-profit organizations. </a:t>
            </a:r>
            <a:endParaRPr lang="en-US" dirty="0">
              <a:latin typeface="Book Antiqua" panose="02040602050305030304" pitchFamily="18" charset="0"/>
            </a:endParaRPr>
          </a:p>
        </p:txBody>
      </p:sp>
    </p:spTree>
    <p:extLst>
      <p:ext uri="{BB962C8B-B14F-4D97-AF65-F5344CB8AC3E}">
        <p14:creationId xmlns:p14="http://schemas.microsoft.com/office/powerpoint/2010/main" val="1456217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6" y="365125"/>
            <a:ext cx="11443855" cy="1325563"/>
          </a:xfrm>
        </p:spPr>
        <p:txBody>
          <a:bodyPr/>
          <a:lstStyle/>
          <a:p>
            <a:pPr algn="ctr"/>
            <a:r>
              <a:rPr lang="en-US" dirty="0" smtClean="0">
                <a:latin typeface="Bell MT" panose="02020503060305020303" pitchFamily="18" charset="0"/>
              </a:rPr>
              <a:t>What Kinds of Assistance Can Legislative Offices Provide?</a:t>
            </a:r>
            <a:endParaRPr lang="en-US" dirty="0">
              <a:latin typeface="Bell MT" panose="02020503060305020303" pitchFamily="18" charset="0"/>
            </a:endParaRPr>
          </a:p>
        </p:txBody>
      </p:sp>
      <p:sp>
        <p:nvSpPr>
          <p:cNvPr id="10" name="Rectangle 9"/>
          <p:cNvSpPr/>
          <p:nvPr/>
        </p:nvSpPr>
        <p:spPr>
          <a:xfrm>
            <a:off x="0" y="0"/>
            <a:ext cx="12192000" cy="177282"/>
          </a:xfrm>
          <a:prstGeom prst="rect">
            <a:avLst/>
          </a:prstGeom>
          <a:gradFill flip="none" rotWithShape="1">
            <a:gsLst>
              <a:gs pos="0">
                <a:schemeClr val="accent5">
                  <a:lumMod val="50000"/>
                </a:schemeClr>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7282"/>
            <a:ext cx="12192000" cy="187843"/>
          </a:xfrm>
          <a:prstGeom prst="rect">
            <a:avLst/>
          </a:prstGeom>
          <a:gradFill flip="none" rotWithShape="1">
            <a:gsLst>
              <a:gs pos="0">
                <a:srgbClr val="FF0000"/>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0255" y="1878531"/>
            <a:ext cx="11351490" cy="590931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ook Antiqua" panose="02040602050305030304" pitchFamily="18" charset="0"/>
              </a:rPr>
              <a:t>The Washington State Legislature – House and Senate work with Legislative Liaison’s from the various agencies to assist constituents.</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Our office requests an email with specific and pertinent information relating to the case. Sticking to specifics and providing all necessary information helps us to serve you better.</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In the event of a constituent request for support in an ongoing case with L&amp;I, DSHS or DCYF, we request that the constituent work with their caseworker to submit a release authorizing our office access to their case.  Unlike the federal member offices, we do not have a standard legislative release form. </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We are able to supply assistance and support with the various agencies within Washington State. A few examples:</a:t>
            </a:r>
          </a:p>
          <a:p>
            <a:pPr marL="1657350" lvl="3" indent="-285750">
              <a:buFont typeface="Arial" panose="020B0604020202020204" pitchFamily="34" charset="0"/>
              <a:buChar char="•"/>
            </a:pPr>
            <a:r>
              <a:rPr lang="en-US" dirty="0">
                <a:latin typeface="Book Antiqua" panose="02040602050305030304" pitchFamily="18" charset="0"/>
              </a:rPr>
              <a:t>Labor &amp; Industries</a:t>
            </a:r>
          </a:p>
          <a:p>
            <a:pPr marL="1657350" lvl="3" indent="-285750">
              <a:buFont typeface="Arial" panose="020B0604020202020204" pitchFamily="34" charset="0"/>
              <a:buChar char="•"/>
            </a:pPr>
            <a:r>
              <a:rPr lang="en-US" dirty="0">
                <a:latin typeface="Book Antiqua" panose="02040602050305030304" pitchFamily="18" charset="0"/>
              </a:rPr>
              <a:t>Dept. of Licensing</a:t>
            </a:r>
          </a:p>
          <a:p>
            <a:pPr marL="1657350" lvl="3" indent="-285750">
              <a:buFont typeface="Arial" panose="020B0604020202020204" pitchFamily="34" charset="0"/>
              <a:buChar char="•"/>
            </a:pPr>
            <a:r>
              <a:rPr lang="en-US" dirty="0">
                <a:latin typeface="Book Antiqua" panose="02040602050305030304" pitchFamily="18" charset="0"/>
              </a:rPr>
              <a:t>Dept. of Transportation</a:t>
            </a:r>
          </a:p>
          <a:p>
            <a:pPr marL="1657350" lvl="3" indent="-285750">
              <a:buFont typeface="Arial" panose="020B0604020202020204" pitchFamily="34" charset="0"/>
              <a:buChar char="•"/>
            </a:pPr>
            <a:r>
              <a:rPr lang="en-US" dirty="0">
                <a:latin typeface="Book Antiqua" panose="02040602050305030304" pitchFamily="18" charset="0"/>
              </a:rPr>
              <a:t>Dept. of Children, Youth &amp; Families</a:t>
            </a:r>
          </a:p>
          <a:p>
            <a:pPr marL="1657350" lvl="3" indent="-285750">
              <a:buFont typeface="Arial" panose="020B0604020202020204" pitchFamily="34" charset="0"/>
              <a:buChar char="•"/>
            </a:pPr>
            <a:r>
              <a:rPr lang="en-US" dirty="0">
                <a:latin typeface="Book Antiqua" panose="02040602050305030304" pitchFamily="18" charset="0"/>
              </a:rPr>
              <a:t>Dept. of Social &amp; Health Services</a:t>
            </a:r>
          </a:p>
          <a:p>
            <a:pPr marL="285750" indent="-285750">
              <a:buFont typeface="Arial" panose="020B0604020202020204" pitchFamily="34" charset="0"/>
              <a:buChar char="•"/>
            </a:pPr>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latin typeface="Book Antiqua" panose="02040602050305030304" pitchFamily="18" charset="0"/>
            </a:endParaRPr>
          </a:p>
          <a:p>
            <a:endParaRPr lang="en-US" dirty="0" smtClean="0">
              <a:latin typeface="Book Antiqua" panose="02040602050305030304" pitchFamily="18" charset="0"/>
            </a:endParaRPr>
          </a:p>
        </p:txBody>
      </p:sp>
    </p:spTree>
    <p:extLst>
      <p:ext uri="{BB962C8B-B14F-4D97-AF65-F5344CB8AC3E}">
        <p14:creationId xmlns:p14="http://schemas.microsoft.com/office/powerpoint/2010/main" val="2492507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365125"/>
            <a:ext cx="11443855" cy="1325563"/>
          </a:xfrm>
        </p:spPr>
        <p:txBody>
          <a:bodyPr/>
          <a:lstStyle/>
          <a:p>
            <a:pPr algn="ctr"/>
            <a:r>
              <a:rPr lang="en-US" dirty="0" smtClean="0">
                <a:latin typeface="Bell MT" panose="02020503060305020303" pitchFamily="18" charset="0"/>
              </a:rPr>
              <a:t>What Kinds of Issues Can Congressional Offices </a:t>
            </a:r>
            <a:r>
              <a:rPr lang="en-US" u="sng" dirty="0" smtClean="0">
                <a:latin typeface="Bell MT" panose="02020503060305020303" pitchFamily="18" charset="0"/>
              </a:rPr>
              <a:t>Not</a:t>
            </a:r>
            <a:r>
              <a:rPr lang="en-US" dirty="0" smtClean="0">
                <a:latin typeface="Bell MT" panose="02020503060305020303" pitchFamily="18" charset="0"/>
              </a:rPr>
              <a:t> Assist With?</a:t>
            </a:r>
            <a:endParaRPr lang="en-US" dirty="0">
              <a:latin typeface="Bell MT" panose="02020503060305020303" pitchFamily="18" charset="0"/>
            </a:endParaRPr>
          </a:p>
        </p:txBody>
      </p:sp>
      <p:sp>
        <p:nvSpPr>
          <p:cNvPr id="10" name="Rectangle 9"/>
          <p:cNvSpPr/>
          <p:nvPr/>
        </p:nvSpPr>
        <p:spPr>
          <a:xfrm>
            <a:off x="0" y="0"/>
            <a:ext cx="12192000" cy="177282"/>
          </a:xfrm>
          <a:prstGeom prst="rect">
            <a:avLst/>
          </a:prstGeom>
          <a:gradFill flip="none" rotWithShape="1">
            <a:gsLst>
              <a:gs pos="0">
                <a:schemeClr val="accent5">
                  <a:lumMod val="50000"/>
                </a:schemeClr>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7282"/>
            <a:ext cx="12192000" cy="187843"/>
          </a:xfrm>
          <a:prstGeom prst="rect">
            <a:avLst/>
          </a:prstGeom>
          <a:gradFill flip="none" rotWithShape="1">
            <a:gsLst>
              <a:gs pos="0">
                <a:srgbClr val="FF0000"/>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4670" y="2030818"/>
            <a:ext cx="5497032"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Book Antiqua" panose="02040602050305030304" pitchFamily="18" charset="0"/>
              </a:rPr>
              <a:t>Tell an agency what they should do, including reversing an outcome that has already occurred or dictating what their decision should be. </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smtClean="0">
                <a:latin typeface="Book Antiqua" panose="02040602050305030304" pitchFamily="18" charset="0"/>
              </a:rPr>
              <a:t>Conduct an investigation, including demanding they provide copies of internal documents or interview specific individuals.</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smtClean="0">
                <a:latin typeface="Book Antiqua" panose="02040602050305030304" pitchFamily="18" charset="0"/>
              </a:rPr>
              <a:t>Change or circumvent existing agency rules, policies or procedures.</a:t>
            </a:r>
          </a:p>
          <a:p>
            <a:endParaRPr lang="en-US" dirty="0">
              <a:latin typeface="Book Antiqua" panose="02040602050305030304" pitchFamily="18" charset="0"/>
            </a:endParaRPr>
          </a:p>
          <a:p>
            <a:endParaRPr lang="en-US" dirty="0">
              <a:latin typeface="Book Antiqua" panose="02040602050305030304" pitchFamily="18" charset="0"/>
            </a:endParaRPr>
          </a:p>
        </p:txBody>
      </p:sp>
      <p:sp>
        <p:nvSpPr>
          <p:cNvPr id="4" name="TextBox 3"/>
          <p:cNvSpPr txBox="1"/>
          <p:nvPr/>
        </p:nvSpPr>
        <p:spPr>
          <a:xfrm>
            <a:off x="6294474" y="2030818"/>
            <a:ext cx="5325193"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Book Antiqua" panose="02040602050305030304" pitchFamily="18" charset="0"/>
              </a:rPr>
              <a:t>Demand an agency advance a particular item in their queue without exceptional circumstances.</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smtClean="0">
                <a:latin typeface="Book Antiqua" panose="02040602050305030304" pitchFamily="18" charset="0"/>
              </a:rPr>
              <a:t>Complete government forms or applications, or provide the kind of active representation that a Veteran Service Officer or attorney provides.</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smtClean="0">
                <a:latin typeface="Book Antiqua" panose="02040602050305030304" pitchFamily="18" charset="0"/>
              </a:rPr>
              <a:t>Offer legal advice or representation, or interfere in matters being addressed by the judicial branch of government.</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smtClean="0">
                <a:latin typeface="Book Antiqua" panose="02040602050305030304" pitchFamily="18" charset="0"/>
              </a:rPr>
              <a:t>Offer a medical diagnosis or opinion, or question the diagnosis or opinion of a healthcare professional. </a:t>
            </a:r>
            <a:endParaRPr lang="en-US" dirty="0">
              <a:latin typeface="Book Antiqua" panose="02040602050305030304" pitchFamily="18" charset="0"/>
            </a:endParaRPr>
          </a:p>
        </p:txBody>
      </p:sp>
    </p:spTree>
    <p:extLst>
      <p:ext uri="{BB962C8B-B14F-4D97-AF65-F5344CB8AC3E}">
        <p14:creationId xmlns:p14="http://schemas.microsoft.com/office/powerpoint/2010/main" val="65931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365125"/>
            <a:ext cx="11443855" cy="1325563"/>
          </a:xfrm>
        </p:spPr>
        <p:txBody>
          <a:bodyPr/>
          <a:lstStyle/>
          <a:p>
            <a:pPr algn="ctr"/>
            <a:r>
              <a:rPr lang="en-US" dirty="0" smtClean="0">
                <a:latin typeface="Bell MT" panose="02020503060305020303" pitchFamily="18" charset="0"/>
              </a:rPr>
              <a:t>How Do I Start an Inquiry?</a:t>
            </a:r>
            <a:endParaRPr lang="en-US" dirty="0">
              <a:latin typeface="Bell MT" panose="02020503060305020303" pitchFamily="18" charset="0"/>
            </a:endParaRPr>
          </a:p>
        </p:txBody>
      </p:sp>
      <p:sp>
        <p:nvSpPr>
          <p:cNvPr id="10" name="Rectangle 9"/>
          <p:cNvSpPr/>
          <p:nvPr/>
        </p:nvSpPr>
        <p:spPr>
          <a:xfrm>
            <a:off x="0" y="0"/>
            <a:ext cx="12192000" cy="177282"/>
          </a:xfrm>
          <a:prstGeom prst="rect">
            <a:avLst/>
          </a:prstGeom>
          <a:gradFill flip="none" rotWithShape="1">
            <a:gsLst>
              <a:gs pos="0">
                <a:schemeClr val="accent5">
                  <a:lumMod val="50000"/>
                </a:schemeClr>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7282"/>
            <a:ext cx="12192000" cy="187843"/>
          </a:xfrm>
          <a:prstGeom prst="rect">
            <a:avLst/>
          </a:prstGeom>
          <a:gradFill flip="none" rotWithShape="1">
            <a:gsLst>
              <a:gs pos="0">
                <a:srgbClr val="FF0000"/>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4036" y="1690688"/>
            <a:ext cx="5966691" cy="4801314"/>
          </a:xfrm>
          <a:prstGeom prst="rect">
            <a:avLst/>
          </a:prstGeom>
          <a:noFill/>
        </p:spPr>
        <p:txBody>
          <a:bodyPr wrap="square" rtlCol="0">
            <a:spAutoFit/>
          </a:bodyPr>
          <a:lstStyle/>
          <a:p>
            <a:r>
              <a:rPr lang="en-US" dirty="0" smtClean="0">
                <a:latin typeface="Book Antiqua" panose="02040602050305030304" pitchFamily="18" charset="0"/>
              </a:rPr>
              <a:t>All Congressional inquiries begin with a completed Privacy Release Form. Forms can be picked up at our offices, mailed or emailed by request, or in some cases downloaded from the member’s website.</a:t>
            </a:r>
          </a:p>
          <a:p>
            <a:endParaRPr lang="en-US" dirty="0">
              <a:latin typeface="Book Antiqua" panose="02040602050305030304" pitchFamily="18" charset="0"/>
            </a:endParaRPr>
          </a:p>
          <a:p>
            <a:r>
              <a:rPr lang="en-US" dirty="0" smtClean="0">
                <a:latin typeface="Book Antiqua" panose="02040602050305030304" pitchFamily="18" charset="0"/>
              </a:rPr>
              <a:t>Completed forms should included your full name, address, telephone numbers, social security number, and preferred email address. </a:t>
            </a:r>
          </a:p>
          <a:p>
            <a:endParaRPr lang="en-US" dirty="0">
              <a:latin typeface="Book Antiqua" panose="02040602050305030304" pitchFamily="18" charset="0"/>
            </a:endParaRPr>
          </a:p>
          <a:p>
            <a:r>
              <a:rPr lang="en-US" dirty="0" smtClean="0">
                <a:latin typeface="Book Antiqua" panose="02040602050305030304" pitchFamily="18" charset="0"/>
              </a:rPr>
              <a:t>Give a short, complete summary of the situation you’re looking for help with, and feel free to attach any relevant documents.</a:t>
            </a:r>
          </a:p>
          <a:p>
            <a:endParaRPr lang="en-US" dirty="0">
              <a:latin typeface="Book Antiqua" panose="02040602050305030304" pitchFamily="18" charset="0"/>
            </a:endParaRPr>
          </a:p>
          <a:p>
            <a:r>
              <a:rPr lang="en-US" dirty="0" smtClean="0">
                <a:latin typeface="Book Antiqua" panose="02040602050305030304" pitchFamily="18" charset="0"/>
              </a:rPr>
              <a:t>All forms have to be hand-signed with pen. If you want staff to be able to speak to anyone else about your case, such as a spouse or VSO, they also will need to sign.</a:t>
            </a:r>
          </a:p>
          <a:p>
            <a:endParaRPr lang="en-US" dirty="0">
              <a:latin typeface="Book Antiqua" panose="0204060205030503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382" y="1766059"/>
            <a:ext cx="3450505" cy="4408449"/>
          </a:xfrm>
          <a:prstGeom prst="rect">
            <a:avLst/>
          </a:prstGeom>
        </p:spPr>
      </p:pic>
      <p:sp>
        <p:nvSpPr>
          <p:cNvPr id="8" name="Left Arrow 7"/>
          <p:cNvSpPr/>
          <p:nvPr/>
        </p:nvSpPr>
        <p:spPr>
          <a:xfrm>
            <a:off x="9894815" y="2401704"/>
            <a:ext cx="1170350" cy="30455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9894815" y="3818007"/>
            <a:ext cx="1170350" cy="30455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9894815" y="5149522"/>
            <a:ext cx="1170350" cy="30455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3382" y="2326333"/>
            <a:ext cx="2900218" cy="455294"/>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4" name="Rectangle 13"/>
          <p:cNvSpPr/>
          <p:nvPr/>
        </p:nvSpPr>
        <p:spPr>
          <a:xfrm>
            <a:off x="6853382" y="3517106"/>
            <a:ext cx="2900218" cy="916349"/>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 name="Rectangle 14"/>
          <p:cNvSpPr/>
          <p:nvPr/>
        </p:nvSpPr>
        <p:spPr>
          <a:xfrm>
            <a:off x="6824663" y="5149522"/>
            <a:ext cx="2928937" cy="413078"/>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263341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3218</TotalTime>
  <Words>1526</Words>
  <Application>Microsoft Office PowerPoint</Application>
  <PresentationFormat>Widescreen</PresentationFormat>
  <Paragraphs>134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Bell MT</vt:lpstr>
      <vt:lpstr>Book Antiqua</vt:lpstr>
      <vt:lpstr>Calibri</vt:lpstr>
      <vt:lpstr>Calibri Light</vt:lpstr>
      <vt:lpstr>Office Theme</vt:lpstr>
      <vt:lpstr>Working with Congressional &amp; State Legislative Offices</vt:lpstr>
      <vt:lpstr>Hello!  Who We Are: </vt:lpstr>
      <vt:lpstr>What Happens in Congressional Offices?</vt:lpstr>
      <vt:lpstr>What is ‘Casework’?</vt:lpstr>
      <vt:lpstr>Legislation &amp; Policy vs. Casework</vt:lpstr>
      <vt:lpstr>What Kinds of Assistance Can Congressional Offices Provide?</vt:lpstr>
      <vt:lpstr>What Kinds of Assistance Can Legislative Offices Provide?</vt:lpstr>
      <vt:lpstr>What Kinds of Issues Can Congressional Offices Not Assist With?</vt:lpstr>
      <vt:lpstr>How Do I Start an Inquiry?</vt:lpstr>
      <vt:lpstr>What Happens Next?</vt:lpstr>
      <vt:lpstr>Examples</vt:lpstr>
      <vt:lpstr>Casework Stories</vt:lpstr>
      <vt:lpstr>Questions?  Contact Information</vt:lpstr>
    </vt:vector>
  </TitlesOfParts>
  <Company>United States Senate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Effectively with Congressional &amp; State Offices</dc:title>
  <dc:creator>Clayton, Chelsea (Murray)</dc:creator>
  <cp:lastModifiedBy>Rhault, Melissa (DVA)</cp:lastModifiedBy>
  <cp:revision>42</cp:revision>
  <dcterms:created xsi:type="dcterms:W3CDTF">2019-06-17T18:29:58Z</dcterms:created>
  <dcterms:modified xsi:type="dcterms:W3CDTF">2019-07-03T18:26:41Z</dcterms:modified>
</cp:coreProperties>
</file>