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xr" ContentType="image/p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75" r:id="rId2"/>
    <p:sldId id="264" r:id="rId3"/>
    <p:sldId id="265" r:id="rId4"/>
    <p:sldId id="266" r:id="rId5"/>
    <p:sldId id="257" r:id="rId6"/>
    <p:sldId id="267" r:id="rId7"/>
    <p:sldId id="262" r:id="rId8"/>
    <p:sldId id="268" r:id="rId9"/>
    <p:sldId id="271" r:id="rId10"/>
    <p:sldId id="272" r:id="rId11"/>
    <p:sldId id="273" r:id="rId12"/>
    <p:sldId id="276" r:id="rId13"/>
    <p:sldId id="278" r:id="rId14"/>
    <p:sldId id="279" r:id="rId15"/>
    <p:sldId id="323" r:id="rId16"/>
    <p:sldId id="282" r:id="rId17"/>
    <p:sldId id="285" r:id="rId18"/>
    <p:sldId id="287" r:id="rId19"/>
    <p:sldId id="291" r:id="rId20"/>
    <p:sldId id="292" r:id="rId21"/>
    <p:sldId id="293" r:id="rId22"/>
    <p:sldId id="297" r:id="rId23"/>
    <p:sldId id="299" r:id="rId24"/>
    <p:sldId id="301" r:id="rId25"/>
    <p:sldId id="302" r:id="rId26"/>
    <p:sldId id="303" r:id="rId27"/>
    <p:sldId id="304" r:id="rId28"/>
    <p:sldId id="306" r:id="rId29"/>
    <p:sldId id="308" r:id="rId30"/>
    <p:sldId id="309" r:id="rId31"/>
    <p:sldId id="324" r:id="rId32"/>
    <p:sldId id="314" r:id="rId33"/>
    <p:sldId id="325" r:id="rId34"/>
    <p:sldId id="320" r:id="rId35"/>
    <p:sldId id="32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3256" autoAdjust="0"/>
  </p:normalViewPr>
  <p:slideViewPr>
    <p:cSldViewPr snapToGrid="0">
      <p:cViewPr varScale="1">
        <p:scale>
          <a:sx n="96" d="100"/>
          <a:sy n="96" d="100"/>
        </p:scale>
        <p:origin x="8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62D09-FF4F-4C11-BC03-8A6C56EC211E}" type="datetimeFigureOut">
              <a:rPr lang="en-US" smtClean="0"/>
              <a:t>7/3/2019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67388-4FF9-4231-A3CF-31E5443BFF19}" type="slidenum">
              <a:rPr lang="en-US" smtClean="0"/>
              <a:t>‹#›</a:t>
            </a:fld>
            <a:endParaRPr lang="en-US"/>
          </a:p>
        </p:txBody>
      </p:sp>
    </p:spTree>
    <p:extLst>
      <p:ext uri="{BB962C8B-B14F-4D97-AF65-F5344CB8AC3E}">
        <p14:creationId xmlns:p14="http://schemas.microsoft.com/office/powerpoint/2010/main" val="2822406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veterans’ experiences are the same.</a:t>
            </a:r>
          </a:p>
          <a:p>
            <a:r>
              <a:rPr lang="en-US" dirty="0" smtClean="0"/>
              <a:t>Not all veterans are broken, angry or unstable. </a:t>
            </a:r>
          </a:p>
          <a:p>
            <a:r>
              <a:rPr lang="en-US" dirty="0" smtClean="0"/>
              <a:t>One does not need to have been in combat to be a veteran.</a:t>
            </a:r>
          </a:p>
          <a:p>
            <a:r>
              <a:rPr lang="en-US" dirty="0" smtClean="0"/>
              <a:t>Some of the information in this presentation may or may not apply to one’s respective situation.  </a:t>
            </a:r>
          </a:p>
          <a:p>
            <a:r>
              <a:rPr lang="en-US" dirty="0" smtClean="0"/>
              <a:t>Everybody in attendance today has a voice in this discussion. </a:t>
            </a:r>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2</a:t>
            </a:fld>
            <a:endParaRPr lang="en-US"/>
          </a:p>
        </p:txBody>
      </p:sp>
    </p:spTree>
    <p:extLst>
      <p:ext uri="{BB962C8B-B14F-4D97-AF65-F5344CB8AC3E}">
        <p14:creationId xmlns:p14="http://schemas.microsoft.com/office/powerpoint/2010/main" val="46105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Disorder</a:t>
            </a:r>
            <a:r>
              <a:rPr lang="en-US" baseline="0" dirty="0" smtClean="0"/>
              <a:t> vs “injury”</a:t>
            </a:r>
          </a:p>
          <a:p>
            <a:endParaRPr lang="en-US" baseline="0" dirty="0" smtClean="0"/>
          </a:p>
        </p:txBody>
      </p:sp>
      <p:sp>
        <p:nvSpPr>
          <p:cNvPr id="4" name="Slide Number Placeholder 3"/>
          <p:cNvSpPr>
            <a:spLocks noGrp="1"/>
          </p:cNvSpPr>
          <p:nvPr>
            <p:ph type="sldNum" sz="quarter" idx="10"/>
          </p:nvPr>
        </p:nvSpPr>
        <p:spPr/>
        <p:txBody>
          <a:bodyPr/>
          <a:lstStyle/>
          <a:p>
            <a:fld id="{0D673DC8-E0BC-48A8-80F9-617A20E69226}" type="slidenum">
              <a:rPr lang="en-US" smtClean="0"/>
              <a:t>17</a:t>
            </a:fld>
            <a:endParaRPr lang="en-US"/>
          </a:p>
        </p:txBody>
      </p:sp>
    </p:spTree>
    <p:extLst>
      <p:ext uri="{BB962C8B-B14F-4D97-AF65-F5344CB8AC3E}">
        <p14:creationId xmlns:p14="http://schemas.microsoft.com/office/powerpoint/2010/main" val="76361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 neuroimaging studies on the brains of PTSD patients show that several regions differ structurally and functionally from those of healthy individuals. </a:t>
            </a:r>
          </a:p>
          <a:p>
            <a:r>
              <a:rPr lang="en-US" dirty="0" smtClean="0"/>
              <a:t>The amygdala, the hippocampus, and the ventromedial prefrontal cortex play a role in triggering the typical symptoms of PTSD. </a:t>
            </a:r>
          </a:p>
          <a:p>
            <a:r>
              <a:rPr lang="en-US" dirty="0" smtClean="0"/>
              <a:t>These regions collectively impact the stress response mechanism in humans, so that the PTSD victim, even long after their experience, continues to perceive and respond to stress differently than someone who is not suffering the aftermath of trauma.</a:t>
            </a:r>
          </a:p>
          <a:p>
            <a:endParaRPr lang="en-US" dirty="0"/>
          </a:p>
        </p:txBody>
      </p:sp>
      <p:sp>
        <p:nvSpPr>
          <p:cNvPr id="4" name="Slide Number Placeholder 3"/>
          <p:cNvSpPr>
            <a:spLocks noGrp="1"/>
          </p:cNvSpPr>
          <p:nvPr>
            <p:ph type="sldNum" sz="quarter" idx="10"/>
          </p:nvPr>
        </p:nvSpPr>
        <p:spPr/>
        <p:txBody>
          <a:bodyPr/>
          <a:lstStyle/>
          <a:p>
            <a:fld id="{A5CFDC08-FA91-44E9-A748-2CBB635FFAD9}" type="slidenum">
              <a:rPr lang="en-US" smtClean="0"/>
              <a:t>18</a:t>
            </a:fld>
            <a:endParaRPr lang="en-US"/>
          </a:p>
        </p:txBody>
      </p:sp>
    </p:spTree>
    <p:extLst>
      <p:ext uri="{BB962C8B-B14F-4D97-AF65-F5344CB8AC3E}">
        <p14:creationId xmlns:p14="http://schemas.microsoft.com/office/powerpoint/2010/main" val="3952482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4 women and 1 in 100 men report – many more that don’t. Only 13 percent of service men and 40 percent of service women who have experienced MST report</a:t>
            </a:r>
          </a:p>
          <a:p>
            <a:r>
              <a:rPr lang="en-US" dirty="0" smtClean="0"/>
              <a:t>their military sexual assault.</a:t>
            </a:r>
          </a:p>
          <a:p>
            <a:endParaRPr lang="en-US" dirty="0" smtClean="0"/>
          </a:p>
          <a:p>
            <a:r>
              <a:rPr lang="en-US" dirty="0" smtClean="0"/>
              <a:t>A female in OEF/OIF is more likely to be raped by one of her comrades than injured in battle.</a:t>
            </a:r>
          </a:p>
          <a:p>
            <a:r>
              <a:rPr lang="en-US" dirty="0" smtClean="0"/>
              <a:t>MST is an experience, not a diagnosis or a mental health condition,</a:t>
            </a:r>
          </a:p>
          <a:p>
            <a:endParaRPr lang="en-US" dirty="0" smtClean="0"/>
          </a:p>
          <a:p>
            <a:r>
              <a:rPr lang="en-US" dirty="0" smtClean="0"/>
              <a:t>Why </a:t>
            </a:r>
            <a:r>
              <a:rPr lang="en-US" dirty="0" smtClean="0"/>
              <a:t>is it not reported?</a:t>
            </a:r>
          </a:p>
          <a:p>
            <a:r>
              <a:rPr lang="en-US" dirty="0" smtClean="0"/>
              <a:t>MILITARY REPORTING</a:t>
            </a:r>
          </a:p>
          <a:p>
            <a:r>
              <a:rPr lang="en-US" dirty="0" smtClean="0"/>
              <a:t>Military reporting data is handled by the Department of Defense Sexual Assault Prevention and Response Office</a:t>
            </a:r>
          </a:p>
          <a:p>
            <a:r>
              <a:rPr lang="en-US" dirty="0" smtClean="0"/>
              <a:t>(SAPR).</a:t>
            </a:r>
          </a:p>
          <a:p>
            <a:r>
              <a:rPr lang="en-US" dirty="0" smtClean="0"/>
              <a:t>In 2014 there were 6,131 reported sexual assaults.</a:t>
            </a:r>
          </a:p>
          <a:p>
            <a:r>
              <a:rPr lang="en-US" dirty="0" smtClean="0"/>
              <a:t> </a:t>
            </a:r>
          </a:p>
          <a:p>
            <a:r>
              <a:rPr lang="en-US" dirty="0" smtClean="0"/>
              <a:t>1 in 4 were "restricted reports," whereby the survivor</a:t>
            </a:r>
            <a:r>
              <a:rPr lang="en-US" baseline="0" dirty="0" smtClean="0"/>
              <a:t> </a:t>
            </a:r>
            <a:r>
              <a:rPr lang="en-US" dirty="0" smtClean="0"/>
              <a:t>reports the assault for purposes of receiving treatment but does not identify the perpetrator or pursue justice </a:t>
            </a:r>
          </a:p>
          <a:p>
            <a:r>
              <a:rPr lang="en-US" dirty="0" smtClean="0"/>
              <a:t>for the crime. So the perpetrator is never censured, and continues to serve in the military in proximity of the</a:t>
            </a:r>
            <a:r>
              <a:rPr lang="en-US" baseline="0" dirty="0" smtClean="0"/>
              <a:t> </a:t>
            </a:r>
            <a:r>
              <a:rPr lang="en-US" dirty="0" smtClean="0"/>
              <a:t>survivor.</a:t>
            </a:r>
          </a:p>
          <a:p>
            <a:endParaRPr lang="en-US" dirty="0" smtClean="0"/>
          </a:p>
          <a:p>
            <a:r>
              <a:rPr lang="en-US" dirty="0" smtClean="0"/>
              <a:t>An unrestricted report does identify the perpetrator and triggers at least an initial investigation. However,</a:t>
            </a:r>
            <a:r>
              <a:rPr lang="en-US" baseline="0" dirty="0" smtClean="0"/>
              <a:t> </a:t>
            </a:r>
            <a:r>
              <a:rPr lang="en-US" dirty="0" smtClean="0"/>
              <a:t>commanders have discretion as to extant of the investigation and whether to pursue prosecution and/or</a:t>
            </a:r>
          </a:p>
          <a:p>
            <a:r>
              <a:rPr lang="en-US" dirty="0" smtClean="0"/>
              <a:t>punishment. Commanders considered court-martial or other legal action for only half of the unrestricted</a:t>
            </a:r>
          </a:p>
          <a:p>
            <a:r>
              <a:rPr lang="en-US" dirty="0" smtClean="0"/>
              <a:t>reported cases. Of those 2,625 cases:</a:t>
            </a:r>
          </a:p>
          <a:p>
            <a:r>
              <a:rPr lang="en-US" dirty="0" smtClean="0"/>
              <a:t>	 628 were outright dismissed, and 477 were relegated to non-sexual assault-related offenses.</a:t>
            </a:r>
          </a:p>
          <a:p>
            <a:r>
              <a:rPr lang="en-US" dirty="0" smtClean="0"/>
              <a:t>	 Of the 1,550 perpetrators charged (38 percent of reported cases), commanders decided not to prefer</a:t>
            </a:r>
            <a:r>
              <a:rPr lang="en-US" baseline="0" dirty="0" smtClean="0"/>
              <a:t> </a:t>
            </a:r>
            <a:r>
              <a:rPr lang="en-US" dirty="0" smtClean="0"/>
              <a:t>court-martial charges for 552 (36 percent of those charged, 12 percent of reported cases), instead</a:t>
            </a:r>
            <a:r>
              <a:rPr lang="en-US" baseline="0" dirty="0" smtClean="0"/>
              <a:t> </a:t>
            </a:r>
            <a:r>
              <a:rPr lang="en-US" dirty="0" smtClean="0"/>
              <a:t>deciding 318 for non-	judicial punishment, 111 for an administrative discharge, or 123 for other</a:t>
            </a:r>
            <a:r>
              <a:rPr lang="en-US" baseline="0" dirty="0" smtClean="0"/>
              <a:t> </a:t>
            </a:r>
            <a:r>
              <a:rPr lang="en-US" dirty="0" smtClean="0"/>
              <a:t>"adverse administrative actions.”</a:t>
            </a:r>
          </a:p>
          <a:p>
            <a:r>
              <a:rPr lang="en-US" dirty="0" smtClean="0"/>
              <a:t>o Of the remaining 998 preferred by commanders for court-martial charges:</a:t>
            </a:r>
          </a:p>
          <a:p>
            <a:r>
              <a:rPr lang="en-US" dirty="0" smtClean="0"/>
              <a:t>	 176 were dismissed by commanders prior to trial,</a:t>
            </a:r>
          </a:p>
          <a:p>
            <a:r>
              <a:rPr lang="en-US" dirty="0" smtClean="0"/>
              <a:t>	 97 perpetrators were discharged in lieu of a court-martial, and</a:t>
            </a:r>
          </a:p>
          <a:p>
            <a:r>
              <a:rPr lang="en-US" dirty="0" smtClean="0"/>
              <a:t>	 137 remained pending at the end of fiscal 2014.</a:t>
            </a:r>
          </a:p>
          <a:p>
            <a:r>
              <a:rPr lang="en-US" dirty="0" smtClean="0"/>
              <a:t>o Of the 588 sexual assault cases that went to trial:</a:t>
            </a:r>
          </a:p>
          <a:p>
            <a:r>
              <a:rPr lang="en-US" dirty="0" smtClean="0"/>
              <a:t>	 26 percent of alleged perpetrators were acquitted of all charges;</a:t>
            </a:r>
          </a:p>
          <a:p>
            <a:r>
              <a:rPr lang="en-US" dirty="0" smtClean="0"/>
              <a:t>	 434 were convicted, although 117 received punishments other than</a:t>
            </a:r>
            <a:r>
              <a:rPr lang="en-US" baseline="0" dirty="0" smtClean="0"/>
              <a:t> </a:t>
            </a:r>
            <a:r>
              <a:rPr lang="en-US" dirty="0" smtClean="0"/>
              <a:t>jail time, (which most often include punitive discharges, reduction</a:t>
            </a:r>
            <a:r>
              <a:rPr lang="en-US" baseline="0" dirty="0" smtClean="0"/>
              <a:t> </a:t>
            </a:r>
            <a:r>
              <a:rPr lang="en-US" dirty="0" smtClean="0"/>
              <a:t>in rank, fines, restrictions or hard labor.)</a:t>
            </a:r>
          </a:p>
          <a:p>
            <a:r>
              <a:rPr lang="en-US" dirty="0" smtClean="0"/>
              <a:t> In the end, only 317 convicted service members were</a:t>
            </a:r>
            <a:r>
              <a:rPr lang="en-US" baseline="0" dirty="0" smtClean="0"/>
              <a:t> </a:t>
            </a:r>
            <a:r>
              <a:rPr lang="en-US" dirty="0" smtClean="0"/>
              <a:t>incarcerated on a sexual assault charge. </a:t>
            </a:r>
            <a:endParaRPr lang="en-US" dirty="0"/>
          </a:p>
        </p:txBody>
      </p:sp>
      <p:sp>
        <p:nvSpPr>
          <p:cNvPr id="4" name="Slide Number Placeholder 3"/>
          <p:cNvSpPr>
            <a:spLocks noGrp="1"/>
          </p:cNvSpPr>
          <p:nvPr>
            <p:ph type="sldNum" sz="quarter" idx="10"/>
          </p:nvPr>
        </p:nvSpPr>
        <p:spPr/>
        <p:txBody>
          <a:bodyPr/>
          <a:lstStyle/>
          <a:p>
            <a:fld id="{77181886-3F87-4D6E-B64E-2B483DB376BB}" type="slidenum">
              <a:rPr lang="en-US" smtClean="0"/>
              <a:t>19</a:t>
            </a:fld>
            <a:endParaRPr lang="en-US"/>
          </a:p>
        </p:txBody>
      </p:sp>
    </p:spTree>
    <p:extLst>
      <p:ext uri="{BB962C8B-B14F-4D97-AF65-F5344CB8AC3E}">
        <p14:creationId xmlns:p14="http://schemas.microsoft.com/office/powerpoint/2010/main" val="9447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REPORTING ABCS</a:t>
            </a:r>
          </a:p>
          <a:p>
            <a:r>
              <a:rPr lang="en-US" dirty="0" smtClean="0"/>
              <a:t>Survivors of military sexual assault and harassment have two reporting options: restricted and unrestricted.</a:t>
            </a:r>
          </a:p>
          <a:p>
            <a:r>
              <a:rPr lang="en-US" dirty="0" smtClean="0"/>
              <a:t>UNRESTRICTED REPORTING ABCS</a:t>
            </a:r>
          </a:p>
          <a:p>
            <a:r>
              <a:rPr lang="en-US" dirty="0" smtClean="0"/>
              <a:t>a. Any report made through traditional reporting channels, i.e. victim’s chain-of-command, civilian</a:t>
            </a:r>
          </a:p>
          <a:p>
            <a:r>
              <a:rPr lang="en-US" dirty="0" smtClean="0"/>
              <a:t>police</a:t>
            </a:r>
          </a:p>
          <a:p>
            <a:r>
              <a:rPr lang="en-US" dirty="0" smtClean="0"/>
              <a:t>b. Access to medical care, counseling, and Victim Advocate support</a:t>
            </a:r>
          </a:p>
          <a:p>
            <a:r>
              <a:rPr lang="en-US" dirty="0" smtClean="0"/>
              <a:t>c. Limited confidentiality: details of allegation will be provided only to those who have a legitimate</a:t>
            </a:r>
          </a:p>
          <a:p>
            <a:r>
              <a:rPr lang="en-US" dirty="0" smtClean="0"/>
              <a:t>need-to-know</a:t>
            </a:r>
          </a:p>
          <a:p>
            <a:r>
              <a:rPr lang="en-US" dirty="0" smtClean="0"/>
              <a:t>d. Full investigation enhances opportunity to hold perpetrator accountable</a:t>
            </a:r>
          </a:p>
          <a:p>
            <a:r>
              <a:rPr lang="en-US" dirty="0" smtClean="0"/>
              <a:t>e. Victim may request expedited transfer, military protection order</a:t>
            </a:r>
          </a:p>
          <a:p>
            <a:r>
              <a:rPr lang="en-US" dirty="0" smtClean="0"/>
              <a:t>f. Limitations: Cannot change to restricted reporting, may not be enough evidence to convict</a:t>
            </a:r>
          </a:p>
          <a:p>
            <a:r>
              <a:rPr lang="en-US" dirty="0" smtClean="0"/>
              <a:t>perpetrator, investigation/court proceedings may be lengthy</a:t>
            </a:r>
          </a:p>
          <a:p>
            <a:r>
              <a:rPr lang="en-US" dirty="0" smtClean="0"/>
              <a:t>RESTRICTED REPORTING ABCS</a:t>
            </a:r>
          </a:p>
          <a:p>
            <a:r>
              <a:rPr lang="en-US" dirty="0" smtClean="0"/>
              <a:t>a. Enables military members to report sexual assault to specified personnel without triggering</a:t>
            </a:r>
          </a:p>
          <a:p>
            <a:r>
              <a:rPr lang="en-US" dirty="0" smtClean="0"/>
              <a:t>investigation (SARC, VA, chaplain, medical).</a:t>
            </a:r>
          </a:p>
          <a:p>
            <a:r>
              <a:rPr lang="en-US" dirty="0" smtClean="0"/>
              <a:t>b. Confidential protection of information; chain of command is NOT notified</a:t>
            </a:r>
          </a:p>
          <a:p>
            <a:r>
              <a:rPr lang="en-US" dirty="0" smtClean="0"/>
              <a:t>c. Provides access to medical care, counseling, and Victim Advocate support</a:t>
            </a:r>
          </a:p>
          <a:p>
            <a:r>
              <a:rPr lang="en-US" dirty="0" smtClean="0"/>
              <a:t>d. Intended to give victim additional time and increased control over release and management of</a:t>
            </a:r>
          </a:p>
          <a:p>
            <a:r>
              <a:rPr lang="en-US" dirty="0" smtClean="0"/>
              <a:t>personal information</a:t>
            </a:r>
          </a:p>
          <a:p>
            <a:r>
              <a:rPr lang="en-US" dirty="0" smtClean="0"/>
              <a:t>e. Empowers victim to gain valuable information and support needed to make informed decision about</a:t>
            </a:r>
          </a:p>
          <a:p>
            <a:r>
              <a:rPr lang="en-US" dirty="0" smtClean="0"/>
              <a:t>participating in criminal prosecution</a:t>
            </a:r>
          </a:p>
          <a:p>
            <a:r>
              <a:rPr lang="en-US" dirty="0" smtClean="0"/>
              <a:t>f. Limitations: Does not allow for expedited transfers, military protection orders, or ability to hold</a:t>
            </a:r>
          </a:p>
          <a:p>
            <a:r>
              <a:rPr lang="en-US" dirty="0" smtClean="0"/>
              <a:t>perpetrator accountable; there are also limitations on holding evidence</a:t>
            </a:r>
          </a:p>
          <a:p>
            <a:r>
              <a:rPr lang="en-US" dirty="0" smtClean="0"/>
              <a:t>g. If a sexual assault is reported through chain of command, restricted reporting is not an option!</a:t>
            </a:r>
            <a:endParaRPr lang="en-US" dirty="0"/>
          </a:p>
        </p:txBody>
      </p:sp>
      <p:sp>
        <p:nvSpPr>
          <p:cNvPr id="4" name="Slide Number Placeholder 3"/>
          <p:cNvSpPr>
            <a:spLocks noGrp="1"/>
          </p:cNvSpPr>
          <p:nvPr>
            <p:ph type="sldNum" sz="quarter" idx="10"/>
          </p:nvPr>
        </p:nvSpPr>
        <p:spPr/>
        <p:txBody>
          <a:bodyPr/>
          <a:lstStyle/>
          <a:p>
            <a:fld id="{77181886-3F87-4D6E-B64E-2B483DB376BB}" type="slidenum">
              <a:rPr lang="en-US" smtClean="0"/>
              <a:t>20</a:t>
            </a:fld>
            <a:endParaRPr lang="en-US"/>
          </a:p>
        </p:txBody>
      </p:sp>
    </p:spTree>
    <p:extLst>
      <p:ext uri="{BB962C8B-B14F-4D97-AF65-F5344CB8AC3E}">
        <p14:creationId xmlns:p14="http://schemas.microsoft.com/office/powerpoint/2010/main" val="91118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how this type of PTSD?</a:t>
            </a:r>
            <a:r>
              <a:rPr lang="en-US" baseline="0" dirty="0" smtClean="0"/>
              <a:t> (MST) might be more difficult as there is a sense of betrayal and questioning of values.</a:t>
            </a:r>
          </a:p>
          <a:p>
            <a:r>
              <a:rPr lang="en-US" baseline="0" dirty="0" smtClean="0"/>
              <a:t>AS with all sexual trauma it challenges worldviews beliefs about safety etc.</a:t>
            </a:r>
          </a:p>
          <a:p>
            <a:r>
              <a:rPr lang="en-US" baseline="0" dirty="0" smtClean="0"/>
              <a:t>So will the same work? Why or why not.</a:t>
            </a:r>
          </a:p>
          <a:p>
            <a:r>
              <a:rPr lang="en-US" baseline="0" dirty="0" smtClean="0"/>
              <a:t>The MST survivor will typically want nothing to do with their military history or identity.</a:t>
            </a:r>
          </a:p>
        </p:txBody>
      </p:sp>
      <p:sp>
        <p:nvSpPr>
          <p:cNvPr id="4" name="Slide Number Placeholder 3"/>
          <p:cNvSpPr>
            <a:spLocks noGrp="1"/>
          </p:cNvSpPr>
          <p:nvPr>
            <p:ph type="sldNum" sz="quarter" idx="10"/>
          </p:nvPr>
        </p:nvSpPr>
        <p:spPr/>
        <p:txBody>
          <a:bodyPr/>
          <a:lstStyle/>
          <a:p>
            <a:fld id="{77181886-3F87-4D6E-B64E-2B483DB376BB}" type="slidenum">
              <a:rPr lang="en-US" smtClean="0"/>
              <a:t>21</a:t>
            </a:fld>
            <a:endParaRPr lang="en-US"/>
          </a:p>
        </p:txBody>
      </p:sp>
    </p:spTree>
    <p:extLst>
      <p:ext uri="{BB962C8B-B14F-4D97-AF65-F5344CB8AC3E}">
        <p14:creationId xmlns:p14="http://schemas.microsoft.com/office/powerpoint/2010/main" val="53362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CFDC08-FA91-44E9-A748-2CBB635FFAD9}" type="slidenum">
              <a:rPr lang="en-US" smtClean="0"/>
              <a:t>22</a:t>
            </a:fld>
            <a:endParaRPr lang="en-US"/>
          </a:p>
        </p:txBody>
      </p:sp>
    </p:spTree>
    <p:extLst>
      <p:ext uri="{BB962C8B-B14F-4D97-AF65-F5344CB8AC3E}">
        <p14:creationId xmlns:p14="http://schemas.microsoft.com/office/powerpoint/2010/main" val="53181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anose="020B0604020202020204" pitchFamily="34" charset="0"/>
              <a:buChar char="•"/>
            </a:pPr>
            <a:r>
              <a:rPr lang="en-US" sz="1600" dirty="0"/>
              <a:t>How do you identify the person with TBI?</a:t>
            </a:r>
          </a:p>
          <a:p>
            <a:pPr marL="178027" indent="-178027">
              <a:buFont typeface="Arial" panose="020B0604020202020204" pitchFamily="34" charset="0"/>
              <a:buChar char="•"/>
            </a:pPr>
            <a:r>
              <a:rPr lang="en-US" sz="1600" dirty="0"/>
              <a:t>All three are veterans…which one is a vet with TBI</a:t>
            </a:r>
          </a:p>
          <a:p>
            <a:pPr marL="178027" indent="-178027">
              <a:buFont typeface="Arial" panose="020B0604020202020204" pitchFamily="34" charset="0"/>
              <a:buChar char="•"/>
            </a:pPr>
            <a:r>
              <a:rPr lang="en-US" sz="1600" dirty="0"/>
              <a:t>Trick question…all of them.</a:t>
            </a:r>
          </a:p>
          <a:p>
            <a:pPr marL="178027" indent="-178027">
              <a:buFont typeface="Arial" panose="020B0604020202020204" pitchFamily="34" charset="0"/>
              <a:buChar char="•"/>
            </a:pPr>
            <a:r>
              <a:rPr lang="en-US" sz="1600" dirty="0"/>
              <a:t>Shane </a:t>
            </a:r>
            <a:r>
              <a:rPr lang="en-US" sz="1600" dirty="0" err="1"/>
              <a:t>Kohfield</a:t>
            </a:r>
            <a:r>
              <a:rPr lang="en-US" sz="1600" dirty="0"/>
              <a:t> (top right) did two tours of duty in Iraq, the last of which left him with a traumatic brain injury.</a:t>
            </a:r>
          </a:p>
          <a:p>
            <a:pPr marL="178027" indent="-178027">
              <a:buFont typeface="Arial" panose="020B0604020202020204" pitchFamily="34" charset="0"/>
              <a:buChar char="•"/>
            </a:pPr>
            <a:r>
              <a:rPr lang="en-US" sz="1600" dirty="0"/>
              <a:t>Army Ranger Cory Remsburg was thrown like a rag doll into an Afghanistan canal Oct. 1 by the blast from a 500-pound roadside bomb, the right side of his head caved in by shrapnel.</a:t>
            </a:r>
          </a:p>
          <a:p>
            <a:pPr marL="178027" indent="-178027">
              <a:buFont typeface="Arial" panose="020B0604020202020204" pitchFamily="34" charset="0"/>
              <a:buChar char="•"/>
            </a:pPr>
            <a:r>
              <a:rPr lang="en-US" sz="1600" dirty="0"/>
              <a:t>Michelle </a:t>
            </a:r>
            <a:r>
              <a:rPr lang="en-US" sz="1600" dirty="0" err="1"/>
              <a:t>Dyarman</a:t>
            </a:r>
            <a:endParaRPr lang="en-US" sz="1600" dirty="0"/>
          </a:p>
          <a:p>
            <a:pPr marL="178027" indent="-178027">
              <a:buFont typeface="Arial" panose="020B0604020202020204" pitchFamily="34" charset="0"/>
              <a:buChar char="•"/>
            </a:pPr>
            <a:r>
              <a:rPr lang="en-US" sz="1600" dirty="0"/>
              <a:t>Safe to say it is not always obvious. </a:t>
            </a:r>
          </a:p>
          <a:p>
            <a:pPr marL="178027" indent="-178027">
              <a:buFont typeface="Arial" panose="020B0604020202020204" pitchFamily="34" charset="0"/>
              <a:buChar char="•"/>
            </a:pPr>
            <a:r>
              <a:rPr lang="en-US" sz="1600" dirty="0"/>
              <a:t>Look for symptoms and history</a:t>
            </a:r>
          </a:p>
        </p:txBody>
      </p:sp>
      <p:sp>
        <p:nvSpPr>
          <p:cNvPr id="4" name="Slide Number Placeholder 3"/>
          <p:cNvSpPr>
            <a:spLocks noGrp="1"/>
          </p:cNvSpPr>
          <p:nvPr>
            <p:ph type="sldNum" sz="quarter" idx="10"/>
          </p:nvPr>
        </p:nvSpPr>
        <p:spPr/>
        <p:txBody>
          <a:bodyPr/>
          <a:lstStyle/>
          <a:p>
            <a:fld id="{77181886-3F87-4D6E-B64E-2B483DB376BB}" type="slidenum">
              <a:rPr lang="en-US" smtClean="0"/>
              <a:t>23</a:t>
            </a:fld>
            <a:endParaRPr lang="en-US"/>
          </a:p>
        </p:txBody>
      </p:sp>
    </p:spTree>
    <p:extLst>
      <p:ext uri="{BB962C8B-B14F-4D97-AF65-F5344CB8AC3E}">
        <p14:creationId xmlns:p14="http://schemas.microsoft.com/office/powerpoint/2010/main" val="374002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FDC08-FA91-44E9-A748-2CBB635FFAD9}" type="slidenum">
              <a:rPr lang="en-US" smtClean="0"/>
              <a:t>24</a:t>
            </a:fld>
            <a:endParaRPr lang="en-US"/>
          </a:p>
        </p:txBody>
      </p:sp>
    </p:spTree>
    <p:extLst>
      <p:ext uri="{BB962C8B-B14F-4D97-AF65-F5344CB8AC3E}">
        <p14:creationId xmlns:p14="http://schemas.microsoft.com/office/powerpoint/2010/main" val="2238448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primary ways</a:t>
            </a:r>
          </a:p>
          <a:p>
            <a:r>
              <a:rPr lang="en-US" dirty="0" smtClean="0"/>
              <a:t>The primary</a:t>
            </a:r>
            <a:r>
              <a:rPr lang="en-US" baseline="0" dirty="0" smtClean="0"/>
              <a:t> </a:t>
            </a:r>
            <a:r>
              <a:rPr lang="en-US" baseline="0" dirty="0" err="1" smtClean="0"/>
              <a:t>balst</a:t>
            </a:r>
            <a:r>
              <a:rPr lang="en-US" baseline="0" dirty="0" smtClean="0"/>
              <a:t> injury is considered the “signature injury from OIF/OIF.</a:t>
            </a:r>
          </a:p>
          <a:p>
            <a:r>
              <a:rPr lang="en-US" baseline="0" dirty="0" smtClean="0"/>
              <a:t>Let me take just a moment to explain blast injuries.</a:t>
            </a:r>
          </a:p>
          <a:p>
            <a:r>
              <a:rPr lang="en-US" dirty="0" smtClean="0"/>
              <a:t>Every</a:t>
            </a:r>
            <a:r>
              <a:rPr lang="en-US" baseline="0" dirty="0" smtClean="0"/>
              <a:t> blast creates a wave of pressure</a:t>
            </a:r>
            <a:endParaRPr lang="en-US" dirty="0"/>
          </a:p>
        </p:txBody>
      </p:sp>
      <p:sp>
        <p:nvSpPr>
          <p:cNvPr id="4" name="Slide Number Placeholder 3"/>
          <p:cNvSpPr>
            <a:spLocks noGrp="1"/>
          </p:cNvSpPr>
          <p:nvPr>
            <p:ph type="sldNum" sz="quarter" idx="10"/>
          </p:nvPr>
        </p:nvSpPr>
        <p:spPr/>
        <p:txBody>
          <a:bodyPr/>
          <a:lstStyle/>
          <a:p>
            <a:fld id="{A5CFDC08-FA91-44E9-A748-2CBB635FFAD9}" type="slidenum">
              <a:rPr lang="en-US" smtClean="0"/>
              <a:t>25</a:t>
            </a:fld>
            <a:endParaRPr lang="en-US"/>
          </a:p>
        </p:txBody>
      </p:sp>
    </p:spTree>
    <p:extLst>
      <p:ext uri="{BB962C8B-B14F-4D97-AF65-F5344CB8AC3E}">
        <p14:creationId xmlns:p14="http://schemas.microsoft.com/office/powerpoint/2010/main" val="332219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FDC08-FA91-44E9-A748-2CBB635FFAD9}" type="slidenum">
              <a:rPr lang="en-US" smtClean="0"/>
              <a:t>26</a:t>
            </a:fld>
            <a:endParaRPr lang="en-US"/>
          </a:p>
        </p:txBody>
      </p:sp>
    </p:spTree>
    <p:extLst>
      <p:ext uri="{BB962C8B-B14F-4D97-AF65-F5344CB8AC3E}">
        <p14:creationId xmlns:p14="http://schemas.microsoft.com/office/powerpoint/2010/main" val="179773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4</a:t>
            </a:fld>
            <a:endParaRPr lang="en-US"/>
          </a:p>
        </p:txBody>
      </p:sp>
    </p:spTree>
    <p:extLst>
      <p:ext uri="{BB962C8B-B14F-4D97-AF65-F5344CB8AC3E}">
        <p14:creationId xmlns:p14="http://schemas.microsoft.com/office/powerpoint/2010/main" val="144866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could Brock and the others receive a concussion from a blast.</a:t>
            </a:r>
            <a:endParaRPr lang="en-US" dirty="0" smtClean="0"/>
          </a:p>
          <a:p>
            <a:r>
              <a:rPr lang="en-US" dirty="0" smtClean="0"/>
              <a:t>The blast injury is the signature</a:t>
            </a:r>
            <a:r>
              <a:rPr lang="en-US" baseline="0" dirty="0" smtClean="0"/>
              <a:t> injury of OIF/OEF</a:t>
            </a:r>
          </a:p>
          <a:p>
            <a:r>
              <a:rPr lang="en-US" baseline="0" dirty="0" smtClean="0"/>
              <a:t>Let me take a moment and explain.</a:t>
            </a:r>
          </a:p>
          <a:p>
            <a:r>
              <a:rPr lang="en-US" baseline="0" dirty="0" smtClean="0"/>
              <a:t>This explosion seems far enough away right.</a:t>
            </a:r>
          </a:p>
          <a:p>
            <a:r>
              <a:rPr lang="en-US" baseline="0" dirty="0" smtClean="0"/>
              <a:t>Roll vid</a:t>
            </a:r>
          </a:p>
          <a:p>
            <a:r>
              <a:rPr lang="en-US" baseline="0" dirty="0" smtClean="0"/>
              <a:t>You can see the wave as it rolls across the desert and hits the soldier.</a:t>
            </a:r>
          </a:p>
          <a:p>
            <a:r>
              <a:rPr lang="en-US" dirty="0" smtClean="0"/>
              <a:t>A blast injury feels like being hit by a wave and then being pulled back into the ocean — all in intensely rapid succession (Jeffrey Barth, PhD). </a:t>
            </a:r>
          </a:p>
          <a:p>
            <a:r>
              <a:rPr lang="en-US" dirty="0" smtClean="0"/>
              <a:t>More scientifically, blast injuries result from the complex pressure wave generated by an explosion, an instantaneous rise in atmospheric pressure that is much higher than normal for humans to withstand. </a:t>
            </a:r>
          </a:p>
          <a:p>
            <a:r>
              <a:rPr lang="en-US" dirty="0" smtClean="0"/>
              <a:t>This is called a blast over-pressurization wave which</a:t>
            </a:r>
            <a:r>
              <a:rPr lang="en-US" baseline="0" dirty="0" smtClean="0"/>
              <a:t> </a:t>
            </a:r>
            <a:r>
              <a:rPr lang="en-US" dirty="0" smtClean="0"/>
              <a:t>is an atmospheric pressure wave that hits the individual and pushes on all of the organs of the body. </a:t>
            </a:r>
          </a:p>
          <a:p>
            <a:r>
              <a:rPr lang="en-US" dirty="0" smtClean="0"/>
              <a:t>The blast over-pressurization wave, generated by the explosion, travels at a high velocity and is affected by the surrounding environment; for example, the effects of the blast wave may be increased in a closed environment such as a vehicle. Air-filled organs such as the ear, lung, and gastrointestinal tract as well as organs surrounded by fluid-filled cavities such as the brain and spinal cord are especially susceptible to primary blast injury (</a:t>
            </a:r>
            <a:r>
              <a:rPr lang="en-US" dirty="0" err="1" smtClean="0"/>
              <a:t>Elsayed</a:t>
            </a:r>
            <a:r>
              <a:rPr lang="en-US" dirty="0" smtClean="0"/>
              <a:t>, 1997; </a:t>
            </a:r>
            <a:r>
              <a:rPr lang="en-US" dirty="0" err="1" smtClean="0"/>
              <a:t>Mayorga</a:t>
            </a:r>
            <a:r>
              <a:rPr lang="en-US" dirty="0" smtClean="0"/>
              <a:t>, 1997). </a:t>
            </a:r>
            <a:endParaRPr lang="en-US" dirty="0"/>
          </a:p>
        </p:txBody>
      </p:sp>
      <p:sp>
        <p:nvSpPr>
          <p:cNvPr id="4" name="Slide Number Placeholder 3"/>
          <p:cNvSpPr>
            <a:spLocks noGrp="1"/>
          </p:cNvSpPr>
          <p:nvPr>
            <p:ph type="sldNum" sz="quarter" idx="10"/>
          </p:nvPr>
        </p:nvSpPr>
        <p:spPr/>
        <p:txBody>
          <a:bodyPr/>
          <a:lstStyle/>
          <a:p>
            <a:fld id="{77181886-3F87-4D6E-B64E-2B483DB376BB}" type="slidenum">
              <a:rPr lang="en-US" smtClean="0"/>
              <a:t>27</a:t>
            </a:fld>
            <a:endParaRPr lang="en-US"/>
          </a:p>
        </p:txBody>
      </p:sp>
    </p:spTree>
    <p:extLst>
      <p:ext uri="{BB962C8B-B14F-4D97-AF65-F5344CB8AC3E}">
        <p14:creationId xmlns:p14="http://schemas.microsoft.com/office/powerpoint/2010/main" val="81865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They reported that he suffered the most severe case of chronic traumatic encephalopathy — a progressive degenerative brain disease often seen in people with a history of repetitive brain trauma (first pic) — they had ever seen in a person his age. </a:t>
            </a:r>
          </a:p>
          <a:p>
            <a:r>
              <a:rPr lang="en-US" dirty="0" smtClean="0"/>
              <a:t>That</a:t>
            </a:r>
            <a:r>
              <a:rPr lang="en-US" baseline="0" dirty="0" smtClean="0"/>
              <a:t> difference you see is what we believe to be the cause…proteins blocking the brains ability to function.</a:t>
            </a:r>
          </a:p>
          <a:p>
            <a:r>
              <a:rPr lang="en-US" baseline="0" dirty="0" smtClean="0"/>
              <a:t>This picture (second pic) shows a normal brain at the top and Aaron Hernandez’s brain below.</a:t>
            </a:r>
            <a:endParaRPr lang="en-US" dirty="0" smtClean="0"/>
          </a:p>
          <a:p>
            <a:r>
              <a:rPr lang="en-US" dirty="0" smtClean="0"/>
              <a:t>While experts are using their customary scientific caution in not connecting Hernandez’s brain pathology to his crime, such severe injuries would have caused poor judgment and impulse control, two hallmarks of the bad behavior that landed Hernandez in prison for life.</a:t>
            </a:r>
          </a:p>
          <a:p>
            <a:endParaRPr lang="en-US" dirty="0" smtClean="0"/>
          </a:p>
          <a:p>
            <a:endParaRPr lang="en-US" dirty="0" smtClean="0"/>
          </a:p>
          <a:p>
            <a:r>
              <a:rPr lang="en-US" dirty="0" smtClean="0"/>
              <a:t>Given that the rate of traumatic brain injuries among prisoners is about seven times higher than it is in the general population, it’s time to consider that sustaining a head injury can put someone at higher risk of committing a crime</a:t>
            </a:r>
            <a:r>
              <a:rPr lang="en-US" baseline="0" dirty="0" smtClean="0"/>
              <a:t> and those that are </a:t>
            </a:r>
            <a:r>
              <a:rPr lang="en-US" baseline="0" dirty="0" err="1" smtClean="0"/>
              <a:t>commiting</a:t>
            </a:r>
            <a:r>
              <a:rPr lang="en-US" baseline="0" dirty="0" smtClean="0"/>
              <a:t> crimes will often be struggling with a TBI and not even be aware of it.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A05BE84-0C6F-4B2B-80CF-420621F43095}" type="slidenum">
              <a:rPr lang="en-US" smtClean="0"/>
              <a:t>30</a:t>
            </a:fld>
            <a:endParaRPr lang="en-US"/>
          </a:p>
        </p:txBody>
      </p:sp>
    </p:spTree>
    <p:extLst>
      <p:ext uri="{BB962C8B-B14F-4D97-AF65-F5344CB8AC3E}">
        <p14:creationId xmlns:p14="http://schemas.microsoft.com/office/powerpoint/2010/main" val="1956322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Suicide risk management in the Department of Veterans Affairs (VA) health care system is particularly challenging because of both patient characteristics and aspects of the delivery system. The prototypical suicide-prone person is an older white male with alcoholism, depression, physical problems, and poor psychosocial support. This describes a large portion of the veteran patient population. Suicide risk factors that are common in VA patients include male gender, older age, diminished social environment support (exemplified by homelessness and unmarried status), availability and knowledge of firearms, and the prevalence of medical and psychiatric conditions associated with suicide. A variety of characteristics of the VA system complicate suicide management. Efforts under way to emphasize ambulatory care and decrease the VA culture of reliance on inpatient treatment heighten the importance of accurate suicide assessment. The authors recommend several strategies that VA administrators can consider for improving the assessment and management of veterans with long-term suicide risk factors</a:t>
            </a:r>
            <a:endParaRPr lang="en-US" dirty="0"/>
          </a:p>
        </p:txBody>
      </p:sp>
      <p:sp>
        <p:nvSpPr>
          <p:cNvPr id="4" name="Slide Number Placeholder 3"/>
          <p:cNvSpPr>
            <a:spLocks noGrp="1"/>
          </p:cNvSpPr>
          <p:nvPr>
            <p:ph type="sldNum" sz="quarter" idx="10"/>
          </p:nvPr>
        </p:nvSpPr>
        <p:spPr/>
        <p:txBody>
          <a:bodyPr/>
          <a:lstStyle/>
          <a:p>
            <a:fld id="{5576BE3C-3D95-4E34-9C9C-3EC8BAD7A7E3}" type="slidenum">
              <a:rPr lang="en-US" smtClean="0"/>
              <a:t>32</a:t>
            </a:fld>
            <a:endParaRPr lang="en-US"/>
          </a:p>
        </p:txBody>
      </p:sp>
    </p:spTree>
    <p:extLst>
      <p:ext uri="{BB962C8B-B14F-4D97-AF65-F5344CB8AC3E}">
        <p14:creationId xmlns:p14="http://schemas.microsoft.com/office/powerpoint/2010/main" val="2615783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 vs protective factors differ in the veterans</a:t>
            </a:r>
          </a:p>
          <a:p>
            <a:r>
              <a:rPr lang="en-US" dirty="0" smtClean="0"/>
              <a:t>Risk factors specific</a:t>
            </a:r>
            <a:r>
              <a:rPr lang="en-US" baseline="0" dirty="0" smtClean="0"/>
              <a:t> to veterans are things like:</a:t>
            </a:r>
          </a:p>
          <a:p>
            <a:r>
              <a:rPr lang="en-US" dirty="0" smtClean="0"/>
              <a:t>Peer suicide</a:t>
            </a:r>
          </a:p>
          <a:p>
            <a:r>
              <a:rPr lang="en-US" dirty="0" smtClean="0"/>
              <a:t>Loss is “part of the job”</a:t>
            </a:r>
          </a:p>
          <a:p>
            <a:r>
              <a:rPr lang="en-US" dirty="0" smtClean="0"/>
              <a:t>Once a Sgt. now a neighbor / “Baby killer” (perception)\</a:t>
            </a:r>
          </a:p>
          <a:p>
            <a:r>
              <a:rPr lang="en-US" dirty="0" smtClean="0"/>
              <a:t>Remember the experiences list? </a:t>
            </a:r>
          </a:p>
          <a:p>
            <a:r>
              <a:rPr lang="en-US" dirty="0" smtClean="0"/>
              <a:t>Distinction between military and Civilian “family”</a:t>
            </a:r>
          </a:p>
          <a:p>
            <a:r>
              <a:rPr lang="en-US" dirty="0" smtClean="0"/>
              <a:t>Separation from (military) social support</a:t>
            </a:r>
          </a:p>
          <a:p>
            <a:r>
              <a:rPr lang="en-US" dirty="0" smtClean="0"/>
              <a:t>Military cultural influence</a:t>
            </a:r>
          </a:p>
          <a:p>
            <a:r>
              <a:rPr lang="en-US" dirty="0" smtClean="0"/>
              <a:t>Disciplinary actions (UCMJ, NJP)</a:t>
            </a:r>
          </a:p>
          <a:p>
            <a:r>
              <a:rPr lang="en-US" dirty="0" smtClean="0"/>
              <a:t>Reduction in rank</a:t>
            </a:r>
          </a:p>
          <a:p>
            <a:r>
              <a:rPr lang="en-US" dirty="0" smtClean="0"/>
              <a:t>Career threatening change in fitness for duty</a:t>
            </a:r>
          </a:p>
          <a:p>
            <a:r>
              <a:rPr lang="en-US" dirty="0" smtClean="0"/>
              <a:t>Perceived sense of injustice or betrayal (unit/command)</a:t>
            </a:r>
          </a:p>
          <a:p>
            <a:r>
              <a:rPr lang="en-US" dirty="0" smtClean="0"/>
              <a:t>Command/leadership stress, isolation from unit</a:t>
            </a:r>
          </a:p>
          <a:p>
            <a:r>
              <a:rPr lang="en-US" dirty="0" smtClean="0"/>
              <a:t>Transferring duty station (PCS)</a:t>
            </a:r>
          </a:p>
          <a:p>
            <a:r>
              <a:rPr lang="en-US" dirty="0" smtClean="0"/>
              <a:t>Administrative separation from service/unit</a:t>
            </a:r>
          </a:p>
          <a:p>
            <a:r>
              <a:rPr lang="en-US" dirty="0" smtClean="0"/>
              <a:t>Adverse deployment experience</a:t>
            </a:r>
          </a:p>
          <a:p>
            <a:endParaRPr lang="en-US" dirty="0"/>
          </a:p>
        </p:txBody>
      </p:sp>
      <p:sp>
        <p:nvSpPr>
          <p:cNvPr id="4" name="Slide Number Placeholder 3"/>
          <p:cNvSpPr>
            <a:spLocks noGrp="1"/>
          </p:cNvSpPr>
          <p:nvPr>
            <p:ph type="sldNum" sz="quarter" idx="10"/>
          </p:nvPr>
        </p:nvSpPr>
        <p:spPr/>
        <p:txBody>
          <a:bodyPr/>
          <a:lstStyle/>
          <a:p>
            <a:fld id="{1F967388-4FF9-4231-A3CF-31E5443BFF19}" type="slidenum">
              <a:rPr lang="en-US" smtClean="0"/>
              <a:t>33</a:t>
            </a:fld>
            <a:endParaRPr lang="en-US"/>
          </a:p>
        </p:txBody>
      </p:sp>
    </p:spTree>
    <p:extLst>
      <p:ext uri="{BB962C8B-B14F-4D97-AF65-F5344CB8AC3E}">
        <p14:creationId xmlns:p14="http://schemas.microsoft.com/office/powerpoint/2010/main" val="209875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err="1" smtClean="0"/>
              <a:t>Problme</a:t>
            </a:r>
            <a:r>
              <a:rPr lang="en-US" sz="1200" baseline="0" dirty="0" smtClean="0"/>
              <a:t> is not a lot of protective factors are in place</a:t>
            </a:r>
          </a:p>
          <a:p>
            <a:r>
              <a:rPr lang="en-US" sz="1200" dirty="0" smtClean="0"/>
              <a:t>Social </a:t>
            </a:r>
            <a:r>
              <a:rPr lang="en-US" sz="1200" dirty="0" smtClean="0"/>
              <a:t>Context Support </a:t>
            </a:r>
            <a:r>
              <a:rPr lang="en-US" sz="1200" dirty="0" smtClean="0"/>
              <a:t>System is gone or distant often</a:t>
            </a:r>
            <a:endParaRPr lang="en-US" sz="1200" dirty="0" smtClean="0"/>
          </a:p>
          <a:p>
            <a:r>
              <a:rPr lang="en-US" sz="1200" dirty="0" smtClean="0"/>
              <a:t>Strong interpersonal </a:t>
            </a:r>
            <a:r>
              <a:rPr lang="en-US" sz="1200" dirty="0" smtClean="0"/>
              <a:t>bonds may</a:t>
            </a:r>
            <a:r>
              <a:rPr lang="en-US" sz="1200" baseline="0" dirty="0" smtClean="0"/>
              <a:t> be in conflict with their non-military family</a:t>
            </a:r>
            <a:endParaRPr lang="en-US" sz="1200" dirty="0" smtClean="0"/>
          </a:p>
          <a:p>
            <a:r>
              <a:rPr lang="en-US" sz="1200" dirty="0" smtClean="0"/>
              <a:t>Intact </a:t>
            </a:r>
            <a:r>
              <a:rPr lang="en-US" sz="1200" dirty="0" smtClean="0"/>
              <a:t>marriage which may be strained</a:t>
            </a:r>
            <a:r>
              <a:rPr lang="en-US" sz="1200" baseline="0" dirty="0" smtClean="0"/>
              <a:t> </a:t>
            </a:r>
            <a:endParaRPr lang="en-US" sz="1200" dirty="0" smtClean="0"/>
          </a:p>
          <a:p>
            <a:r>
              <a:rPr lang="en-US" sz="1200" dirty="0" smtClean="0"/>
              <a:t>Child rearing </a:t>
            </a:r>
            <a:r>
              <a:rPr lang="en-US" sz="1200" dirty="0" smtClean="0"/>
              <a:t>responsibilities which they have been away from on deployment</a:t>
            </a:r>
            <a:endParaRPr lang="en-US" sz="1200" dirty="0" smtClean="0"/>
          </a:p>
          <a:p>
            <a:r>
              <a:rPr lang="en-US" sz="1200" dirty="0" smtClean="0"/>
              <a:t>Responsibilities/duties to </a:t>
            </a:r>
            <a:r>
              <a:rPr lang="en-US" sz="1200" dirty="0" smtClean="0"/>
              <a:t>others that is now survivor guilt</a:t>
            </a:r>
            <a:endParaRPr lang="en-US" sz="1200" dirty="0" smtClean="0"/>
          </a:p>
          <a:p>
            <a:r>
              <a:rPr lang="en-US" sz="1200" dirty="0" smtClean="0"/>
              <a:t>A reasonably safe and stable environment </a:t>
            </a:r>
            <a:r>
              <a:rPr lang="en-US" sz="1200" dirty="0" smtClean="0"/>
              <a:t>except if you have </a:t>
            </a:r>
            <a:r>
              <a:rPr lang="en-US" sz="1200" dirty="0" err="1" smtClean="0"/>
              <a:t>ptsd</a:t>
            </a:r>
            <a:endParaRPr lang="en-US" sz="1200" dirty="0" smtClean="0"/>
          </a:p>
          <a:p>
            <a:r>
              <a:rPr lang="en-US" sz="2800" dirty="0" smtClean="0"/>
              <a:t>Basically</a:t>
            </a:r>
            <a:r>
              <a:rPr lang="en-US" sz="2800" baseline="0" dirty="0" smtClean="0"/>
              <a:t> the veteran </a:t>
            </a:r>
            <a:r>
              <a:rPr lang="en-US" sz="2800" baseline="0" dirty="0" err="1" smtClean="0"/>
              <a:t>experinces</a:t>
            </a:r>
            <a:endParaRPr lang="en-US" sz="2800" dirty="0" smtClean="0"/>
          </a:p>
          <a:p>
            <a:pPr lvl="1"/>
            <a:r>
              <a:rPr lang="en-US" sz="2800" dirty="0" smtClean="0"/>
              <a:t>Concept of misunderstanding social support (secrets)</a:t>
            </a:r>
          </a:p>
          <a:p>
            <a:pPr lvl="1"/>
            <a:r>
              <a:rPr lang="en-US" sz="2800" dirty="0" smtClean="0"/>
              <a:t>Bonds may already be weakened by acceptance of impermanence</a:t>
            </a:r>
          </a:p>
          <a:p>
            <a:pPr lvl="1"/>
            <a:r>
              <a:rPr lang="en-US" sz="2800" dirty="0" smtClean="0"/>
              <a:t>Duty = Survivor Guilt</a:t>
            </a:r>
          </a:p>
          <a:p>
            <a:pPr lvl="1"/>
            <a:r>
              <a:rPr lang="en-US" sz="2800" dirty="0" smtClean="0"/>
              <a:t>No sense of safety</a:t>
            </a:r>
          </a:p>
          <a:p>
            <a:r>
              <a:rPr lang="en-US" dirty="0" smtClean="0"/>
              <a:t>Somebody needs the help more than me</a:t>
            </a:r>
          </a:p>
          <a:p>
            <a:r>
              <a:rPr lang="en-US" dirty="0" smtClean="0"/>
              <a:t>Identity crisis once released</a:t>
            </a:r>
          </a:p>
          <a:p>
            <a:r>
              <a:rPr lang="en-US" dirty="0" smtClean="0"/>
              <a:t>Culture still influenced by military and witness to war  = existential crisis / unresolved</a:t>
            </a:r>
          </a:p>
          <a:p>
            <a:r>
              <a:rPr lang="en-US" dirty="0" smtClean="0"/>
              <a:t>Loss of hope for positive outcome</a:t>
            </a:r>
          </a:p>
          <a:p>
            <a:endParaRPr lang="en-US" dirty="0"/>
          </a:p>
        </p:txBody>
      </p:sp>
      <p:sp>
        <p:nvSpPr>
          <p:cNvPr id="4" name="Slide Number Placeholder 3"/>
          <p:cNvSpPr>
            <a:spLocks noGrp="1"/>
          </p:cNvSpPr>
          <p:nvPr>
            <p:ph type="sldNum" sz="quarter" idx="10"/>
          </p:nvPr>
        </p:nvSpPr>
        <p:spPr/>
        <p:txBody>
          <a:bodyPr/>
          <a:lstStyle/>
          <a:p>
            <a:fld id="{5576BE3C-3D95-4E34-9C9C-3EC8BAD7A7E3}" type="slidenum">
              <a:rPr lang="en-US" smtClean="0"/>
              <a:t>34</a:t>
            </a:fld>
            <a:endParaRPr lang="en-US"/>
          </a:p>
        </p:txBody>
      </p:sp>
    </p:spTree>
    <p:extLst>
      <p:ext uri="{BB962C8B-B14F-4D97-AF65-F5344CB8AC3E}">
        <p14:creationId xmlns:p14="http://schemas.microsoft.com/office/powerpoint/2010/main" val="122239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6</a:t>
            </a:fld>
            <a:endParaRPr lang="en-US"/>
          </a:p>
        </p:txBody>
      </p:sp>
    </p:spTree>
    <p:extLst>
      <p:ext uri="{BB962C8B-B14F-4D97-AF65-F5344CB8AC3E}">
        <p14:creationId xmlns:p14="http://schemas.microsoft.com/office/powerpoint/2010/main" val="353796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Combat experiences reported by soldiers and</a:t>
            </a:r>
          </a:p>
          <a:p>
            <a:r>
              <a:rPr lang="en-US" dirty="0" smtClean="0"/>
              <a:t>marines after deployment to Iraq (2002-2003)</a:t>
            </a:r>
          </a:p>
          <a:p>
            <a:r>
              <a:rPr lang="en-US" dirty="0" smtClean="0"/>
              <a:t>12</a:t>
            </a:r>
          </a:p>
          <a:p>
            <a:r>
              <a:rPr lang="en-US" dirty="0" smtClean="0"/>
              <a:t>Experience                              Army Marines</a:t>
            </a:r>
          </a:p>
          <a:p>
            <a:r>
              <a:rPr lang="en-US" dirty="0" smtClean="0"/>
              <a:t>Being attacked or ambushed 89% 95%</a:t>
            </a:r>
          </a:p>
          <a:p>
            <a:r>
              <a:rPr lang="en-US" dirty="0" smtClean="0"/>
              <a:t>Receiving incoming rocket or mortar fire 86% 92%</a:t>
            </a:r>
          </a:p>
          <a:p>
            <a:r>
              <a:rPr lang="en-US" dirty="0" smtClean="0"/>
              <a:t>Being shot at or receiving small arms fire 93% 97%</a:t>
            </a:r>
          </a:p>
          <a:p>
            <a:r>
              <a:rPr lang="en-US" dirty="0" smtClean="0"/>
              <a:t>Being responsible for the death of a</a:t>
            </a:r>
          </a:p>
          <a:p>
            <a:r>
              <a:rPr lang="en-US" dirty="0" smtClean="0"/>
              <a:t>noncombatant</a:t>
            </a:r>
          </a:p>
          <a:p>
            <a:r>
              <a:rPr lang="en-US" dirty="0" smtClean="0"/>
              <a:t>14% 28%</a:t>
            </a:r>
          </a:p>
          <a:p>
            <a:r>
              <a:rPr lang="en-US" dirty="0" smtClean="0"/>
              <a:t>Seeing dead bodies or human remains 95% 94%</a:t>
            </a:r>
          </a:p>
          <a:p>
            <a:r>
              <a:rPr lang="en-US" dirty="0" smtClean="0"/>
              <a:t>Handling or uncovering human remains 50% 57%</a:t>
            </a:r>
          </a:p>
          <a:p>
            <a:r>
              <a:rPr lang="en-US" dirty="0" smtClean="0"/>
              <a:t>Seeing ill or injured women or children</a:t>
            </a:r>
          </a:p>
          <a:p>
            <a:r>
              <a:rPr lang="en-US" dirty="0" smtClean="0"/>
              <a:t>whom you were unable to help</a:t>
            </a:r>
          </a:p>
          <a:p>
            <a:r>
              <a:rPr lang="en-US" dirty="0" smtClean="0"/>
              <a:t>69% 83%</a:t>
            </a:r>
          </a:p>
          <a:p>
            <a:r>
              <a:rPr lang="en-US" dirty="0" smtClean="0"/>
              <a:t>Source: </a:t>
            </a:r>
            <a:r>
              <a:rPr lang="en-US" dirty="0" err="1" smtClean="0"/>
              <a:t>Hoge</a:t>
            </a:r>
            <a:r>
              <a:rPr lang="en-US" dirty="0" smtClean="0"/>
              <a:t> et al. July 2004, NEJM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81886-3F87-4D6E-B64E-2B483DB376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50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if I can find on transition</a:t>
            </a:r>
            <a:endParaRPr lang="en-US" dirty="0"/>
          </a:p>
        </p:txBody>
      </p:sp>
      <p:sp>
        <p:nvSpPr>
          <p:cNvPr id="4" name="Slide Number Placeholder 3"/>
          <p:cNvSpPr>
            <a:spLocks noGrp="1"/>
          </p:cNvSpPr>
          <p:nvPr>
            <p:ph type="sldNum" sz="quarter" idx="10"/>
          </p:nvPr>
        </p:nvSpPr>
        <p:spPr/>
        <p:txBody>
          <a:bodyPr/>
          <a:lstStyle/>
          <a:p>
            <a:fld id="{1F967388-4FF9-4231-A3CF-31E5443BFF19}" type="slidenum">
              <a:rPr lang="en-US" smtClean="0"/>
              <a:t>9</a:t>
            </a:fld>
            <a:endParaRPr lang="en-US"/>
          </a:p>
        </p:txBody>
      </p:sp>
    </p:spTree>
    <p:extLst>
      <p:ext uri="{BB962C8B-B14F-4D97-AF65-F5344CB8AC3E}">
        <p14:creationId xmlns:p14="http://schemas.microsoft.com/office/powerpoint/2010/main" val="111368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will be helpful to guide the veteran with the following: “What does it mean for me to become a civilian again?”</a:t>
            </a:r>
          </a:p>
          <a:p>
            <a:pPr marL="0" indent="0">
              <a:buNone/>
            </a:pPr>
            <a:endParaRPr lang="en-US" dirty="0" smtClean="0"/>
          </a:p>
          <a:p>
            <a:r>
              <a:rPr lang="en-US" dirty="0" smtClean="0"/>
              <a:t>At some point there will be a need to learn which military characteristics to apply and not apply</a:t>
            </a:r>
          </a:p>
          <a:p>
            <a:pPr marL="0" indent="0">
              <a:buNone/>
            </a:pPr>
            <a:endParaRPr lang="en-US" dirty="0" smtClean="0"/>
          </a:p>
          <a:p>
            <a:r>
              <a:rPr lang="en-US" dirty="0" smtClean="0"/>
              <a:t>How can you be a liaison and ambassador between military and civilian culture?</a:t>
            </a:r>
          </a:p>
          <a:p>
            <a:endParaRPr lang="en-US" dirty="0"/>
          </a:p>
        </p:txBody>
      </p:sp>
      <p:sp>
        <p:nvSpPr>
          <p:cNvPr id="4" name="Slide Number Placeholder 3"/>
          <p:cNvSpPr>
            <a:spLocks noGrp="1"/>
          </p:cNvSpPr>
          <p:nvPr>
            <p:ph type="sldNum" sz="quarter" idx="10"/>
          </p:nvPr>
        </p:nvSpPr>
        <p:spPr/>
        <p:txBody>
          <a:bodyPr/>
          <a:lstStyle/>
          <a:p>
            <a:fld id="{1F967388-4FF9-4231-A3CF-31E5443BFF19}" type="slidenum">
              <a:rPr lang="en-US" smtClean="0"/>
              <a:t>10</a:t>
            </a:fld>
            <a:endParaRPr lang="en-US"/>
          </a:p>
        </p:txBody>
      </p:sp>
    </p:spTree>
    <p:extLst>
      <p:ext uri="{BB962C8B-B14F-4D97-AF65-F5344CB8AC3E}">
        <p14:creationId xmlns:p14="http://schemas.microsoft.com/office/powerpoint/2010/main" val="252094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2145" indent="-422145">
              <a:spcBef>
                <a:spcPts val="577"/>
              </a:spcBef>
              <a:buFont typeface="+mj-lt"/>
              <a:buAutoNum type="arabicPeriod"/>
            </a:pPr>
            <a:r>
              <a:rPr lang="en-US" sz="1200" dirty="0" smtClean="0"/>
              <a:t>What does it mean to be veteran supportive? </a:t>
            </a:r>
          </a:p>
          <a:p>
            <a:pPr marL="422145" indent="-422145">
              <a:spcBef>
                <a:spcPts val="577"/>
              </a:spcBef>
              <a:buFont typeface="+mj-lt"/>
              <a:buAutoNum type="arabicPeriod"/>
            </a:pPr>
            <a:endParaRPr lang="en-US" sz="1200" dirty="0" smtClean="0"/>
          </a:p>
          <a:p>
            <a:pPr marL="422145" indent="-422145">
              <a:spcBef>
                <a:spcPts val="577"/>
              </a:spcBef>
              <a:buFont typeface="+mj-lt"/>
              <a:buAutoNum type="arabicPeriod"/>
            </a:pPr>
            <a:r>
              <a:rPr lang="en-US" sz="1200" dirty="0" smtClean="0"/>
              <a:t>How competent are you, in working or engaging with military culture?</a:t>
            </a:r>
          </a:p>
          <a:p>
            <a:pPr marL="422145" indent="-422145">
              <a:spcBef>
                <a:spcPts val="577"/>
              </a:spcBef>
              <a:buFont typeface="+mj-lt"/>
              <a:buAutoNum type="arabicPeriod"/>
            </a:pPr>
            <a:endParaRPr lang="en-US" sz="1200" dirty="0" smtClean="0"/>
          </a:p>
          <a:p>
            <a:pPr marL="422145" indent="-422145">
              <a:spcBef>
                <a:spcPts val="577"/>
              </a:spcBef>
              <a:buFont typeface="+mj-lt"/>
              <a:buAutoNum type="arabicPeriod"/>
            </a:pPr>
            <a:r>
              <a:rPr lang="en-US" sz="1200" dirty="0" smtClean="0"/>
              <a:t>What would prevent a veteran from self-identifying in your organization and or programming?</a:t>
            </a:r>
          </a:p>
          <a:p>
            <a:endParaRPr lang="en-US" dirty="0"/>
          </a:p>
        </p:txBody>
      </p:sp>
      <p:sp>
        <p:nvSpPr>
          <p:cNvPr id="4" name="Slide Number Placeholder 3"/>
          <p:cNvSpPr>
            <a:spLocks noGrp="1"/>
          </p:cNvSpPr>
          <p:nvPr>
            <p:ph type="sldNum" sz="quarter" idx="10"/>
          </p:nvPr>
        </p:nvSpPr>
        <p:spPr/>
        <p:txBody>
          <a:bodyPr/>
          <a:lstStyle/>
          <a:p>
            <a:fld id="{1F967388-4FF9-4231-A3CF-31E5443BFF19}" type="slidenum">
              <a:rPr lang="en-US" smtClean="0"/>
              <a:t>11</a:t>
            </a:fld>
            <a:endParaRPr lang="en-US"/>
          </a:p>
        </p:txBody>
      </p:sp>
    </p:spTree>
    <p:extLst>
      <p:ext uri="{BB962C8B-B14F-4D97-AF65-F5344CB8AC3E}">
        <p14:creationId xmlns:p14="http://schemas.microsoft.com/office/powerpoint/2010/main" val="403638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DSM-5 definition of trauma requires “actual or threatened death, serious injury, or sexual violence” [10] (p. 271). Stressful events not involving an immediate threat to life or physical injury such as psychosocial stressors [4] (e.g., divorce or job loss) are not considered trauma in this definition.</a:t>
            </a:r>
          </a:p>
          <a:p>
            <a:r>
              <a:rPr lang="en-US" dirty="0" smtClean="0"/>
              <a:t>“trauma results from an event, series of events, or set of circumstances that is experienced by an individual as physically or emotionally harmful or </a:t>
            </a:r>
            <a:r>
              <a:rPr lang="en-US" dirty="0" err="1" smtClean="0"/>
              <a:t>threateningand</a:t>
            </a:r>
            <a:r>
              <a:rPr lang="en-US" dirty="0" smtClean="0"/>
              <a:t> that has lasting adverse effects on the individual’s functioning and physical, social, emotional, or spiritual well-being”</a:t>
            </a:r>
            <a:endParaRPr lang="en-US" dirty="0"/>
          </a:p>
        </p:txBody>
      </p:sp>
      <p:sp>
        <p:nvSpPr>
          <p:cNvPr id="4" name="Slide Number Placeholder 3"/>
          <p:cNvSpPr>
            <a:spLocks noGrp="1"/>
          </p:cNvSpPr>
          <p:nvPr>
            <p:ph type="sldNum" sz="quarter" idx="10"/>
          </p:nvPr>
        </p:nvSpPr>
        <p:spPr/>
        <p:txBody>
          <a:bodyPr/>
          <a:lstStyle/>
          <a:p>
            <a:fld id="{A5CFDC08-FA91-44E9-A748-2CBB635FFAD9}" type="slidenum">
              <a:rPr lang="en-US" smtClean="0"/>
              <a:t>14</a:t>
            </a:fld>
            <a:endParaRPr lang="en-US"/>
          </a:p>
        </p:txBody>
      </p:sp>
    </p:spTree>
    <p:extLst>
      <p:ext uri="{BB962C8B-B14F-4D97-AF65-F5344CB8AC3E}">
        <p14:creationId xmlns:p14="http://schemas.microsoft.com/office/powerpoint/2010/main" val="100467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further, the</a:t>
            </a:r>
            <a:r>
              <a:rPr lang="en-US" baseline="0" dirty="0" smtClean="0"/>
              <a:t> pictures on the left are of market places in Iraq. What could pose a threat to one’s safety in these pictures? What could be an improvised explosive device or a shooter etc. The person carrying the bag? Could it be underneath one’s clothing? Buried in the sidewalk or in the doorway? </a:t>
            </a:r>
          </a:p>
          <a:p>
            <a:endParaRPr lang="en-US" baseline="0" dirty="0" smtClean="0"/>
          </a:p>
          <a:p>
            <a:r>
              <a:rPr lang="en-US" baseline="0" dirty="0" smtClean="0"/>
              <a:t>Now take a look at the pictures on the right. These locations are in Seattle. How are these places different than the ones in Iraq? For someone who has been deployed and experienced an explosion or trauma in this environment it could be the colors, sounds, smells, sensations </a:t>
            </a:r>
            <a:r>
              <a:rPr lang="en-US" baseline="0" dirty="0" err="1" smtClean="0"/>
              <a:t>etc</a:t>
            </a:r>
            <a:r>
              <a:rPr lang="en-US" baseline="0" dirty="0" smtClean="0"/>
              <a:t>, that get recorded to a traumatic event and anything similar to that experience will cause one to have similar reactions. Do you see similarities in both environments? </a:t>
            </a:r>
          </a:p>
          <a:p>
            <a:endParaRPr lang="en-US" baseline="0" dirty="0" smtClean="0"/>
          </a:p>
          <a:p>
            <a:endParaRPr lang="en-US" baseline="0" dirty="0" smtClean="0">
              <a:solidFill>
                <a:srgbClr val="C00000"/>
              </a:solidFill>
            </a:endParaRPr>
          </a:p>
          <a:p>
            <a:endParaRPr lang="en-US" baseline="0" dirty="0" smtClean="0">
              <a:solidFill>
                <a:srgbClr val="C00000"/>
              </a:solidFill>
            </a:endParaRPr>
          </a:p>
        </p:txBody>
      </p:sp>
      <p:sp>
        <p:nvSpPr>
          <p:cNvPr id="4" name="Slide Number Placeholder 3"/>
          <p:cNvSpPr>
            <a:spLocks noGrp="1"/>
          </p:cNvSpPr>
          <p:nvPr>
            <p:ph type="sldNum" sz="quarter" idx="10"/>
          </p:nvPr>
        </p:nvSpPr>
        <p:spPr/>
        <p:txBody>
          <a:bodyPr/>
          <a:lstStyle/>
          <a:p>
            <a:fld id="{AC86B41B-E8D8-1646-8F81-0A744681454E}" type="slidenum">
              <a:rPr lang="en-US" smtClean="0"/>
              <a:pPr/>
              <a:t>16</a:t>
            </a:fld>
            <a:endParaRPr lang="en-US"/>
          </a:p>
        </p:txBody>
      </p:sp>
    </p:spTree>
    <p:extLst>
      <p:ext uri="{BB962C8B-B14F-4D97-AF65-F5344CB8AC3E}">
        <p14:creationId xmlns:p14="http://schemas.microsoft.com/office/powerpoint/2010/main" val="1553837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B77F6D-FD9F-45E9-9819-67B916991643}"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389881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399269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199312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27C5DA8-8E2B-4A26-A679-D8635DBA4C11}"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48364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2187002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B77F6D-FD9F-45E9-9819-67B916991643}"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330767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B77F6D-FD9F-45E9-9819-67B916991643}"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92854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B77F6D-FD9F-45E9-9819-67B916991643}"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2632959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B77F6D-FD9F-45E9-9819-67B916991643}" type="datetimeFigureOut">
              <a:rPr lang="en-US" smtClean="0"/>
              <a:t>7/3/2019</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27C5DA8-8E2B-4A26-A679-D8635DBA4C11}" type="slidenum">
              <a:rPr lang="en-US" smtClean="0"/>
              <a:t>‹#›</a:t>
            </a:fld>
            <a:endParaRPr lang="en-US"/>
          </a:p>
        </p:txBody>
      </p:sp>
    </p:spTree>
    <p:extLst>
      <p:ext uri="{BB962C8B-B14F-4D97-AF65-F5344CB8AC3E}">
        <p14:creationId xmlns:p14="http://schemas.microsoft.com/office/powerpoint/2010/main" val="26034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B77F6D-FD9F-45E9-9819-67B916991643}"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301486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B77F6D-FD9F-45E9-9819-67B916991643}"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96212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7853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B77F6D-FD9F-45E9-9819-67B916991643}"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305446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B77F6D-FD9F-45E9-9819-67B916991643}"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292294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B77F6D-FD9F-45E9-9819-67B916991643}"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214952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414892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B77F6D-FD9F-45E9-9819-67B916991643}"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C5DA8-8E2B-4A26-A679-D8635DBA4C11}" type="slidenum">
              <a:rPr lang="en-US" smtClean="0"/>
              <a:t>‹#›</a:t>
            </a:fld>
            <a:endParaRPr lang="en-US"/>
          </a:p>
        </p:txBody>
      </p:sp>
    </p:spTree>
    <p:extLst>
      <p:ext uri="{BB962C8B-B14F-4D97-AF65-F5344CB8AC3E}">
        <p14:creationId xmlns:p14="http://schemas.microsoft.com/office/powerpoint/2010/main" val="2254347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B77F6D-FD9F-45E9-9819-67B916991643}" type="datetimeFigureOut">
              <a:rPr lang="en-US" smtClean="0"/>
              <a:t>7/3/2019</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A27C5DA8-8E2B-4A26-A679-D8635DBA4C11}" type="slidenum">
              <a:rPr lang="en-US" smtClean="0"/>
              <a:t>‹#›</a:t>
            </a:fld>
            <a:endParaRPr lang="en-US"/>
          </a:p>
        </p:txBody>
      </p:sp>
    </p:spTree>
    <p:extLst>
      <p:ext uri="{BB962C8B-B14F-4D97-AF65-F5344CB8AC3E}">
        <p14:creationId xmlns:p14="http://schemas.microsoft.com/office/powerpoint/2010/main" val="11886170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jxr"/><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009" y="2445025"/>
            <a:ext cx="9710530" cy="1353640"/>
          </a:xfrm>
        </p:spPr>
        <p:txBody>
          <a:bodyPr/>
          <a:lstStyle/>
          <a:p>
            <a:r>
              <a:rPr lang="en-US" sz="4800" dirty="0"/>
              <a:t>Engaging in the Second Mission </a:t>
            </a:r>
          </a:p>
        </p:txBody>
      </p:sp>
      <p:sp>
        <p:nvSpPr>
          <p:cNvPr id="3" name="Content Placeholder 2"/>
          <p:cNvSpPr>
            <a:spLocks noGrp="1"/>
          </p:cNvSpPr>
          <p:nvPr>
            <p:ph type="subTitle" idx="1"/>
          </p:nvPr>
        </p:nvSpPr>
        <p:spPr/>
        <p:txBody>
          <a:bodyPr>
            <a:noAutofit/>
          </a:bodyPr>
          <a:lstStyle/>
          <a:p>
            <a:pPr algn="ctr"/>
            <a:r>
              <a:rPr lang="en-US" sz="2800" i="1" u="sng" dirty="0">
                <a:latin typeface="Arial Rounded MT Bold" panose="020F0704030504030204" pitchFamily="34" charset="0"/>
              </a:rPr>
              <a:t>Kim Pham </a:t>
            </a:r>
          </a:p>
          <a:p>
            <a:pPr algn="ctr"/>
            <a:r>
              <a:rPr lang="en-US" sz="2800" dirty="0" smtClean="0">
                <a:latin typeface="Arial Rounded MT Bold" panose="020F0704030504030204" pitchFamily="34" charset="0"/>
              </a:rPr>
              <a:t>Veterans </a:t>
            </a:r>
            <a:r>
              <a:rPr lang="en-US" sz="2800" dirty="0">
                <a:latin typeface="Arial Rounded MT Bold" panose="020F0704030504030204" pitchFamily="34" charset="0"/>
              </a:rPr>
              <a:t>Conservation Corps Program </a:t>
            </a:r>
            <a:r>
              <a:rPr lang="en-US" sz="2800" dirty="0" smtClean="0">
                <a:latin typeface="Arial Rounded MT Bold" panose="020F0704030504030204" pitchFamily="34" charset="0"/>
              </a:rPr>
              <a:t>Specialist</a:t>
            </a:r>
          </a:p>
          <a:p>
            <a:pPr algn="ctr"/>
            <a:r>
              <a:rPr lang="en-US" sz="2800" i="1" u="sng" dirty="0">
                <a:latin typeface="Arial Rounded MT Bold" panose="020F0704030504030204" pitchFamily="34" charset="0"/>
              </a:rPr>
              <a:t>Dan Overton</a:t>
            </a:r>
          </a:p>
          <a:p>
            <a:pPr algn="ctr"/>
            <a:r>
              <a:rPr lang="en-US" sz="2800" dirty="0">
                <a:latin typeface="Arial Rounded MT Bold" panose="020F0704030504030204" pitchFamily="34" charset="0"/>
              </a:rPr>
              <a:t>Traumatic Brain Injury Program Coordinator</a:t>
            </a:r>
          </a:p>
        </p:txBody>
      </p:sp>
    </p:spTree>
    <p:extLst>
      <p:ext uri="{BB962C8B-B14F-4D97-AF65-F5344CB8AC3E}">
        <p14:creationId xmlns:p14="http://schemas.microsoft.com/office/powerpoint/2010/main" val="477691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666" y="646751"/>
            <a:ext cx="7074299" cy="1049235"/>
          </a:xfrm>
        </p:spPr>
        <p:txBody>
          <a:bodyPr>
            <a:normAutofit/>
          </a:bodyPr>
          <a:lstStyle/>
          <a:p>
            <a:pPr algn="ctr"/>
            <a:r>
              <a:rPr lang="en-US" b="1" dirty="0" smtClean="0"/>
              <a:t>SECOND MISSION</a:t>
            </a:r>
            <a:r>
              <a:rPr lang="en-US" dirty="0" smtClean="0"/>
              <a:t/>
            </a:r>
            <a:br>
              <a:rPr lang="en-US" dirty="0" smtClean="0"/>
            </a:br>
            <a:r>
              <a:rPr lang="en-US" sz="2652" dirty="0"/>
              <a:t>What does it mean </a:t>
            </a:r>
            <a:r>
              <a:rPr lang="en-US" sz="2652" dirty="0"/>
              <a:t>to </a:t>
            </a:r>
            <a:r>
              <a:rPr lang="en-US" sz="2652" dirty="0"/>
              <a:t>find </a:t>
            </a:r>
            <a:r>
              <a:rPr lang="en-US" sz="2652" dirty="0"/>
              <a:t>a second </a:t>
            </a:r>
            <a:r>
              <a:rPr lang="en-US" sz="2652" dirty="0"/>
              <a:t>mission?  </a:t>
            </a:r>
          </a:p>
        </p:txBody>
      </p:sp>
      <p:sp>
        <p:nvSpPr>
          <p:cNvPr id="3" name="Content Placeholder 2"/>
          <p:cNvSpPr>
            <a:spLocks noGrp="1"/>
          </p:cNvSpPr>
          <p:nvPr>
            <p:ph idx="1"/>
          </p:nvPr>
        </p:nvSpPr>
        <p:spPr>
          <a:xfrm>
            <a:off x="1705080" y="2041519"/>
            <a:ext cx="9237903" cy="4816481"/>
          </a:xfrm>
        </p:spPr>
        <p:txBody>
          <a:bodyPr>
            <a:normAutofit/>
          </a:bodyPr>
          <a:lstStyle/>
          <a:p>
            <a:pPr marL="2635941" lvl="6" indent="0">
              <a:buNone/>
            </a:pPr>
            <a:r>
              <a:rPr lang="en-US" dirty="0" smtClean="0"/>
              <a:t> </a:t>
            </a:r>
          </a:p>
          <a:p>
            <a:endParaRPr lang="en-US" dirty="0"/>
          </a:p>
        </p:txBody>
      </p:sp>
      <p:pic>
        <p:nvPicPr>
          <p:cNvPr id="5" name="Picture 4"/>
          <p:cNvPicPr>
            <a:picLocks noChangeAspect="1"/>
          </p:cNvPicPr>
          <p:nvPr/>
        </p:nvPicPr>
        <p:blipFill>
          <a:blip r:embed="rId3"/>
          <a:stretch>
            <a:fillRect/>
          </a:stretch>
        </p:blipFill>
        <p:spPr>
          <a:xfrm>
            <a:off x="3450802" y="2041519"/>
            <a:ext cx="4430930" cy="4319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435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for </a:t>
            </a:r>
            <a:r>
              <a:rPr lang="en-US" dirty="0" smtClean="0"/>
              <a:t>ENGAGEMENT</a:t>
            </a:r>
            <a:endParaRPr lang="en-US" dirty="0"/>
          </a:p>
        </p:txBody>
      </p:sp>
      <p:sp>
        <p:nvSpPr>
          <p:cNvPr id="3" name="Content Placeholder 2"/>
          <p:cNvSpPr>
            <a:spLocks noGrp="1"/>
          </p:cNvSpPr>
          <p:nvPr>
            <p:ph idx="1"/>
          </p:nvPr>
        </p:nvSpPr>
        <p:spPr/>
        <p:txBody>
          <a:bodyPr/>
          <a:lstStyle/>
          <a:p>
            <a:endParaRPr lang="en-US" sz="1922" dirty="0"/>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2920875" y="2152116"/>
            <a:ext cx="6302637" cy="43165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2830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3TODEU77 ptsd tbi">
            <a:hlinkClick r:id="" action="ppaction://media"/>
          </p:cNvPr>
          <p:cNvPicPr>
            <a:picLocks noChangeAspect="1"/>
          </p:cNvPicPr>
          <p:nvPr>
            <a:videoFile r:link="rId1"/>
            <p:extLst>
              <p:ext uri="{DAA4B4D4-6D71-4841-9C94-3DE7FCFB9230}">
                <p14:media xmlns:p14="http://schemas.microsoft.com/office/powerpoint/2010/main" r:embed="rId2">
                  <p14:trim st="1122" end="137287.6666"/>
                </p14:media>
              </p:ext>
            </p:extLst>
          </p:nvPr>
        </p:nvPicPr>
        <p:blipFill>
          <a:blip r:embed="rId4"/>
          <a:stretch>
            <a:fillRect/>
          </a:stretch>
        </p:blipFill>
        <p:spPr>
          <a:xfrm>
            <a:off x="515730" y="417442"/>
            <a:ext cx="10018644" cy="5635487"/>
          </a:xfrm>
          <a:prstGeom prst="rect">
            <a:avLst/>
          </a:prstGeom>
        </p:spPr>
      </p:pic>
    </p:spTree>
    <p:extLst>
      <p:ext uri="{BB962C8B-B14F-4D97-AF65-F5344CB8AC3E}">
        <p14:creationId xmlns:p14="http://schemas.microsoft.com/office/powerpoint/2010/main" val="1319497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Military Trauma can effect (successful) transition</a:t>
            </a:r>
            <a:endParaRPr lang="en-US" dirty="0"/>
          </a:p>
        </p:txBody>
      </p:sp>
      <p:sp>
        <p:nvSpPr>
          <p:cNvPr id="3" name="Content Placeholder 2"/>
          <p:cNvSpPr>
            <a:spLocks noGrp="1"/>
          </p:cNvSpPr>
          <p:nvPr>
            <p:ph sz="half" idx="1"/>
          </p:nvPr>
        </p:nvSpPr>
        <p:spPr/>
        <p:txBody>
          <a:bodyPr/>
          <a:lstStyle/>
          <a:p>
            <a:r>
              <a:rPr lang="en-US" dirty="0" smtClean="0"/>
              <a:t>PTSD (I)</a:t>
            </a:r>
          </a:p>
          <a:p>
            <a:r>
              <a:rPr lang="en-US" dirty="0" smtClean="0"/>
              <a:t>Military Sexual Trauma (MST)</a:t>
            </a:r>
          </a:p>
          <a:p>
            <a:r>
              <a:rPr lang="en-US" dirty="0" smtClean="0"/>
              <a:t>Traumatic Brain Injury</a:t>
            </a:r>
          </a:p>
          <a:p>
            <a:r>
              <a:rPr lang="en-US" dirty="0" smtClean="0"/>
              <a:t>Suicide Prevention</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78678" y="2336873"/>
            <a:ext cx="5907839" cy="4043587"/>
          </a:xfrm>
        </p:spPr>
      </p:pic>
    </p:spTree>
    <p:extLst>
      <p:ext uri="{BB962C8B-B14F-4D97-AF65-F5344CB8AC3E}">
        <p14:creationId xmlns:p14="http://schemas.microsoft.com/office/powerpoint/2010/main" val="16793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PTSD (I)</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241" b="7841"/>
          <a:stretch/>
        </p:blipFill>
        <p:spPr>
          <a:xfrm>
            <a:off x="3322205" y="576549"/>
            <a:ext cx="6206805" cy="58512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ontent Placeholder 4"/>
          <p:cNvSpPr>
            <a:spLocks noGrp="1"/>
          </p:cNvSpPr>
          <p:nvPr>
            <p:ph idx="1"/>
          </p:nvPr>
        </p:nvSpPr>
        <p:spPr>
          <a:xfrm>
            <a:off x="1103313" y="2052918"/>
            <a:ext cx="202974" cy="4195481"/>
          </a:xfrm>
        </p:spPr>
        <p:txBody>
          <a:bodyPr/>
          <a:lstStyle/>
          <a:p>
            <a:endParaRPr lang="en-US" dirty="0"/>
          </a:p>
        </p:txBody>
      </p:sp>
    </p:spTree>
    <p:extLst>
      <p:ext uri="{BB962C8B-B14F-4D97-AF65-F5344CB8AC3E}">
        <p14:creationId xmlns:p14="http://schemas.microsoft.com/office/powerpoint/2010/main" val="3833487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8229" y="110840"/>
            <a:ext cx="6393640" cy="6747160"/>
          </a:xfrm>
          <a:prstGeom prst="rect">
            <a:avLst/>
          </a:prstGeom>
        </p:spPr>
      </p:pic>
    </p:spTree>
    <p:extLst>
      <p:ext uri="{BB962C8B-B14F-4D97-AF65-F5344CB8AC3E}">
        <p14:creationId xmlns:p14="http://schemas.microsoft.com/office/powerpoint/2010/main" val="84727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aqi Marketpl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940" y="240633"/>
            <a:ext cx="4645720" cy="2895396"/>
          </a:xfrm>
          <a:prstGeom prst="rect">
            <a:avLst/>
          </a:prstGeom>
        </p:spPr>
      </p:pic>
      <p:pic>
        <p:nvPicPr>
          <p:cNvPr id="12" name="Picture 11" descr="Seattle - Weslake Cen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119" y="240633"/>
            <a:ext cx="4286502" cy="2895396"/>
          </a:xfrm>
          <a:prstGeom prst="rect">
            <a:avLst/>
          </a:prstGeom>
        </p:spPr>
      </p:pic>
      <p:pic>
        <p:nvPicPr>
          <p:cNvPr id="15" name="Picture 14" descr="Seattle Pike Place Marke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069" y="3388052"/>
            <a:ext cx="4501552" cy="3371819"/>
          </a:xfrm>
          <a:prstGeom prst="rect">
            <a:avLst/>
          </a:prstGeom>
        </p:spPr>
      </p:pic>
      <p:pic>
        <p:nvPicPr>
          <p:cNvPr id="17" name="Picture 16" descr="Iraqi Stree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940" y="3428999"/>
            <a:ext cx="4446887" cy="3330873"/>
          </a:xfrm>
          <a:prstGeom prst="rect">
            <a:avLst/>
          </a:prstGeom>
        </p:spPr>
      </p:pic>
    </p:spTree>
    <p:extLst>
      <p:ext uri="{BB962C8B-B14F-4D97-AF65-F5344CB8AC3E}">
        <p14:creationId xmlns:p14="http://schemas.microsoft.com/office/powerpoint/2010/main" val="254203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61211" y="417419"/>
            <a:ext cx="5443430" cy="602821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19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21728" y="744583"/>
            <a:ext cx="8615030" cy="530352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1038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79213"/>
            <a:ext cx="8077200" cy="6013027"/>
          </a:xfrm>
          <a:prstGeom prst="rect">
            <a:avLst/>
          </a:prstGeom>
        </p:spPr>
      </p:pic>
    </p:spTree>
    <p:extLst>
      <p:ext uri="{BB962C8B-B14F-4D97-AF65-F5344CB8AC3E}">
        <p14:creationId xmlns:p14="http://schemas.microsoft.com/office/powerpoint/2010/main" val="4585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a:t>
            </a:r>
            <a:endParaRPr lang="en-US" dirty="0"/>
          </a:p>
        </p:txBody>
      </p:sp>
      <p:pic>
        <p:nvPicPr>
          <p:cNvPr id="7" name="Picture 6"/>
          <p:cNvPicPr>
            <a:picLocks noChangeAspect="1"/>
          </p:cNvPicPr>
          <p:nvPr/>
        </p:nvPicPr>
        <p:blipFill>
          <a:blip r:embed="rId3"/>
          <a:stretch>
            <a:fillRect/>
          </a:stretch>
        </p:blipFill>
        <p:spPr>
          <a:xfrm>
            <a:off x="2510042" y="1932819"/>
            <a:ext cx="7213294" cy="4805912"/>
          </a:xfrm>
          <a:prstGeom prst="rect">
            <a:avLst/>
          </a:prstGeom>
        </p:spPr>
      </p:pic>
    </p:spTree>
    <p:extLst>
      <p:ext uri="{BB962C8B-B14F-4D97-AF65-F5344CB8AC3E}">
        <p14:creationId xmlns:p14="http://schemas.microsoft.com/office/powerpoint/2010/main" val="44307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994" y="139521"/>
            <a:ext cx="5033962" cy="6522062"/>
          </a:xfrm>
          <a:prstGeom prst="rect">
            <a:avLst/>
          </a:prstGeom>
        </p:spPr>
      </p:pic>
    </p:spTree>
    <p:extLst>
      <p:ext uri="{BB962C8B-B14F-4D97-AF65-F5344CB8AC3E}">
        <p14:creationId xmlns:p14="http://schemas.microsoft.com/office/powerpoint/2010/main" val="23094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Military cultural values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Loyalty </a:t>
            </a:r>
          </a:p>
          <a:p>
            <a:r>
              <a:rPr lang="en-US" dirty="0" smtClean="0"/>
              <a:t>Respect </a:t>
            </a:r>
          </a:p>
          <a:p>
            <a:r>
              <a:rPr lang="en-US" dirty="0" smtClean="0"/>
              <a:t>Selfless service</a:t>
            </a:r>
          </a:p>
          <a:p>
            <a:r>
              <a:rPr lang="en-US" dirty="0" smtClean="0"/>
              <a:t>Mission</a:t>
            </a:r>
            <a:endParaRPr lang="en-US" dirty="0"/>
          </a:p>
          <a:p>
            <a:r>
              <a:rPr lang="en-US" dirty="0" smtClean="0"/>
              <a:t>Honor and integrity </a:t>
            </a:r>
          </a:p>
          <a:p>
            <a:r>
              <a:rPr lang="en-US" dirty="0" smtClean="0"/>
              <a:t>Excellence and commitment</a:t>
            </a:r>
            <a:endParaRPr lang="en-US" dirty="0"/>
          </a:p>
          <a:p>
            <a:r>
              <a:rPr lang="en-US" dirty="0" smtClean="0"/>
              <a:t>Personal courage </a:t>
            </a:r>
          </a:p>
          <a:p>
            <a:r>
              <a:rPr lang="en-US" dirty="0" smtClean="0"/>
              <a:t>Devotion to duty - Service members and veterans function as individuals, family members, community members, and citizens. They have a duty to operate responsively and appropriately. </a:t>
            </a:r>
            <a:endParaRPr lang="en-US" dirty="0"/>
          </a:p>
        </p:txBody>
      </p:sp>
      <p:pic>
        <p:nvPicPr>
          <p:cNvPr id="4" name="Picture 3"/>
          <p:cNvPicPr>
            <a:picLocks noChangeAspect="1"/>
          </p:cNvPicPr>
          <p:nvPr/>
        </p:nvPicPr>
        <p:blipFill>
          <a:blip r:embed="rId3"/>
          <a:stretch>
            <a:fillRect/>
          </a:stretch>
        </p:blipFill>
        <p:spPr>
          <a:xfrm>
            <a:off x="7643529" y="368968"/>
            <a:ext cx="4379495" cy="4379495"/>
          </a:xfrm>
          <a:prstGeom prst="rect">
            <a:avLst/>
          </a:prstGeom>
        </p:spPr>
      </p:pic>
    </p:spTree>
    <p:extLst>
      <p:ext uri="{BB962C8B-B14F-4D97-AF65-F5344CB8AC3E}">
        <p14:creationId xmlns:p14="http://schemas.microsoft.com/office/powerpoint/2010/main" val="301626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2" end="2"/>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3" end="3"/>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4" end="4"/>
                                            </p:txEl>
                                          </p:spTgt>
                                        </p:tgtEl>
                                      </p:cBhvr>
                                    </p:animEffect>
                                  </p:childTnLst>
                                </p:cTn>
                              </p:par>
                              <p:par>
                                <p:cTn id="42" presetID="31"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5" end="5"/>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6" end="6"/>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Trauma(tic) Brain Injury- TBI</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8819" y="1987826"/>
            <a:ext cx="4661478" cy="45416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69686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88506" y="3513664"/>
            <a:ext cx="4834910" cy="33443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558" y="566175"/>
            <a:ext cx="5012122" cy="2819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02" t="15060" r="3469" b="4999"/>
          <a:stretch/>
        </p:blipFill>
        <p:spPr>
          <a:xfrm>
            <a:off x="176464" y="3169721"/>
            <a:ext cx="5059744" cy="2830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11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9358" y="990601"/>
            <a:ext cx="7341843" cy="4666149"/>
          </a:xfrm>
          <a:prstGeom prst="rect">
            <a:avLst/>
          </a:prstGeom>
        </p:spPr>
      </p:pic>
    </p:spTree>
    <p:extLst>
      <p:ext uri="{BB962C8B-B14F-4D97-AF65-F5344CB8AC3E}">
        <p14:creationId xmlns:p14="http://schemas.microsoft.com/office/powerpoint/2010/main" val="89265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1"/>
            <a:ext cx="9144000" cy="6858000"/>
          </a:xfrm>
        </p:spPr>
      </p:pic>
      <p:sp>
        <p:nvSpPr>
          <p:cNvPr id="6" name="Rectangle 5"/>
          <p:cNvSpPr/>
          <p:nvPr/>
        </p:nvSpPr>
        <p:spPr>
          <a:xfrm>
            <a:off x="6635578" y="1828801"/>
            <a:ext cx="4038600" cy="1077218"/>
          </a:xfrm>
          <a:prstGeom prst="rect">
            <a:avLst/>
          </a:prstGeom>
        </p:spPr>
        <p:txBody>
          <a:bodyPr wrap="square">
            <a:spAutoFit/>
          </a:bodyPr>
          <a:lstStyle/>
          <a:p>
            <a:pPr fontAlgn="base"/>
            <a:r>
              <a:rPr lang="en-US" sz="3200" b="1" dirty="0">
                <a:solidFill>
                  <a:schemeClr val="bg1"/>
                </a:solidFill>
              </a:rPr>
              <a:t>SECONDARY BLAST </a:t>
            </a:r>
            <a:r>
              <a:rPr lang="en-US" sz="3200" b="1" dirty="0" smtClean="0">
                <a:solidFill>
                  <a:schemeClr val="bg1"/>
                </a:solidFill>
              </a:rPr>
              <a:t>INJURY</a:t>
            </a:r>
            <a:endParaRPr lang="en-US" sz="3200" b="1" dirty="0">
              <a:solidFill>
                <a:schemeClr val="bg1"/>
              </a:solidFill>
            </a:endParaRPr>
          </a:p>
        </p:txBody>
      </p:sp>
      <p:sp>
        <p:nvSpPr>
          <p:cNvPr id="7" name="Rectangle 6"/>
          <p:cNvSpPr/>
          <p:nvPr/>
        </p:nvSpPr>
        <p:spPr>
          <a:xfrm>
            <a:off x="4194089" y="363099"/>
            <a:ext cx="6477000" cy="830997"/>
          </a:xfrm>
          <a:prstGeom prst="rect">
            <a:avLst/>
          </a:prstGeom>
        </p:spPr>
        <p:txBody>
          <a:bodyPr wrap="square">
            <a:spAutoFit/>
          </a:bodyPr>
          <a:lstStyle/>
          <a:p>
            <a:pPr fontAlgn="base"/>
            <a:r>
              <a:rPr lang="en-US" sz="3600" b="1" dirty="0">
                <a:solidFill>
                  <a:schemeClr val="bg1"/>
                </a:solidFill>
              </a:rPr>
              <a:t>PRIMARY BLAST INJURY</a:t>
            </a:r>
          </a:p>
          <a:p>
            <a:pPr fontAlgn="base"/>
            <a:r>
              <a:rPr lang="en-US" sz="1200" dirty="0" smtClean="0">
                <a:solidFill>
                  <a:schemeClr val="bg1"/>
                </a:solidFill>
              </a:rPr>
              <a:t>.</a:t>
            </a:r>
            <a:endParaRPr lang="en-US" sz="1200" dirty="0">
              <a:solidFill>
                <a:schemeClr val="bg1"/>
              </a:solidFill>
            </a:endParaRPr>
          </a:p>
        </p:txBody>
      </p:sp>
      <p:sp>
        <p:nvSpPr>
          <p:cNvPr id="8" name="Rectangle 7"/>
          <p:cNvSpPr/>
          <p:nvPr/>
        </p:nvSpPr>
        <p:spPr>
          <a:xfrm>
            <a:off x="8470231" y="3312350"/>
            <a:ext cx="2733336" cy="1569660"/>
          </a:xfrm>
          <a:prstGeom prst="rect">
            <a:avLst/>
          </a:prstGeom>
        </p:spPr>
        <p:txBody>
          <a:bodyPr wrap="square">
            <a:spAutoFit/>
          </a:bodyPr>
          <a:lstStyle/>
          <a:p>
            <a:pPr fontAlgn="base"/>
            <a:r>
              <a:rPr lang="en-US" sz="3200" b="1" dirty="0">
                <a:solidFill>
                  <a:schemeClr val="bg1"/>
                </a:solidFill>
              </a:rPr>
              <a:t>TERTIARY BLAST </a:t>
            </a:r>
            <a:r>
              <a:rPr lang="en-US" sz="3200" b="1" dirty="0" smtClean="0">
                <a:solidFill>
                  <a:schemeClr val="bg1"/>
                </a:solidFill>
              </a:rPr>
              <a:t>INJURY</a:t>
            </a:r>
            <a:endParaRPr lang="en-US" sz="3200" b="1" dirty="0">
              <a:solidFill>
                <a:schemeClr val="bg1"/>
              </a:solidFill>
            </a:endParaRPr>
          </a:p>
        </p:txBody>
      </p:sp>
    </p:spTree>
    <p:extLst>
      <p:ext uri="{BB962C8B-B14F-4D97-AF65-F5344CB8AC3E}">
        <p14:creationId xmlns:p14="http://schemas.microsoft.com/office/powerpoint/2010/main" val="83339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610315"/>
            <a:ext cx="9144000" cy="5253038"/>
          </a:xfrm>
        </p:spPr>
      </p:pic>
    </p:spTree>
    <p:extLst>
      <p:ext uri="{BB962C8B-B14F-4D97-AF65-F5344CB8AC3E}">
        <p14:creationId xmlns:p14="http://schemas.microsoft.com/office/powerpoint/2010/main" val="28739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st wave dese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152400"/>
            <a:ext cx="6172200" cy="6172200"/>
          </a:xfrm>
          <a:prstGeom prst="rect">
            <a:avLst/>
          </a:prstGeom>
        </p:spPr>
      </p:pic>
    </p:spTree>
    <p:extLst>
      <p:ext uri="{BB962C8B-B14F-4D97-AF65-F5344CB8AC3E}">
        <p14:creationId xmlns:p14="http://schemas.microsoft.com/office/powerpoint/2010/main" val="1391221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ripple bl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81330" y="2910736"/>
            <a:ext cx="7374836" cy="3526094"/>
          </a:xfrm>
          <a:prstGeom prst="rect">
            <a:avLst/>
          </a:prstGeom>
        </p:spPr>
      </p:pic>
      <p:pic>
        <p:nvPicPr>
          <p:cNvPr id="3" name="Picture 2"/>
          <p:cNvPicPr>
            <a:picLocks noChangeAspect="1"/>
          </p:cNvPicPr>
          <p:nvPr/>
        </p:nvPicPr>
        <p:blipFill>
          <a:blip r:embed="rId5"/>
          <a:stretch>
            <a:fillRect/>
          </a:stretch>
        </p:blipFill>
        <p:spPr>
          <a:xfrm>
            <a:off x="147246" y="84190"/>
            <a:ext cx="5755123" cy="5218628"/>
          </a:xfrm>
          <a:prstGeom prst="rect">
            <a:avLst/>
          </a:prstGeom>
        </p:spPr>
      </p:pic>
    </p:spTree>
    <p:extLst>
      <p:ext uri="{BB962C8B-B14F-4D97-AF65-F5344CB8AC3E}">
        <p14:creationId xmlns:p14="http://schemas.microsoft.com/office/powerpoint/2010/main" val="2130804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cussion-subconcussion and CTE explained">
            <a:hlinkClick r:id="" action="ppaction://media"/>
          </p:cNvPr>
          <p:cNvPicPr>
            <a:picLocks noChangeAspect="1"/>
          </p:cNvPicPr>
          <p:nvPr>
            <a:videoFile r:link="rId1"/>
            <p:extLst>
              <p:ext uri="{DAA4B4D4-6D71-4841-9C94-3DE7FCFB9230}">
                <p14:media xmlns:p14="http://schemas.microsoft.com/office/powerpoint/2010/main" r:embed="rId2">
                  <p14:trim st="281875" end="54546.2666"/>
                  <p14:fade in="2750" out="2750"/>
                </p14:media>
              </p:ext>
            </p:extLst>
          </p:nvPr>
        </p:nvPicPr>
        <p:blipFill>
          <a:blip r:embed="rId4"/>
          <a:stretch>
            <a:fillRect/>
          </a:stretch>
        </p:blipFill>
        <p:spPr>
          <a:xfrm>
            <a:off x="969656" y="385010"/>
            <a:ext cx="10323986" cy="5807242"/>
          </a:xfrm>
          <a:prstGeom prst="rect">
            <a:avLst/>
          </a:prstGeom>
        </p:spPr>
      </p:pic>
    </p:spTree>
    <p:extLst>
      <p:ext uri="{BB962C8B-B14F-4D97-AF65-F5344CB8AC3E}">
        <p14:creationId xmlns:p14="http://schemas.microsoft.com/office/powerpoint/2010/main" val="778067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MILITARY CULTURE</a:t>
            </a:r>
            <a:r>
              <a:rPr lang="en-US" dirty="0" smtClean="0"/>
              <a:t/>
            </a:r>
            <a:br>
              <a:rPr lang="en-US" dirty="0" smtClean="0"/>
            </a:br>
            <a:endParaRPr lang="en-US" sz="2652" dirty="0"/>
          </a:p>
        </p:txBody>
      </p:sp>
      <p:sp>
        <p:nvSpPr>
          <p:cNvPr id="3" name="Content Placeholder 2"/>
          <p:cNvSpPr>
            <a:spLocks noGrp="1"/>
          </p:cNvSpPr>
          <p:nvPr>
            <p:ph sz="half" idx="1"/>
          </p:nvPr>
        </p:nvSpPr>
        <p:spPr/>
        <p:txBody>
          <a:bodyPr>
            <a:normAutofit fontScale="92500" lnSpcReduction="20000"/>
          </a:bodyPr>
          <a:lstStyle/>
          <a:p>
            <a:pPr marL="0" indent="0" algn="ctr">
              <a:buNone/>
            </a:pPr>
            <a:r>
              <a:rPr lang="en-US" sz="5400" dirty="0"/>
              <a:t>What strengths, </a:t>
            </a:r>
            <a:r>
              <a:rPr lang="en-US" sz="5400" dirty="0" smtClean="0"/>
              <a:t>skills </a:t>
            </a:r>
            <a:endParaRPr lang="en-US" sz="5400" dirty="0"/>
          </a:p>
          <a:p>
            <a:pPr marL="0" indent="0" algn="ctr">
              <a:buNone/>
            </a:pPr>
            <a:r>
              <a:rPr lang="en-US" sz="5400" dirty="0"/>
              <a:t>and </a:t>
            </a:r>
            <a:r>
              <a:rPr lang="en-US" sz="5400" dirty="0"/>
              <a:t>values </a:t>
            </a:r>
            <a:r>
              <a:rPr lang="en-US" sz="5400" dirty="0"/>
              <a:t>are taught and learned </a:t>
            </a:r>
            <a:r>
              <a:rPr lang="en-US" sz="5400" dirty="0"/>
              <a:t>in the </a:t>
            </a:r>
            <a:r>
              <a:rPr lang="en-US" sz="5400" dirty="0" smtClean="0"/>
              <a:t>military?</a:t>
            </a:r>
            <a:endParaRPr lang="en-US" sz="5400" dirty="0"/>
          </a:p>
        </p:txBody>
      </p:sp>
      <p:pic>
        <p:nvPicPr>
          <p:cNvPr id="8" name="Content Placeholder 7"/>
          <p:cNvPicPr>
            <a:picLocks noGrp="1" noChangeAspect="1"/>
          </p:cNvPicPr>
          <p:nvPr>
            <p:ph sz="half" idx="2"/>
          </p:nvPr>
        </p:nvPicPr>
        <p:blipFill>
          <a:blip r:embed="rId2"/>
          <a:stretch>
            <a:fillRect/>
          </a:stretch>
        </p:blipFill>
        <p:spPr>
          <a:xfrm>
            <a:off x="5954118" y="2191053"/>
            <a:ext cx="5933083" cy="4145186"/>
          </a:xfrm>
          <a:prstGeom prst="rect">
            <a:avLst/>
          </a:prstGeom>
        </p:spPr>
      </p:pic>
    </p:spTree>
    <p:extLst>
      <p:ext uri="{BB962C8B-B14F-4D97-AF65-F5344CB8AC3E}">
        <p14:creationId xmlns:p14="http://schemas.microsoft.com/office/powerpoint/2010/main" val="10707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0" y="161925"/>
            <a:ext cx="7735888"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a:stretch>
            <a:fillRect/>
          </a:stretch>
        </p:blipFill>
        <p:spPr>
          <a:xfrm>
            <a:off x="6352822" y="1701977"/>
            <a:ext cx="5715000" cy="49244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296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409" y="276885"/>
            <a:ext cx="9243365" cy="6153732"/>
          </a:xfrm>
          <a:prstGeom prst="rect">
            <a:avLst/>
          </a:prstGeom>
        </p:spPr>
      </p:pic>
    </p:spTree>
    <p:extLst>
      <p:ext uri="{BB962C8B-B14F-4D97-AF65-F5344CB8AC3E}">
        <p14:creationId xmlns:p14="http://schemas.microsoft.com/office/powerpoint/2010/main" val="16562149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Suicide prevention</a:t>
            </a:r>
            <a:endParaRPr lang="en-US" dirty="0"/>
          </a:p>
        </p:txBody>
      </p:sp>
      <p:sp>
        <p:nvSpPr>
          <p:cNvPr id="3" name="Content Placeholder 2"/>
          <p:cNvSpPr>
            <a:spLocks noGrp="1"/>
          </p:cNvSpPr>
          <p:nvPr>
            <p:ph sz="half" idx="1"/>
          </p:nvPr>
        </p:nvSpPr>
        <p:spPr/>
        <p:txBody>
          <a:bodyPr/>
          <a:lstStyle/>
          <a:p>
            <a:r>
              <a:rPr lang="en-US" dirty="0" smtClean="0"/>
              <a:t>10% of the population</a:t>
            </a:r>
          </a:p>
          <a:p>
            <a:r>
              <a:rPr lang="en-US" dirty="0" smtClean="0"/>
              <a:t>20% of all suicides</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19084" y="3165949"/>
            <a:ext cx="10027723" cy="3545822"/>
          </a:xfrm>
        </p:spPr>
      </p:pic>
    </p:spTree>
    <p:extLst>
      <p:ext uri="{BB962C8B-B14F-4D97-AF65-F5344CB8AC3E}">
        <p14:creationId xmlns:p14="http://schemas.microsoft.com/office/powerpoint/2010/main" val="420453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8371" y="231371"/>
            <a:ext cx="6395258" cy="6395258"/>
          </a:xfrm>
          <a:prstGeom prst="rect">
            <a:avLst/>
          </a:prstGeom>
        </p:spPr>
      </p:pic>
    </p:spTree>
    <p:extLst>
      <p:ext uri="{BB962C8B-B14F-4D97-AF65-F5344CB8AC3E}">
        <p14:creationId xmlns:p14="http://schemas.microsoft.com/office/powerpoint/2010/main" val="3835017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Protective Factors</a:t>
            </a:r>
          </a:p>
        </p:txBody>
      </p:sp>
      <p:pic>
        <p:nvPicPr>
          <p:cNvPr id="5" name="Picture 4"/>
          <p:cNvPicPr>
            <a:picLocks noChangeAspect="1"/>
          </p:cNvPicPr>
          <p:nvPr/>
        </p:nvPicPr>
        <p:blipFill>
          <a:blip r:embed="rId3"/>
          <a:stretch>
            <a:fillRect/>
          </a:stretch>
        </p:blipFill>
        <p:spPr>
          <a:xfrm>
            <a:off x="4725943" y="216270"/>
            <a:ext cx="7126584" cy="6351955"/>
          </a:xfrm>
          <a:prstGeom prst="rect">
            <a:avLst/>
          </a:prstGeom>
        </p:spPr>
      </p:pic>
    </p:spTree>
    <p:extLst>
      <p:ext uri="{BB962C8B-B14F-4D97-AF65-F5344CB8AC3E}">
        <p14:creationId xmlns:p14="http://schemas.microsoft.com/office/powerpoint/2010/main" val="1997613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Content Placeholder 4"/>
          <p:cNvSpPr>
            <a:spLocks noGrp="1"/>
          </p:cNvSpPr>
          <p:nvPr>
            <p:ph idx="1"/>
          </p:nvPr>
        </p:nvSpPr>
        <p:spPr/>
        <p:txBody>
          <a:bodyPr/>
          <a:lstStyle/>
          <a:p>
            <a:r>
              <a:rPr lang="en-US" dirty="0" smtClean="0"/>
              <a:t>Us!!!!!</a:t>
            </a:r>
          </a:p>
          <a:p>
            <a:r>
              <a:rPr lang="en-US" dirty="0" smtClean="0"/>
              <a:t>Max!</a:t>
            </a:r>
          </a:p>
          <a:p>
            <a:r>
              <a:rPr lang="en-US" dirty="0" smtClean="0"/>
              <a:t>VTSC!</a:t>
            </a:r>
          </a:p>
          <a:p>
            <a:r>
              <a:rPr lang="en-US" dirty="0" smtClean="0"/>
              <a:t>Online training.</a:t>
            </a:r>
          </a:p>
          <a:p>
            <a:r>
              <a:rPr lang="en-US" dirty="0" smtClean="0"/>
              <a:t>Us!!!</a:t>
            </a:r>
          </a:p>
          <a:p>
            <a:r>
              <a:rPr lang="en-US" dirty="0" smtClean="0"/>
              <a:t>Time for questions</a:t>
            </a:r>
            <a:endParaRPr lang="en-US" dirty="0"/>
          </a:p>
        </p:txBody>
      </p:sp>
      <p:pic>
        <p:nvPicPr>
          <p:cNvPr id="4" name="Picture 3"/>
          <p:cNvPicPr>
            <a:picLocks noChangeAspect="1"/>
          </p:cNvPicPr>
          <p:nvPr/>
        </p:nvPicPr>
        <p:blipFill>
          <a:blip r:embed="rId2"/>
          <a:stretch>
            <a:fillRect/>
          </a:stretch>
        </p:blipFill>
        <p:spPr>
          <a:xfrm>
            <a:off x="4065488" y="844181"/>
            <a:ext cx="3365284" cy="5706351"/>
          </a:xfrm>
          <a:prstGeom prst="rect">
            <a:avLst/>
          </a:prstGeom>
        </p:spPr>
      </p:pic>
      <p:pic>
        <p:nvPicPr>
          <p:cNvPr id="6" name="Picture 5"/>
          <p:cNvPicPr>
            <a:picLocks noChangeAspect="1"/>
          </p:cNvPicPr>
          <p:nvPr/>
        </p:nvPicPr>
        <p:blipFill>
          <a:blip r:embed="rId3"/>
          <a:stretch>
            <a:fillRect/>
          </a:stretch>
        </p:blipFill>
        <p:spPr>
          <a:xfrm>
            <a:off x="7731032" y="922084"/>
            <a:ext cx="3164420" cy="5486081"/>
          </a:xfrm>
          <a:prstGeom prst="rect">
            <a:avLst/>
          </a:prstGeom>
        </p:spPr>
      </p:pic>
    </p:spTree>
    <p:extLst>
      <p:ext uri="{BB962C8B-B14F-4D97-AF65-F5344CB8AC3E}">
        <p14:creationId xmlns:p14="http://schemas.microsoft.com/office/powerpoint/2010/main" val="2968722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813" y="903011"/>
            <a:ext cx="6062374" cy="1044310"/>
          </a:xfrm>
        </p:spPr>
        <p:txBody>
          <a:bodyPr>
            <a:noAutofit/>
          </a:bodyPr>
          <a:lstStyle/>
          <a:p>
            <a:pPr algn="ctr"/>
            <a:r>
              <a:rPr lang="en-US" sz="3075" b="1" dirty="0"/>
              <a:t>WHAT MILITARY VALUES AND SKILLS ARE VALUED?</a:t>
            </a:r>
            <a:endParaRPr lang="en-US" sz="3075" b="1" dirty="0"/>
          </a:p>
        </p:txBody>
      </p:sp>
      <p:sp>
        <p:nvSpPr>
          <p:cNvPr id="3" name="Content Placeholder 2"/>
          <p:cNvSpPr>
            <a:spLocks noGrp="1"/>
          </p:cNvSpPr>
          <p:nvPr>
            <p:ph sz="half" idx="1"/>
          </p:nvPr>
        </p:nvSpPr>
        <p:spPr/>
        <p:txBody>
          <a:bodyPr>
            <a:normAutofit/>
          </a:bodyPr>
          <a:lstStyle/>
          <a:p>
            <a:r>
              <a:rPr lang="en-US" b="1" dirty="0" smtClean="0"/>
              <a:t>Leadership </a:t>
            </a:r>
            <a:r>
              <a:rPr lang="en-US" b="1" dirty="0"/>
              <a:t>and teamwork.</a:t>
            </a:r>
          </a:p>
          <a:p>
            <a:r>
              <a:rPr lang="en-US" b="1" dirty="0"/>
              <a:t>Character – trustworthy, dependable, drug free and strong work </a:t>
            </a:r>
            <a:r>
              <a:rPr lang="en-US" b="1" dirty="0" smtClean="0"/>
              <a:t>ethic.</a:t>
            </a:r>
            <a:endParaRPr lang="en-US" b="1" dirty="0"/>
          </a:p>
          <a:p>
            <a:r>
              <a:rPr lang="en-US" b="1" dirty="0"/>
              <a:t>Structure and </a:t>
            </a:r>
            <a:r>
              <a:rPr lang="en-US" b="1" dirty="0" smtClean="0"/>
              <a:t>discipline.</a:t>
            </a:r>
          </a:p>
          <a:p>
            <a:r>
              <a:rPr lang="en-US" b="1" dirty="0" smtClean="0"/>
              <a:t>Job specific experiences and skills.</a:t>
            </a:r>
            <a:endParaRPr lang="en-US" b="1" dirty="0"/>
          </a:p>
          <a:p>
            <a:pPr marL="0" indent="0">
              <a:buNone/>
            </a:pPr>
            <a:endParaRPr lang="en-US" dirty="0"/>
          </a:p>
        </p:txBody>
      </p:sp>
      <p:sp>
        <p:nvSpPr>
          <p:cNvPr id="4" name="Text Placeholder 3"/>
          <p:cNvSpPr>
            <a:spLocks noGrp="1"/>
          </p:cNvSpPr>
          <p:nvPr>
            <p:ph sz="half" idx="2"/>
          </p:nvPr>
        </p:nvSpPr>
        <p:spPr/>
        <p:txBody>
          <a:bodyPr>
            <a:normAutofit/>
          </a:bodyPr>
          <a:lstStyle/>
          <a:p>
            <a:r>
              <a:rPr lang="en-US" b="1" dirty="0" smtClean="0"/>
              <a:t>Decision making under rapidly changing circumstances.</a:t>
            </a:r>
          </a:p>
          <a:p>
            <a:r>
              <a:rPr lang="en-US" b="1" dirty="0" smtClean="0"/>
              <a:t>Getting the job done.</a:t>
            </a:r>
          </a:p>
          <a:p>
            <a:r>
              <a:rPr lang="en-US" b="1" dirty="0" smtClean="0"/>
              <a:t>Share company values.</a:t>
            </a:r>
          </a:p>
          <a:p>
            <a:r>
              <a:rPr lang="en-US" b="1" dirty="0" smtClean="0"/>
              <a:t>Resiliency and working in difficult situations.</a:t>
            </a:r>
          </a:p>
          <a:p>
            <a:r>
              <a:rPr lang="en-US" b="1" dirty="0" smtClean="0"/>
              <a:t>Loyalty to the employer.</a:t>
            </a:r>
          </a:p>
          <a:p>
            <a:pPr marL="0" indent="0">
              <a:buNone/>
            </a:pPr>
            <a:endParaRPr lang="en-US" dirty="0"/>
          </a:p>
        </p:txBody>
      </p:sp>
      <p:sp>
        <p:nvSpPr>
          <p:cNvPr id="8" name="TextBox 7"/>
          <p:cNvSpPr txBox="1"/>
          <p:nvPr/>
        </p:nvSpPr>
        <p:spPr>
          <a:xfrm>
            <a:off x="3062212" y="5510313"/>
            <a:ext cx="6625596" cy="296363"/>
          </a:xfrm>
          <a:prstGeom prst="rect">
            <a:avLst/>
          </a:prstGeom>
          <a:noFill/>
        </p:spPr>
        <p:txBody>
          <a:bodyPr wrap="none" rtlCol="0">
            <a:spAutoFit/>
          </a:bodyPr>
          <a:lstStyle/>
          <a:p>
            <a:r>
              <a:rPr lang="en-US" sz="1326" dirty="0"/>
              <a:t>Harrell &amp; </a:t>
            </a:r>
            <a:r>
              <a:rPr lang="en-US" sz="1326" dirty="0" err="1"/>
              <a:t>Berglass</a:t>
            </a:r>
            <a:r>
              <a:rPr lang="en-US" sz="1326" dirty="0"/>
              <a:t> (2012). Employing America’s Veterans: Perspectives from Business</a:t>
            </a:r>
          </a:p>
        </p:txBody>
      </p:sp>
    </p:spTree>
    <p:extLst>
      <p:ext uri="{BB962C8B-B14F-4D97-AF65-F5344CB8AC3E}">
        <p14:creationId xmlns:p14="http://schemas.microsoft.com/office/powerpoint/2010/main" val="11955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anim calcmode="lin" valueType="num">
                                      <p:cBhvr>
                                        <p:cTn id="3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fade">
                                      <p:cBhvr>
                                        <p:cTn id="54" dur="1000"/>
                                        <p:tgtEl>
                                          <p:spTgt spid="4">
                                            <p:txEl>
                                              <p:pRg st="4" end="4"/>
                                            </p:txEl>
                                          </p:spTgt>
                                        </p:tgtEl>
                                      </p:cBhvr>
                                    </p:animEffect>
                                    <p:anim calcmode="lin" valueType="num">
                                      <p:cBhvr>
                                        <p:cTn id="5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90000"/>
            </a:schemeClr>
          </a:solidFill>
        </p:spPr>
        <p:txBody>
          <a:bodyPr>
            <a:normAutofit/>
          </a:bodyPr>
          <a:lstStyle/>
          <a:p>
            <a:pPr algn="ctr"/>
            <a:r>
              <a:rPr lang="en-US" b="1" dirty="0" smtClean="0">
                <a:ln w="0"/>
                <a:effectLst>
                  <a:outerShdw blurRad="38100" dist="19050" dir="2700000" algn="tl" rotWithShape="0">
                    <a:schemeClr val="dk1">
                      <a:alpha val="40000"/>
                    </a:schemeClr>
                  </a:outerShdw>
                </a:effectLst>
                <a:cs typeface="David" pitchFamily="34" charset="-79"/>
              </a:rPr>
              <a:t>VETERANS AND MILITARY CULTURE…</a:t>
            </a:r>
            <a:endParaRPr lang="en-US" b="1" dirty="0">
              <a:ln w="0"/>
              <a:effectLst>
                <a:outerShdw blurRad="38100" dist="19050" dir="2700000" algn="tl" rotWithShape="0">
                  <a:schemeClr val="dk1">
                    <a:alpha val="40000"/>
                  </a:schemeClr>
                </a:outerShdw>
              </a:effectLst>
              <a:cs typeface="David" pitchFamily="34" charset="-79"/>
            </a:endParaRPr>
          </a:p>
        </p:txBody>
      </p:sp>
      <p:sp>
        <p:nvSpPr>
          <p:cNvPr id="3" name="Content Placeholder 2"/>
          <p:cNvSpPr>
            <a:spLocks noGrp="1"/>
          </p:cNvSpPr>
          <p:nvPr>
            <p:ph idx="4294967295"/>
          </p:nvPr>
        </p:nvSpPr>
        <p:spPr>
          <a:xfrm>
            <a:off x="6710363" y="4814888"/>
            <a:ext cx="5481637" cy="2043112"/>
          </a:xfrm>
        </p:spPr>
        <p:txBody>
          <a:bodyPr>
            <a:normAutofit fontScale="92500" lnSpcReduction="10000"/>
          </a:bodyPr>
          <a:lstStyle/>
          <a:p>
            <a:pPr marL="0" indent="0">
              <a:buNone/>
            </a:pPr>
            <a:r>
              <a:rPr lang="en-US" b="1" dirty="0">
                <a:latin typeface="QuickType II" pitchFamily="34" charset="0"/>
              </a:rPr>
              <a:t>Soldier’s Creed:</a:t>
            </a:r>
          </a:p>
          <a:p>
            <a:pPr marL="0" indent="0">
              <a:buNone/>
            </a:pPr>
            <a:r>
              <a:rPr lang="en-US" b="1" i="1" dirty="0">
                <a:latin typeface="QuickType II" pitchFamily="34" charset="0"/>
              </a:rPr>
              <a:t>I will always place the mission first.</a:t>
            </a:r>
          </a:p>
          <a:p>
            <a:pPr marL="0" indent="0">
              <a:buNone/>
            </a:pPr>
            <a:r>
              <a:rPr lang="en-US" b="1" i="1" dirty="0">
                <a:latin typeface="QuickType II" pitchFamily="34" charset="0"/>
              </a:rPr>
              <a:t>I will never accept defeat.</a:t>
            </a:r>
          </a:p>
          <a:p>
            <a:pPr marL="0" indent="0">
              <a:buNone/>
            </a:pPr>
            <a:r>
              <a:rPr lang="en-US" b="1" i="1" dirty="0">
                <a:latin typeface="QuickType II" pitchFamily="34" charset="0"/>
              </a:rPr>
              <a:t>I will never quit.</a:t>
            </a:r>
          </a:p>
          <a:p>
            <a:pPr marL="0" indent="0">
              <a:buNone/>
            </a:pPr>
            <a:r>
              <a:rPr lang="en-US" b="1" i="1" dirty="0">
                <a:latin typeface="QuickType II" pitchFamily="34" charset="0"/>
              </a:rPr>
              <a:t>I will never leave a fallen comrade.</a:t>
            </a:r>
          </a:p>
          <a:p>
            <a:pPr marL="0" indent="0">
              <a:buNone/>
            </a:pPr>
            <a:endParaRPr lang="en-US" dirty="0"/>
          </a:p>
          <a:p>
            <a:pPr marL="0" indent="0">
              <a:buNone/>
            </a:pPr>
            <a:endParaRPr lang="en-US" dirty="0"/>
          </a:p>
        </p:txBody>
      </p:sp>
      <p:sp>
        <p:nvSpPr>
          <p:cNvPr id="4" name="TextBox 3"/>
          <p:cNvSpPr txBox="1"/>
          <p:nvPr/>
        </p:nvSpPr>
        <p:spPr>
          <a:xfrm>
            <a:off x="5843337" y="1834166"/>
            <a:ext cx="4800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haroni" pitchFamily="2" charset="-79"/>
                <a:ea typeface="+mn-ea"/>
                <a:cs typeface="Aharoni" pitchFamily="2" charset="-79"/>
              </a:rPr>
              <a:t>Rifleman’s Creed: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haroni" pitchFamily="2" charset="-79"/>
                <a:ea typeface="+mn-ea"/>
                <a:cs typeface="Aharoni" pitchFamily="2" charset="-79"/>
              </a:rPr>
              <a:t>This is my rifle.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haroni" pitchFamily="2" charset="-79"/>
                <a:ea typeface="+mn-ea"/>
                <a:cs typeface="Aharoni" pitchFamily="2" charset="-79"/>
              </a:rPr>
              <a:t>There are many like it, but this one is 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haroni" pitchFamily="2" charset="-79"/>
                <a:ea typeface="+mn-ea"/>
                <a:cs typeface="Aharoni" pitchFamily="2" charset="-79"/>
              </a:rPr>
              <a:t>It is my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haroni" pitchFamily="2" charset="-79"/>
                <a:ea typeface="+mn-ea"/>
                <a:cs typeface="Aharoni" pitchFamily="2" charset="-79"/>
              </a:rPr>
              <a:t>I must master it as I master my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haroni" pitchFamily="2" charset="-79"/>
                <a:ea typeface="+mn-ea"/>
                <a:cs typeface="Aharoni" pitchFamily="2" charset="-79"/>
              </a:rPr>
              <a:t>Without my rifle I am useless. </a:t>
            </a:r>
          </a:p>
        </p:txBody>
      </p:sp>
      <p:pic>
        <p:nvPicPr>
          <p:cNvPr id="6" name="Picture 5"/>
          <p:cNvPicPr>
            <a:picLocks noChangeAspect="1"/>
          </p:cNvPicPr>
          <p:nvPr/>
        </p:nvPicPr>
        <p:blipFill>
          <a:blip r:embed="rId2"/>
          <a:stretch>
            <a:fillRect/>
          </a:stretch>
        </p:blipFill>
        <p:spPr>
          <a:xfrm>
            <a:off x="486011" y="1719981"/>
            <a:ext cx="4925995" cy="4925995"/>
          </a:xfrm>
          <a:prstGeom prst="rect">
            <a:avLst/>
          </a:prstGeom>
        </p:spPr>
      </p:pic>
    </p:spTree>
    <p:extLst>
      <p:ext uri="{BB962C8B-B14F-4D97-AF65-F5344CB8AC3E}">
        <p14:creationId xmlns:p14="http://schemas.microsoft.com/office/powerpoint/2010/main" val="34976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1000"/>
                                        <p:tgtEl>
                                          <p:spTgt spid="4">
                                            <p:txEl>
                                              <p:pRg st="3" end="3"/>
                                            </p:txEl>
                                          </p:spTgt>
                                        </p:tgtEl>
                                      </p:cBhvr>
                                    </p:animEffect>
                                    <p:anim calcmode="lin" valueType="num">
                                      <p:cBhvr>
                                        <p:cTn id="3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 calcmode="lin" valueType="num">
                                      <p:cBhvr additive="base">
                                        <p:cTn id="5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
                                            <p:txEl>
                                              <p:pRg st="1" end="1"/>
                                            </p:txEl>
                                          </p:spTgt>
                                        </p:tgtEl>
                                        <p:attrNameLst>
                                          <p:attrName>style.visibility</p:attrName>
                                        </p:attrNameLst>
                                      </p:cBhvr>
                                      <p:to>
                                        <p:strVal val="visible"/>
                                      </p:to>
                                    </p:set>
                                    <p:anim calcmode="lin" valueType="num">
                                      <p:cBhvr additive="base">
                                        <p:cTn id="5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 calcmode="lin" valueType="num">
                                      <p:cBhvr additive="base">
                                        <p:cTn id="6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 calcmode="lin" valueType="num">
                                      <p:cBhvr additive="base">
                                        <p:cTn id="6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 calcmode="lin" valueType="num">
                                      <p:cBhvr additive="base">
                                        <p:cTn id="7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WARZONE SURVIVAL SKILLS AND EXPERIENCES</a:t>
            </a:r>
          </a:p>
        </p:txBody>
      </p:sp>
      <p:sp>
        <p:nvSpPr>
          <p:cNvPr id="5" name="Text Placeholder 4"/>
          <p:cNvSpPr>
            <a:spLocks noGrp="1"/>
          </p:cNvSpPr>
          <p:nvPr>
            <p:ph type="body" idx="1"/>
          </p:nvPr>
        </p:nvSpPr>
        <p:spPr>
          <a:xfrm>
            <a:off x="842964" y="1657350"/>
            <a:ext cx="5276924" cy="847793"/>
          </a:xfrm>
        </p:spPr>
        <p:txBody>
          <a:bodyPr>
            <a:noAutofit/>
          </a:bodyPr>
          <a:lstStyle/>
          <a:p>
            <a:r>
              <a:rPr lang="en-US" sz="1345" dirty="0">
                <a:solidFill>
                  <a:srgbClr val="FFFF00"/>
                </a:solidFill>
              </a:rPr>
              <a:t>What skills and experiences are necessary to survive in a war zone?</a:t>
            </a:r>
          </a:p>
        </p:txBody>
      </p:sp>
      <p:sp>
        <p:nvSpPr>
          <p:cNvPr id="3" name="Content Placeholder 2"/>
          <p:cNvSpPr>
            <a:spLocks noGrp="1"/>
          </p:cNvSpPr>
          <p:nvPr>
            <p:ph sz="half" idx="2"/>
          </p:nvPr>
        </p:nvSpPr>
        <p:spPr>
          <a:xfrm>
            <a:off x="957264" y="2505143"/>
            <a:ext cx="4820192" cy="4124257"/>
          </a:xfrm>
        </p:spPr>
        <p:txBody>
          <a:bodyPr>
            <a:normAutofit fontScale="92500" lnSpcReduction="10000"/>
          </a:bodyPr>
          <a:lstStyle/>
          <a:p>
            <a:r>
              <a:rPr lang="en-US" b="1" dirty="0" smtClean="0"/>
              <a:t>Trust Buddies</a:t>
            </a:r>
          </a:p>
          <a:p>
            <a:r>
              <a:rPr lang="en-US" b="1" dirty="0" smtClean="0"/>
              <a:t>Accountability/Control</a:t>
            </a:r>
          </a:p>
          <a:p>
            <a:r>
              <a:rPr lang="en-US" b="1" dirty="0" smtClean="0"/>
              <a:t>Targeted Aggression </a:t>
            </a:r>
          </a:p>
          <a:p>
            <a:pPr lvl="1"/>
            <a:r>
              <a:rPr lang="en-US" b="1" dirty="0" smtClean="0"/>
              <a:t>Anger/adrenalin</a:t>
            </a:r>
          </a:p>
          <a:p>
            <a:r>
              <a:rPr lang="en-US" b="1" dirty="0" smtClean="0"/>
              <a:t>Tactical Awareness</a:t>
            </a:r>
          </a:p>
          <a:p>
            <a:r>
              <a:rPr lang="en-US" b="1" dirty="0" smtClean="0"/>
              <a:t>Quick decisions</a:t>
            </a:r>
          </a:p>
          <a:p>
            <a:r>
              <a:rPr lang="en-US" b="1" dirty="0" smtClean="0"/>
              <a:t>Lethally Armed</a:t>
            </a:r>
          </a:p>
          <a:p>
            <a:r>
              <a:rPr lang="en-US" b="1" dirty="0" smtClean="0"/>
              <a:t>Emotional Control</a:t>
            </a:r>
          </a:p>
          <a:p>
            <a:pPr lvl="1"/>
            <a:r>
              <a:rPr lang="en-US" b="1" dirty="0" smtClean="0"/>
              <a:t>Detachment</a:t>
            </a:r>
          </a:p>
          <a:p>
            <a:r>
              <a:rPr lang="en-US" b="1" dirty="0" smtClean="0"/>
              <a:t>Individual Responsibility</a:t>
            </a:r>
          </a:p>
          <a:p>
            <a:r>
              <a:rPr lang="en-US" b="1" dirty="0" smtClean="0"/>
              <a:t>Discipline, Order</a:t>
            </a:r>
          </a:p>
          <a:p>
            <a:endParaRPr lang="en-US" b="1" dirty="0" smtClean="0"/>
          </a:p>
          <a:p>
            <a:endParaRPr lang="en-US" b="1" dirty="0"/>
          </a:p>
        </p:txBody>
      </p:sp>
      <p:sp>
        <p:nvSpPr>
          <p:cNvPr id="6" name="Text Placeholder 5"/>
          <p:cNvSpPr>
            <a:spLocks noGrp="1"/>
          </p:cNvSpPr>
          <p:nvPr>
            <p:ph type="body" sz="quarter" idx="3"/>
          </p:nvPr>
        </p:nvSpPr>
        <p:spPr>
          <a:xfrm>
            <a:off x="6282533" y="2033859"/>
            <a:ext cx="4893691" cy="471284"/>
          </a:xfrm>
        </p:spPr>
        <p:txBody>
          <a:bodyPr>
            <a:normAutofit fontScale="25000" lnSpcReduction="20000"/>
          </a:bodyPr>
          <a:lstStyle/>
          <a:p>
            <a:endParaRPr lang="en-US" sz="2357" dirty="0">
              <a:solidFill>
                <a:srgbClr val="FFFF00"/>
              </a:solidFill>
            </a:endParaRPr>
          </a:p>
          <a:p>
            <a:r>
              <a:rPr lang="en-US" sz="5304" dirty="0">
                <a:solidFill>
                  <a:srgbClr val="FFFF00"/>
                </a:solidFill>
              </a:rPr>
              <a:t>How might these skills and experiences transfer to the civilian world?</a:t>
            </a:r>
          </a:p>
        </p:txBody>
      </p:sp>
      <p:sp>
        <p:nvSpPr>
          <p:cNvPr id="4" name="Content Placeholder 3"/>
          <p:cNvSpPr>
            <a:spLocks noGrp="1"/>
          </p:cNvSpPr>
          <p:nvPr>
            <p:ph sz="quarter" idx="4"/>
          </p:nvPr>
        </p:nvSpPr>
        <p:spPr>
          <a:xfrm>
            <a:off x="6234188" y="2381334"/>
            <a:ext cx="5565955" cy="4371873"/>
          </a:xfrm>
        </p:spPr>
        <p:txBody>
          <a:bodyPr>
            <a:normAutofit fontScale="70000" lnSpcReduction="20000"/>
          </a:bodyPr>
          <a:lstStyle/>
          <a:p>
            <a:pPr marL="0" indent="0">
              <a:buNone/>
            </a:pPr>
            <a:endParaRPr lang="en-US" b="1" dirty="0" smtClean="0"/>
          </a:p>
          <a:p>
            <a:r>
              <a:rPr lang="en-US" sz="2799" b="1" dirty="0"/>
              <a:t>Isolation/Avoidance</a:t>
            </a:r>
          </a:p>
          <a:p>
            <a:r>
              <a:rPr lang="en-US" sz="2799" b="1" dirty="0"/>
              <a:t>Details remain important</a:t>
            </a:r>
          </a:p>
          <a:p>
            <a:r>
              <a:rPr lang="en-US" sz="2799" b="1" dirty="0"/>
              <a:t>Quick reactions/frustration</a:t>
            </a:r>
          </a:p>
          <a:p>
            <a:r>
              <a:rPr lang="en-US" sz="2799" b="1" dirty="0"/>
              <a:t>Quick decisions/snapping reactions</a:t>
            </a:r>
          </a:p>
          <a:p>
            <a:r>
              <a:rPr lang="en-US" sz="2799" b="1" dirty="0"/>
              <a:t>World is about absolutes</a:t>
            </a:r>
          </a:p>
          <a:p>
            <a:pPr lvl="1"/>
            <a:r>
              <a:rPr lang="en-US" sz="2357" b="1" dirty="0"/>
              <a:t>Grey area thinking?</a:t>
            </a:r>
          </a:p>
          <a:p>
            <a:r>
              <a:rPr lang="en-US" sz="2799" b="1" dirty="0"/>
              <a:t>Vigilance about surroundings</a:t>
            </a:r>
          </a:p>
          <a:p>
            <a:r>
              <a:rPr lang="en-US" sz="2799" b="1" dirty="0"/>
              <a:t>Anxious in crowds</a:t>
            </a:r>
          </a:p>
          <a:p>
            <a:r>
              <a:rPr lang="en-US" sz="2799" b="1" dirty="0"/>
              <a:t>Need for structure</a:t>
            </a:r>
          </a:p>
          <a:p>
            <a:r>
              <a:rPr lang="en-US" sz="2799" b="1" dirty="0"/>
              <a:t>Guilt/Loss</a:t>
            </a:r>
          </a:p>
          <a:p>
            <a:r>
              <a:rPr lang="en-US" sz="2799" b="1" dirty="0"/>
              <a:t>Control emotions</a:t>
            </a:r>
          </a:p>
          <a:p>
            <a:r>
              <a:rPr lang="en-US" sz="2799" b="1" dirty="0"/>
              <a:t>Inflexible Interactions</a:t>
            </a:r>
          </a:p>
          <a:p>
            <a:pPr marL="336829" lvl="1" indent="0">
              <a:buNone/>
            </a:pPr>
            <a:endParaRPr lang="en-US" dirty="0">
              <a:solidFill>
                <a:srgbClr val="000000"/>
              </a:solidFill>
            </a:endParaRPr>
          </a:p>
        </p:txBody>
      </p:sp>
    </p:spTree>
    <p:extLst>
      <p:ext uri="{BB962C8B-B14F-4D97-AF65-F5344CB8AC3E}">
        <p14:creationId xmlns:p14="http://schemas.microsoft.com/office/powerpoint/2010/main" val="147228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0" end="0"/>
                                            </p:txEl>
                                          </p:spTgt>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3" end="3"/>
                                            </p:txEl>
                                          </p:spTgt>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3" dur="1000"/>
                                        <p:tgtEl>
                                          <p:spTgt spid="3">
                                            <p:txEl>
                                              <p:pRg st="4" end="4"/>
                                            </p:txEl>
                                          </p:spTgt>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5" end="5"/>
                                            </p:txEl>
                                          </p:spTgt>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p:cTn id="52"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5" dur="1000"/>
                                        <p:tgtEl>
                                          <p:spTgt spid="3">
                                            <p:txEl>
                                              <p:pRg st="6" end="6"/>
                                            </p:txEl>
                                          </p:spTgt>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 calcmode="lin" valueType="num">
                                      <p:cBhvr>
                                        <p:cTn id="58"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7" end="7"/>
                                            </p:txEl>
                                          </p:spTgt>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 calcmode="lin" valueType="num">
                                      <p:cBhvr>
                                        <p:cTn id="64"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8" end="8"/>
                                            </p:txEl>
                                          </p:spTgt>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9" end="9"/>
                                            </p:txEl>
                                          </p:spTgt>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3">
                                            <p:txEl>
                                              <p:pRg st="10" end="10"/>
                                            </p:txEl>
                                          </p:spTgt>
                                        </p:tgtEl>
                                        <p:attrNameLst>
                                          <p:attrName>style.visibility</p:attrName>
                                        </p:attrNameLst>
                                      </p:cBhvr>
                                      <p:to>
                                        <p:strVal val="visible"/>
                                      </p:to>
                                    </p:set>
                                    <p:anim calcmode="lin" valueType="num">
                                      <p:cBhvr>
                                        <p:cTn id="76"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7"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8"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9" dur="1000"/>
                                        <p:tgtEl>
                                          <p:spTgt spid="3">
                                            <p:txEl>
                                              <p:pRg st="10" end="1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 calcmode="lin" valueType="num">
                                      <p:cBhvr>
                                        <p:cTn id="8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8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90" dur="1000"/>
                                        <p:tgtEl>
                                          <p:spTgt spid="4">
                                            <p:txEl>
                                              <p:pRg st="1" end="1"/>
                                            </p:txEl>
                                          </p:spTgt>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4">
                                            <p:txEl>
                                              <p:pRg st="2" end="2"/>
                                            </p:txEl>
                                          </p:spTgt>
                                        </p:tgtEl>
                                        <p:attrNameLst>
                                          <p:attrName>style.visibility</p:attrName>
                                        </p:attrNameLst>
                                      </p:cBhvr>
                                      <p:to>
                                        <p:strVal val="visible"/>
                                      </p:to>
                                    </p:set>
                                    <p:anim calcmode="lin" valueType="num">
                                      <p:cBhvr>
                                        <p:cTn id="9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9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9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96" dur="1000"/>
                                        <p:tgtEl>
                                          <p:spTgt spid="4">
                                            <p:txEl>
                                              <p:pRg st="2" end="2"/>
                                            </p:txEl>
                                          </p:spTgt>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4">
                                            <p:txEl>
                                              <p:pRg st="3" end="3"/>
                                            </p:txEl>
                                          </p:spTgt>
                                        </p:tgtEl>
                                        <p:attrNameLst>
                                          <p:attrName>style.visibility</p:attrName>
                                        </p:attrNameLst>
                                      </p:cBhvr>
                                      <p:to>
                                        <p:strVal val="visible"/>
                                      </p:to>
                                    </p:set>
                                    <p:anim calcmode="lin" valueType="num">
                                      <p:cBhvr>
                                        <p:cTn id="99"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00"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101"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102" dur="1000"/>
                                        <p:tgtEl>
                                          <p:spTgt spid="4">
                                            <p:txEl>
                                              <p:pRg st="3" end="3"/>
                                            </p:txEl>
                                          </p:spTgt>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4">
                                            <p:txEl>
                                              <p:pRg st="4" end="4"/>
                                            </p:txEl>
                                          </p:spTgt>
                                        </p:tgtEl>
                                        <p:attrNameLst>
                                          <p:attrName>style.visibility</p:attrName>
                                        </p:attrNameLst>
                                      </p:cBhvr>
                                      <p:to>
                                        <p:strVal val="visible"/>
                                      </p:to>
                                    </p:set>
                                    <p:anim calcmode="lin" valueType="num">
                                      <p:cBhvr>
                                        <p:cTn id="105"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06"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107"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108" dur="1000"/>
                                        <p:tgtEl>
                                          <p:spTgt spid="4">
                                            <p:txEl>
                                              <p:pRg st="4" end="4"/>
                                            </p:txEl>
                                          </p:spTgt>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4">
                                            <p:txEl>
                                              <p:pRg st="5" end="5"/>
                                            </p:txEl>
                                          </p:spTgt>
                                        </p:tgtEl>
                                        <p:attrNameLst>
                                          <p:attrName>style.visibility</p:attrName>
                                        </p:attrNameLst>
                                      </p:cBhvr>
                                      <p:to>
                                        <p:strVal val="visible"/>
                                      </p:to>
                                    </p:set>
                                    <p:anim calcmode="lin" valueType="num">
                                      <p:cBhvr>
                                        <p:cTn id="111"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12"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113"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114" dur="1000"/>
                                        <p:tgtEl>
                                          <p:spTgt spid="4">
                                            <p:txEl>
                                              <p:pRg st="5" end="5"/>
                                            </p:txEl>
                                          </p:spTgt>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4">
                                            <p:txEl>
                                              <p:pRg st="6" end="6"/>
                                            </p:txEl>
                                          </p:spTgt>
                                        </p:tgtEl>
                                        <p:attrNameLst>
                                          <p:attrName>style.visibility</p:attrName>
                                        </p:attrNameLst>
                                      </p:cBhvr>
                                      <p:to>
                                        <p:strVal val="visible"/>
                                      </p:to>
                                    </p:set>
                                    <p:anim calcmode="lin" valueType="num">
                                      <p:cBhvr>
                                        <p:cTn id="117"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18"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19"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120" dur="1000"/>
                                        <p:tgtEl>
                                          <p:spTgt spid="4">
                                            <p:txEl>
                                              <p:pRg st="6" end="6"/>
                                            </p:txEl>
                                          </p:spTgt>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4">
                                            <p:txEl>
                                              <p:pRg st="7" end="7"/>
                                            </p:txEl>
                                          </p:spTgt>
                                        </p:tgtEl>
                                        <p:attrNameLst>
                                          <p:attrName>style.visibility</p:attrName>
                                        </p:attrNameLst>
                                      </p:cBhvr>
                                      <p:to>
                                        <p:strVal val="visible"/>
                                      </p:to>
                                    </p:set>
                                    <p:anim calcmode="lin" valueType="num">
                                      <p:cBhvr>
                                        <p:cTn id="123"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24"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125"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126" dur="1000"/>
                                        <p:tgtEl>
                                          <p:spTgt spid="4">
                                            <p:txEl>
                                              <p:pRg st="7" end="7"/>
                                            </p:txEl>
                                          </p:spTgt>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4">
                                            <p:txEl>
                                              <p:pRg st="8" end="8"/>
                                            </p:txEl>
                                          </p:spTgt>
                                        </p:tgtEl>
                                        <p:attrNameLst>
                                          <p:attrName>style.visibility</p:attrName>
                                        </p:attrNameLst>
                                      </p:cBhvr>
                                      <p:to>
                                        <p:strVal val="visible"/>
                                      </p:to>
                                    </p:set>
                                    <p:anim calcmode="lin" valueType="num">
                                      <p:cBhvr>
                                        <p:cTn id="129"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130"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131"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132" dur="1000"/>
                                        <p:tgtEl>
                                          <p:spTgt spid="4">
                                            <p:txEl>
                                              <p:pRg st="8" end="8"/>
                                            </p:txEl>
                                          </p:spTgt>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4">
                                            <p:txEl>
                                              <p:pRg st="9" end="9"/>
                                            </p:txEl>
                                          </p:spTgt>
                                        </p:tgtEl>
                                        <p:attrNameLst>
                                          <p:attrName>style.visibility</p:attrName>
                                        </p:attrNameLst>
                                      </p:cBhvr>
                                      <p:to>
                                        <p:strVal val="visible"/>
                                      </p:to>
                                    </p:set>
                                    <p:anim calcmode="lin" valueType="num">
                                      <p:cBhvr>
                                        <p:cTn id="135"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136"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137"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138" dur="1000"/>
                                        <p:tgtEl>
                                          <p:spTgt spid="4">
                                            <p:txEl>
                                              <p:pRg st="9" end="9"/>
                                            </p:txEl>
                                          </p:spTgt>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4">
                                            <p:txEl>
                                              <p:pRg st="10" end="10"/>
                                            </p:txEl>
                                          </p:spTgt>
                                        </p:tgtEl>
                                        <p:attrNameLst>
                                          <p:attrName>style.visibility</p:attrName>
                                        </p:attrNameLst>
                                      </p:cBhvr>
                                      <p:to>
                                        <p:strVal val="visible"/>
                                      </p:to>
                                    </p:set>
                                    <p:anim calcmode="lin" valueType="num">
                                      <p:cBhvr>
                                        <p:cTn id="141"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142"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143"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144" dur="1000"/>
                                        <p:tgtEl>
                                          <p:spTgt spid="4">
                                            <p:txEl>
                                              <p:pRg st="10" end="10"/>
                                            </p:txEl>
                                          </p:spTgt>
                                        </p:tgtEl>
                                      </p:cBhvr>
                                    </p:animEffect>
                                  </p:childTnLst>
                                </p:cTn>
                              </p:par>
                              <p:par>
                                <p:cTn id="145" presetID="31" presetClass="entr" presetSubtype="0" fill="hold" grpId="0" nodeType="with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 calcmode="lin" valueType="num">
                                      <p:cBhvr>
                                        <p:cTn id="147" dur="10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148"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149" dur="1000" fill="hold"/>
                                        <p:tgtEl>
                                          <p:spTgt spid="4">
                                            <p:txEl>
                                              <p:pRg st="11" end="11"/>
                                            </p:txEl>
                                          </p:spTgt>
                                        </p:tgtEl>
                                        <p:attrNameLst>
                                          <p:attrName>style.rotation</p:attrName>
                                        </p:attrNameLst>
                                      </p:cBhvr>
                                      <p:tavLst>
                                        <p:tav tm="0">
                                          <p:val>
                                            <p:fltVal val="90"/>
                                          </p:val>
                                        </p:tav>
                                        <p:tav tm="100000">
                                          <p:val>
                                            <p:fltVal val="0"/>
                                          </p:val>
                                        </p:tav>
                                      </p:tavLst>
                                    </p:anim>
                                    <p:animEffect transition="in" filter="fade">
                                      <p:cBhvr>
                                        <p:cTn id="150" dur="1000"/>
                                        <p:tgtEl>
                                          <p:spTgt spid="4">
                                            <p:txEl>
                                              <p:pRg st="11" end="11"/>
                                            </p:txEl>
                                          </p:spTgt>
                                        </p:tgtEl>
                                      </p:cBhvr>
                                    </p:animEffect>
                                  </p:childTnLst>
                                </p:cTn>
                              </p:par>
                              <p:par>
                                <p:cTn id="151" presetID="31" presetClass="entr" presetSubtype="0" fill="hold" grpId="0" nodeType="withEffect">
                                  <p:stCondLst>
                                    <p:cond delay="0"/>
                                  </p:stCondLst>
                                  <p:childTnLst>
                                    <p:set>
                                      <p:cBhvr>
                                        <p:cTn id="152" dur="1" fill="hold">
                                          <p:stCondLst>
                                            <p:cond delay="0"/>
                                          </p:stCondLst>
                                        </p:cTn>
                                        <p:tgtEl>
                                          <p:spTgt spid="4">
                                            <p:txEl>
                                              <p:pRg st="12" end="12"/>
                                            </p:txEl>
                                          </p:spTgt>
                                        </p:tgtEl>
                                        <p:attrNameLst>
                                          <p:attrName>style.visibility</p:attrName>
                                        </p:attrNameLst>
                                      </p:cBhvr>
                                      <p:to>
                                        <p:strVal val="visible"/>
                                      </p:to>
                                    </p:set>
                                    <p:anim calcmode="lin" valueType="num">
                                      <p:cBhvr>
                                        <p:cTn id="153" dur="10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154" dur="1000" fill="hold"/>
                                        <p:tgtEl>
                                          <p:spTgt spid="4">
                                            <p:txEl>
                                              <p:pRg st="12" end="12"/>
                                            </p:txEl>
                                          </p:spTgt>
                                        </p:tgtEl>
                                        <p:attrNameLst>
                                          <p:attrName>ppt_h</p:attrName>
                                        </p:attrNameLst>
                                      </p:cBhvr>
                                      <p:tavLst>
                                        <p:tav tm="0">
                                          <p:val>
                                            <p:fltVal val="0"/>
                                          </p:val>
                                        </p:tav>
                                        <p:tav tm="100000">
                                          <p:val>
                                            <p:strVal val="#ppt_h"/>
                                          </p:val>
                                        </p:tav>
                                      </p:tavLst>
                                    </p:anim>
                                    <p:anim calcmode="lin" valueType="num">
                                      <p:cBhvr>
                                        <p:cTn id="155" dur="1000" fill="hold"/>
                                        <p:tgtEl>
                                          <p:spTgt spid="4">
                                            <p:txEl>
                                              <p:pRg st="12" end="12"/>
                                            </p:txEl>
                                          </p:spTgt>
                                        </p:tgtEl>
                                        <p:attrNameLst>
                                          <p:attrName>style.rotation</p:attrName>
                                        </p:attrNameLst>
                                      </p:cBhvr>
                                      <p:tavLst>
                                        <p:tav tm="0">
                                          <p:val>
                                            <p:fltVal val="90"/>
                                          </p:val>
                                        </p:tav>
                                        <p:tav tm="100000">
                                          <p:val>
                                            <p:fltVal val="0"/>
                                          </p:val>
                                        </p:tav>
                                      </p:tavLst>
                                    </p:anim>
                                    <p:animEffect transition="in" filter="fade">
                                      <p:cBhvr>
                                        <p:cTn id="156"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6"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Combat experiences reported by soldiers and marines after deployment to Iraq (2002-2003)</a:t>
            </a:r>
          </a:p>
        </p:txBody>
      </p:sp>
      <p:sp>
        <p:nvSpPr>
          <p:cNvPr id="4" name="Content Placeholder 3"/>
          <p:cNvSpPr>
            <a:spLocks noGrp="1"/>
          </p:cNvSpPr>
          <p:nvPr>
            <p:ph sz="half" idx="2"/>
          </p:nvPr>
        </p:nvSpPr>
        <p:spPr>
          <a:xfrm>
            <a:off x="553452" y="2113548"/>
            <a:ext cx="5334000" cy="4572000"/>
          </a:xfrm>
        </p:spPr>
        <p:txBody>
          <a:bodyPr>
            <a:normAutofit fontScale="92500" lnSpcReduction="20000"/>
          </a:bodyPr>
          <a:lstStyle/>
          <a:p>
            <a:pPr marL="0" indent="0">
              <a:buNone/>
            </a:pPr>
            <a:r>
              <a:rPr lang="en-US" b="1" dirty="0"/>
              <a:t>Experience </a:t>
            </a:r>
            <a:endParaRPr lang="en-US" b="1" dirty="0" smtClean="0"/>
          </a:p>
          <a:p>
            <a:r>
              <a:rPr lang="en-US" b="1" dirty="0"/>
              <a:t>Being attacked or ambushed </a:t>
            </a:r>
            <a:endParaRPr lang="en-US" b="1" dirty="0" smtClean="0"/>
          </a:p>
          <a:p>
            <a:r>
              <a:rPr lang="en-US" b="1" dirty="0"/>
              <a:t>Receiving incoming rocket or mortar fire </a:t>
            </a:r>
            <a:endParaRPr lang="en-US" b="1" dirty="0" smtClean="0"/>
          </a:p>
          <a:p>
            <a:r>
              <a:rPr lang="en-US" b="1" dirty="0"/>
              <a:t>Being shot at or receiving small arms fire </a:t>
            </a:r>
          </a:p>
          <a:p>
            <a:r>
              <a:rPr lang="en-US" b="1" dirty="0"/>
              <a:t>Being responsible for the death of </a:t>
            </a:r>
            <a:r>
              <a:rPr lang="en-US" b="1" dirty="0" smtClean="0"/>
              <a:t>a noncombatant</a:t>
            </a:r>
            <a:endParaRPr lang="en-US" b="1" dirty="0"/>
          </a:p>
          <a:p>
            <a:r>
              <a:rPr lang="en-US" b="1" dirty="0"/>
              <a:t>Seeing dead bodies or human remains </a:t>
            </a:r>
            <a:endParaRPr lang="en-US" b="1" dirty="0" smtClean="0"/>
          </a:p>
          <a:p>
            <a:r>
              <a:rPr lang="en-US" b="1" dirty="0"/>
              <a:t>Handling or uncovering human remains </a:t>
            </a:r>
            <a:endParaRPr lang="en-US" b="1" dirty="0" smtClean="0"/>
          </a:p>
          <a:p>
            <a:r>
              <a:rPr lang="en-US" b="1" dirty="0"/>
              <a:t>Seeing ill or injured women or </a:t>
            </a:r>
            <a:r>
              <a:rPr lang="en-US" b="1" dirty="0" smtClean="0"/>
              <a:t>children whom </a:t>
            </a:r>
            <a:r>
              <a:rPr lang="en-US" b="1" dirty="0"/>
              <a:t>you were unable to help</a:t>
            </a:r>
          </a:p>
          <a:p>
            <a:pPr marL="0" indent="0">
              <a:buNone/>
            </a:pPr>
            <a:endParaRPr lang="en-US" dirty="0"/>
          </a:p>
        </p:txBody>
      </p:sp>
      <p:sp>
        <p:nvSpPr>
          <p:cNvPr id="5" name="Content Placeholder 4"/>
          <p:cNvSpPr>
            <a:spLocks noGrp="1"/>
          </p:cNvSpPr>
          <p:nvPr>
            <p:ph sz="quarter" idx="4294967295"/>
          </p:nvPr>
        </p:nvSpPr>
        <p:spPr>
          <a:xfrm>
            <a:off x="6914147" y="2113548"/>
            <a:ext cx="2895600" cy="4744452"/>
          </a:xfrm>
        </p:spPr>
        <p:txBody>
          <a:bodyPr>
            <a:normAutofit/>
          </a:bodyPr>
          <a:lstStyle/>
          <a:p>
            <a:r>
              <a:rPr lang="en-US" dirty="0"/>
              <a:t>Army </a:t>
            </a:r>
            <a:r>
              <a:rPr lang="en-US" dirty="0" smtClean="0"/>
              <a:t> -- Marines</a:t>
            </a:r>
          </a:p>
          <a:p>
            <a:r>
              <a:rPr lang="en-US" dirty="0"/>
              <a:t>89% </a:t>
            </a:r>
            <a:r>
              <a:rPr lang="en-US" dirty="0" smtClean="0"/>
              <a:t>          95</a:t>
            </a:r>
            <a:r>
              <a:rPr lang="en-US" dirty="0"/>
              <a:t>%</a:t>
            </a:r>
          </a:p>
          <a:p>
            <a:r>
              <a:rPr lang="en-US" dirty="0"/>
              <a:t>86% </a:t>
            </a:r>
            <a:r>
              <a:rPr lang="en-US" dirty="0" smtClean="0"/>
              <a:t>          92</a:t>
            </a:r>
            <a:r>
              <a:rPr lang="en-US" dirty="0"/>
              <a:t>%</a:t>
            </a:r>
          </a:p>
          <a:p>
            <a:r>
              <a:rPr lang="en-US" dirty="0"/>
              <a:t>93% </a:t>
            </a:r>
            <a:r>
              <a:rPr lang="en-US" dirty="0" smtClean="0"/>
              <a:t>          97</a:t>
            </a:r>
            <a:r>
              <a:rPr lang="en-US" dirty="0"/>
              <a:t>%</a:t>
            </a:r>
          </a:p>
          <a:p>
            <a:r>
              <a:rPr lang="en-US" dirty="0"/>
              <a:t>14% </a:t>
            </a:r>
            <a:r>
              <a:rPr lang="en-US" dirty="0" smtClean="0"/>
              <a:t>          28</a:t>
            </a:r>
            <a:r>
              <a:rPr lang="en-US" dirty="0"/>
              <a:t>%</a:t>
            </a:r>
          </a:p>
          <a:p>
            <a:r>
              <a:rPr lang="en-US" dirty="0"/>
              <a:t>95% </a:t>
            </a:r>
            <a:r>
              <a:rPr lang="en-US" dirty="0" smtClean="0"/>
              <a:t>          94</a:t>
            </a:r>
            <a:r>
              <a:rPr lang="en-US" dirty="0"/>
              <a:t>%</a:t>
            </a:r>
          </a:p>
          <a:p>
            <a:r>
              <a:rPr lang="en-US" dirty="0"/>
              <a:t>50% </a:t>
            </a:r>
            <a:r>
              <a:rPr lang="en-US" dirty="0" smtClean="0"/>
              <a:t>          57</a:t>
            </a:r>
            <a:r>
              <a:rPr lang="en-US" dirty="0"/>
              <a:t>%</a:t>
            </a:r>
          </a:p>
          <a:p>
            <a:r>
              <a:rPr lang="en-US" dirty="0"/>
              <a:t>69% </a:t>
            </a:r>
            <a:r>
              <a:rPr lang="en-US" dirty="0" smtClean="0"/>
              <a:t>          83</a:t>
            </a:r>
            <a:r>
              <a:rPr lang="en-US" dirty="0"/>
              <a:t>%</a:t>
            </a:r>
          </a:p>
          <a:p>
            <a:endParaRPr lang="en-US" dirty="0"/>
          </a:p>
          <a:p>
            <a:endParaRPr lang="en-US" dirty="0"/>
          </a:p>
        </p:txBody>
      </p:sp>
    </p:spTree>
    <p:extLst>
      <p:ext uri="{BB962C8B-B14F-4D97-AF65-F5344CB8AC3E}">
        <p14:creationId xmlns:p14="http://schemas.microsoft.com/office/powerpoint/2010/main" val="321424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500"/>
                                        <p:tgtEl>
                                          <p:spTgt spid="4">
                                            <p:txEl>
                                              <p:pRg st="1" end="1"/>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 calcmode="lin" valueType="num">
                                      <p:cBhvr>
                                        <p:cTn id="3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 calcmode="lin" valueType="num">
                                      <p:cBhvr>
                                        <p:cTn id="4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42" dur="500"/>
                                        <p:tgtEl>
                                          <p:spTgt spid="5">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 calcmode="lin" valueType="num">
                                      <p:cBhvr>
                                        <p:cTn id="4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5">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Effect transition="in" filter="fade">
                                      <p:cBhvr>
                                        <p:cTn id="53" dur="500"/>
                                        <p:tgtEl>
                                          <p:spTgt spid="4">
                                            <p:txEl>
                                              <p:pRg st="4" end="4"/>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5">
                                            <p:txEl>
                                              <p:pRg st="4" end="4"/>
                                            </p:txEl>
                                          </p:spTgt>
                                        </p:tgtEl>
                                        <p:attrNameLst>
                                          <p:attrName>style.visibility</p:attrName>
                                        </p:attrNameLst>
                                      </p:cBhvr>
                                      <p:to>
                                        <p:strVal val="visible"/>
                                      </p:to>
                                    </p:set>
                                    <p:anim calcmode="lin" valueType="num">
                                      <p:cBhvr>
                                        <p:cTn id="56"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5">
                                            <p:txEl>
                                              <p:pRg st="4" end="4"/>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Effect transition="in" filter="fade">
                                      <p:cBhvr>
                                        <p:cTn id="61" dur="500"/>
                                        <p:tgtEl>
                                          <p:spTgt spid="4">
                                            <p:txEl>
                                              <p:pRg st="5" end="5"/>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5">
                                            <p:txEl>
                                              <p:pRg st="5" end="5"/>
                                            </p:txEl>
                                          </p:spTgt>
                                        </p:tgtEl>
                                        <p:attrNameLst>
                                          <p:attrName>style.visibility</p:attrName>
                                        </p:attrNameLst>
                                      </p:cBhvr>
                                      <p:to>
                                        <p:strVal val="visible"/>
                                      </p:to>
                                    </p:set>
                                    <p:anim calcmode="lin" valueType="num">
                                      <p:cBhvr>
                                        <p:cTn id="6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6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66" dur="500"/>
                                        <p:tgtEl>
                                          <p:spTgt spid="5">
                                            <p:txEl>
                                              <p:pRg st="5" end="5"/>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
                                            <p:txEl>
                                              <p:pRg st="6" end="6"/>
                                            </p:txEl>
                                          </p:spTgt>
                                        </p:tgtEl>
                                        <p:attrNameLst>
                                          <p:attrName>style.visibility</p:attrName>
                                        </p:attrNameLst>
                                      </p:cBhvr>
                                      <p:to>
                                        <p:strVal val="visible"/>
                                      </p:to>
                                    </p:set>
                                    <p:animEffect transition="in" filter="fade">
                                      <p:cBhvr>
                                        <p:cTn id="69" dur="500"/>
                                        <p:tgtEl>
                                          <p:spTgt spid="4">
                                            <p:txEl>
                                              <p:pRg st="6" end="6"/>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5">
                                            <p:txEl>
                                              <p:pRg st="6" end="6"/>
                                            </p:txEl>
                                          </p:spTgt>
                                        </p:tgtEl>
                                        <p:attrNameLst>
                                          <p:attrName>style.visibility</p:attrName>
                                        </p:attrNameLst>
                                      </p:cBhvr>
                                      <p:to>
                                        <p:strVal val="visible"/>
                                      </p:to>
                                    </p:set>
                                    <p:anim calcmode="lin" valueType="num">
                                      <p:cBhvr>
                                        <p:cTn id="7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7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74" dur="500"/>
                                        <p:tgtEl>
                                          <p:spTgt spid="5">
                                            <p:txEl>
                                              <p:pRg st="6" end="6"/>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
                                            <p:txEl>
                                              <p:pRg st="7" end="7"/>
                                            </p:txEl>
                                          </p:spTgt>
                                        </p:tgtEl>
                                        <p:attrNameLst>
                                          <p:attrName>style.visibility</p:attrName>
                                        </p:attrNameLst>
                                      </p:cBhvr>
                                      <p:to>
                                        <p:strVal val="visible"/>
                                      </p:to>
                                    </p:set>
                                    <p:animEffect transition="in" filter="fade">
                                      <p:cBhvr>
                                        <p:cTn id="77" dur="500"/>
                                        <p:tgtEl>
                                          <p:spTgt spid="4">
                                            <p:txEl>
                                              <p:pRg st="7" end="7"/>
                                            </p:txEl>
                                          </p:spTgt>
                                        </p:tgtEl>
                                      </p:cBhvr>
                                    </p:animEffect>
                                  </p:childTnLst>
                                </p:cTn>
                              </p:par>
                              <p:par>
                                <p:cTn id="78" presetID="53" presetClass="entr" presetSubtype="16" fill="hold" nodeType="withEffect">
                                  <p:stCondLst>
                                    <p:cond delay="0"/>
                                  </p:stCondLst>
                                  <p:childTnLst>
                                    <p:set>
                                      <p:cBhvr>
                                        <p:cTn id="79" dur="1" fill="hold">
                                          <p:stCondLst>
                                            <p:cond delay="0"/>
                                          </p:stCondLst>
                                        </p:cTn>
                                        <p:tgtEl>
                                          <p:spTgt spid="5">
                                            <p:txEl>
                                              <p:pRg st="7" end="7"/>
                                            </p:txEl>
                                          </p:spTgt>
                                        </p:tgtEl>
                                        <p:attrNameLst>
                                          <p:attrName>style.visibility</p:attrName>
                                        </p:attrNameLst>
                                      </p:cBhvr>
                                      <p:to>
                                        <p:strVal val="visible"/>
                                      </p:to>
                                    </p:set>
                                    <p:anim calcmode="lin" valueType="num">
                                      <p:cBhvr>
                                        <p:cTn id="80"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81"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8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12" y="573534"/>
            <a:ext cx="7460251" cy="1290661"/>
          </a:xfrm>
        </p:spPr>
        <p:txBody>
          <a:bodyPr>
            <a:normAutofit/>
          </a:bodyPr>
          <a:lstStyle/>
          <a:p>
            <a:pPr algn="ctr"/>
            <a:r>
              <a:rPr lang="en-US" sz="3459" b="1" dirty="0"/>
              <a:t>WHAT CAN YOU FOCUS ON</a:t>
            </a:r>
            <a:br>
              <a:rPr lang="en-US" sz="3459" b="1" dirty="0"/>
            </a:br>
            <a:r>
              <a:rPr lang="en-US" sz="2114" b="1" dirty="0"/>
              <a:t>As a result of training and experiences, what beliefs and values does a Veteran have?  </a:t>
            </a:r>
            <a:endParaRPr lang="en-US" sz="2114" b="1" dirty="0"/>
          </a:p>
        </p:txBody>
      </p:sp>
      <p:sp>
        <p:nvSpPr>
          <p:cNvPr id="4" name="Content Placeholder 3"/>
          <p:cNvSpPr>
            <a:spLocks noGrp="1"/>
          </p:cNvSpPr>
          <p:nvPr>
            <p:ph sz="half" idx="1"/>
          </p:nvPr>
        </p:nvSpPr>
        <p:spPr/>
        <p:txBody>
          <a:bodyPr>
            <a:normAutofit lnSpcReduction="10000"/>
          </a:bodyPr>
          <a:lstStyle/>
          <a:p>
            <a:r>
              <a:rPr lang="en-US" sz="2306" dirty="0"/>
              <a:t>I will never fail.</a:t>
            </a:r>
          </a:p>
          <a:p>
            <a:r>
              <a:rPr lang="en-US" sz="2306" dirty="0"/>
              <a:t>I will respect authority.</a:t>
            </a:r>
          </a:p>
          <a:p>
            <a:r>
              <a:rPr lang="en-US" sz="2306" dirty="0"/>
              <a:t>I live in selfless service.</a:t>
            </a:r>
          </a:p>
          <a:p>
            <a:r>
              <a:rPr lang="en-US" sz="2306" dirty="0"/>
              <a:t>Mission overall.</a:t>
            </a:r>
          </a:p>
          <a:p>
            <a:r>
              <a:rPr lang="en-US" sz="2306" dirty="0"/>
              <a:t>Success is a matter of life and death.</a:t>
            </a:r>
          </a:p>
          <a:p>
            <a:r>
              <a:rPr lang="en-US" sz="2306" dirty="0"/>
              <a:t>Quick decisions save lives.</a:t>
            </a:r>
          </a:p>
          <a:p>
            <a:r>
              <a:rPr lang="en-US" sz="2306" dirty="0"/>
              <a:t>You don’t understand me or my background. </a:t>
            </a:r>
            <a:endParaRPr lang="en-US" sz="2306" dirty="0"/>
          </a:p>
        </p:txBody>
      </p:sp>
      <p:sp>
        <p:nvSpPr>
          <p:cNvPr id="5" name="Content Placeholder 4"/>
          <p:cNvSpPr>
            <a:spLocks noGrp="1"/>
          </p:cNvSpPr>
          <p:nvPr>
            <p:ph sz="half" idx="2"/>
          </p:nvPr>
        </p:nvSpPr>
        <p:spPr/>
        <p:txBody>
          <a:bodyPr>
            <a:normAutofit lnSpcReduction="10000"/>
          </a:bodyPr>
          <a:lstStyle/>
          <a:p>
            <a:r>
              <a:rPr lang="en-US" sz="2306" dirty="0"/>
              <a:t>I can never show weakness.</a:t>
            </a:r>
          </a:p>
          <a:p>
            <a:r>
              <a:rPr lang="en-US" sz="2306" dirty="0"/>
              <a:t>I cant ask for help.</a:t>
            </a:r>
          </a:p>
          <a:p>
            <a:r>
              <a:rPr lang="en-US" sz="2306" dirty="0"/>
              <a:t>No grey areas, no grey thinking.</a:t>
            </a:r>
          </a:p>
          <a:p>
            <a:r>
              <a:rPr lang="en-US" sz="2306" dirty="0"/>
              <a:t>I must contain emotion.</a:t>
            </a:r>
          </a:p>
          <a:p>
            <a:r>
              <a:rPr lang="en-US" sz="2306" dirty="0"/>
              <a:t>Every detail is important.</a:t>
            </a:r>
          </a:p>
          <a:p>
            <a:r>
              <a:rPr lang="en-US" sz="2306" dirty="0"/>
              <a:t>I must be in control.</a:t>
            </a:r>
          </a:p>
          <a:p>
            <a:r>
              <a:rPr lang="en-US" sz="2306" dirty="0"/>
              <a:t>Lethally armed, everyone is safe.</a:t>
            </a:r>
          </a:p>
          <a:p>
            <a:pPr marL="0" indent="0">
              <a:buNone/>
            </a:pPr>
            <a:endParaRPr lang="en-US" b="1" dirty="0"/>
          </a:p>
        </p:txBody>
      </p:sp>
    </p:spTree>
    <p:extLst>
      <p:ext uri="{BB962C8B-B14F-4D97-AF65-F5344CB8AC3E}">
        <p14:creationId xmlns:p14="http://schemas.microsoft.com/office/powerpoint/2010/main" val="2874475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666" y="646751"/>
            <a:ext cx="7074299" cy="1049235"/>
          </a:xfrm>
        </p:spPr>
        <p:txBody>
          <a:bodyPr>
            <a:normAutofit/>
          </a:bodyPr>
          <a:lstStyle/>
          <a:p>
            <a:pPr algn="ctr"/>
            <a:r>
              <a:rPr lang="en-US" b="1" dirty="0" smtClean="0"/>
              <a:t>SECOND MISSION</a:t>
            </a:r>
            <a:r>
              <a:rPr lang="en-US" dirty="0" smtClean="0"/>
              <a:t/>
            </a:r>
            <a:br>
              <a:rPr lang="en-US" dirty="0" smtClean="0"/>
            </a:br>
            <a:r>
              <a:rPr lang="en-US" sz="2652" dirty="0"/>
              <a:t>What does it mean </a:t>
            </a:r>
            <a:r>
              <a:rPr lang="en-US" sz="2652" dirty="0"/>
              <a:t>to </a:t>
            </a:r>
            <a:r>
              <a:rPr lang="en-US" sz="2652" dirty="0"/>
              <a:t>find </a:t>
            </a:r>
            <a:r>
              <a:rPr lang="en-US" sz="2652" dirty="0"/>
              <a:t>a second </a:t>
            </a:r>
            <a:r>
              <a:rPr lang="en-US" sz="2652" dirty="0"/>
              <a:t>mission?  </a:t>
            </a:r>
          </a:p>
        </p:txBody>
      </p:sp>
      <p:sp>
        <p:nvSpPr>
          <p:cNvPr id="3" name="Content Placeholder 2"/>
          <p:cNvSpPr>
            <a:spLocks noGrp="1"/>
          </p:cNvSpPr>
          <p:nvPr>
            <p:ph idx="1"/>
          </p:nvPr>
        </p:nvSpPr>
        <p:spPr>
          <a:xfrm>
            <a:off x="675861" y="2257527"/>
            <a:ext cx="10446025" cy="4461325"/>
          </a:xfrm>
        </p:spPr>
        <p:txBody>
          <a:bodyPr>
            <a:normAutofit/>
          </a:bodyPr>
          <a:lstStyle/>
          <a:p>
            <a:r>
              <a:rPr lang="en-US" dirty="0" smtClean="0"/>
              <a:t>Will you, and the Veteran witness strengths, skills, talents, and values applied in a new way. </a:t>
            </a:r>
          </a:p>
          <a:p>
            <a:pPr marL="0" indent="0">
              <a:buNone/>
            </a:pPr>
            <a:endParaRPr lang="en-US" dirty="0" smtClean="0"/>
          </a:p>
          <a:p>
            <a:r>
              <a:rPr lang="en-US" dirty="0" smtClean="0"/>
              <a:t>How AWARE are you or the veteran about the impact of military training and experiences on his/her life?</a:t>
            </a:r>
          </a:p>
          <a:p>
            <a:pPr marL="0" indent="0">
              <a:buNone/>
            </a:pPr>
            <a:endParaRPr lang="en-US" dirty="0" smtClean="0"/>
          </a:p>
          <a:p>
            <a:r>
              <a:rPr lang="en-US" dirty="0" smtClean="0"/>
              <a:t>Post Deployment </a:t>
            </a:r>
            <a:r>
              <a:rPr lang="mr-IN" dirty="0" smtClean="0"/>
              <a:t>–</a:t>
            </a:r>
            <a:r>
              <a:rPr lang="en-US" dirty="0" smtClean="0"/>
              <a:t> 1-------------------------------------------10   		</a:t>
            </a:r>
            <a:r>
              <a:rPr lang="en-US" dirty="0" smtClean="0"/>
              <a:t>			Civilian</a:t>
            </a:r>
            <a:r>
              <a:rPr lang="en-US" dirty="0" smtClean="0"/>
              <a:t>	                          	</a:t>
            </a:r>
            <a:r>
              <a:rPr lang="en-US" dirty="0" smtClean="0"/>
              <a:t>Military </a:t>
            </a:r>
            <a:endParaRPr lang="en-US" dirty="0" smtClean="0"/>
          </a:p>
        </p:txBody>
      </p:sp>
    </p:spTree>
    <p:extLst>
      <p:ext uri="{BB962C8B-B14F-4D97-AF65-F5344CB8AC3E}">
        <p14:creationId xmlns:p14="http://schemas.microsoft.com/office/powerpoint/2010/main" val="3870111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2596</Words>
  <Application>Microsoft Office PowerPoint</Application>
  <PresentationFormat>Widescreen</PresentationFormat>
  <Paragraphs>319</Paragraphs>
  <Slides>35</Slides>
  <Notes>24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Aharoni</vt:lpstr>
      <vt:lpstr>Arial</vt:lpstr>
      <vt:lpstr>Arial Rounded MT Bold</vt:lpstr>
      <vt:lpstr>Calibri</vt:lpstr>
      <vt:lpstr>David</vt:lpstr>
      <vt:lpstr>Mangal</vt:lpstr>
      <vt:lpstr>QuickType II</vt:lpstr>
      <vt:lpstr>Trebuchet MS</vt:lpstr>
      <vt:lpstr>Berlin</vt:lpstr>
      <vt:lpstr>Engaging in the Second Mission </vt:lpstr>
      <vt:lpstr>Before We Begin…</vt:lpstr>
      <vt:lpstr>MILITARY CULTURE </vt:lpstr>
      <vt:lpstr>WHAT MILITARY VALUES AND SKILLS ARE VALUED?</vt:lpstr>
      <vt:lpstr>VETERANS AND MILITARY CULTURE…</vt:lpstr>
      <vt:lpstr>WARZONE SURVIVAL SKILLS AND EXPERIENCES</vt:lpstr>
      <vt:lpstr>Combat experiences reported by soldiers and marines after deployment to Iraq (2002-2003)</vt:lpstr>
      <vt:lpstr>WHAT CAN YOU FOCUS ON As a result of training and experiences, what beliefs and values does a Veteran have?  </vt:lpstr>
      <vt:lpstr>SECOND MISSION What does it mean to find a second mission?  </vt:lpstr>
      <vt:lpstr>SECOND MISSION What does it mean to find a second mission?  </vt:lpstr>
      <vt:lpstr>BEST PRACTICES for ENGAGEMENT</vt:lpstr>
      <vt:lpstr>PowerPoint Presentation</vt:lpstr>
      <vt:lpstr>How Military Trauma can effect (successful) transition</vt:lpstr>
      <vt:lpstr>PTSD (I)</vt:lpstr>
      <vt:lpstr>PowerPoint Presentation</vt:lpstr>
      <vt:lpstr>PowerPoint Presentation</vt:lpstr>
      <vt:lpstr>PowerPoint Presentation</vt:lpstr>
      <vt:lpstr>PowerPoint Presentation</vt:lpstr>
      <vt:lpstr>PowerPoint Presentation</vt:lpstr>
      <vt:lpstr>PowerPoint Presentation</vt:lpstr>
      <vt:lpstr>Military cultural values ????</vt:lpstr>
      <vt:lpstr>Trauma(tic) Brain Injury- TBI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Suicide prevention</vt:lpstr>
      <vt:lpstr>PowerPoint Presentation</vt:lpstr>
      <vt:lpstr>Protective Factors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AND MILITARY CULTURE…</dc:title>
  <dc:creator>Overton, Daniel (DVA)</dc:creator>
  <cp:lastModifiedBy>Overton, Daniel (DVA)</cp:lastModifiedBy>
  <cp:revision>16</cp:revision>
  <dcterms:created xsi:type="dcterms:W3CDTF">2019-07-03T20:54:22Z</dcterms:created>
  <dcterms:modified xsi:type="dcterms:W3CDTF">2019-07-03T23:57:08Z</dcterms:modified>
</cp:coreProperties>
</file>