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6" r:id="rId4"/>
    <p:sldId id="297" r:id="rId5"/>
    <p:sldId id="267" r:id="rId6"/>
    <p:sldId id="276" r:id="rId7"/>
    <p:sldId id="277" r:id="rId8"/>
    <p:sldId id="285" r:id="rId9"/>
    <p:sldId id="288" r:id="rId10"/>
    <p:sldId id="290" r:id="rId11"/>
    <p:sldId id="291" r:id="rId12"/>
    <p:sldId id="294" r:id="rId13"/>
    <p:sldId id="298" r:id="rId1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C00"/>
    <a:srgbClr val="66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242" autoAdjust="0"/>
  </p:normalViewPr>
  <p:slideViewPr>
    <p:cSldViewPr>
      <p:cViewPr varScale="1">
        <p:scale>
          <a:sx n="96" d="100"/>
          <a:sy n="96" d="100"/>
        </p:scale>
        <p:origin x="2034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02218E-7CEA-4171-AB3B-1FF00A8F5EDB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4D9AD8-6A53-4FCB-8F18-340656014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771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1200" b="1" dirty="0">
                <a:solidFill>
                  <a:srgbClr val="6633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erivatives</a:t>
            </a:r>
          </a:p>
          <a:p>
            <a:r>
              <a:rPr lang="en-US" sz="1200" dirty="0">
                <a:solidFill>
                  <a:srgbClr val="6633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There are additional benefits for which a claimant may be eligible that are based on a favorable decision for a VA benefit and/or based on special circumstances.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6633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 cost health care and prescription medications for service connected disabilities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6633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Waiver of VA funding fee for home loan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6633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Burial and plot allowance.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4D9AD8-6A53-4FCB-8F18-340656014F8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0800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b="1" dirty="0"/>
              <a:t>Rate of benefit:</a:t>
            </a:r>
          </a:p>
          <a:p>
            <a:r>
              <a:rPr lang="en-US" sz="1400" b="1" dirty="0"/>
              <a:t>$1,340.14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4D9AD8-6A53-4FCB-8F18-340656014F8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34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1981200" cy="68579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0"/>
            <a:ext cx="182880" cy="6858000"/>
          </a:xfrm>
          <a:custGeom>
            <a:avLst/>
            <a:gdLst/>
            <a:ahLst/>
            <a:cxnLst/>
            <a:rect l="l" t="t" r="r" b="b"/>
            <a:pathLst>
              <a:path w="182880" h="6858000">
                <a:moveTo>
                  <a:pt x="0" y="6858000"/>
                </a:moveTo>
                <a:lnTo>
                  <a:pt x="182880" y="6858000"/>
                </a:lnTo>
                <a:lnTo>
                  <a:pt x="18288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766E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711708"/>
            <a:ext cx="1365250" cy="508000"/>
          </a:xfrm>
          <a:custGeom>
            <a:avLst/>
            <a:gdLst/>
            <a:ahLst/>
            <a:cxnLst/>
            <a:rect l="l" t="t" r="r" b="b"/>
            <a:pathLst>
              <a:path w="1365250" h="508000">
                <a:moveTo>
                  <a:pt x="0" y="0"/>
                </a:moveTo>
                <a:lnTo>
                  <a:pt x="0" y="504316"/>
                </a:lnTo>
                <a:lnTo>
                  <a:pt x="1019098" y="507491"/>
                </a:lnTo>
                <a:lnTo>
                  <a:pt x="1119378" y="507491"/>
                </a:lnTo>
                <a:lnTo>
                  <a:pt x="1124013" y="502665"/>
                </a:lnTo>
                <a:lnTo>
                  <a:pt x="1125562" y="501141"/>
                </a:lnTo>
                <a:lnTo>
                  <a:pt x="1127455" y="499490"/>
                </a:lnTo>
                <a:lnTo>
                  <a:pt x="1357884" y="269239"/>
                </a:lnTo>
                <a:lnTo>
                  <a:pt x="1363170" y="262096"/>
                </a:lnTo>
                <a:lnTo>
                  <a:pt x="1364932" y="254952"/>
                </a:lnTo>
                <a:lnTo>
                  <a:pt x="1363170" y="247808"/>
                </a:lnTo>
                <a:lnTo>
                  <a:pt x="1357884" y="240664"/>
                </a:lnTo>
                <a:lnTo>
                  <a:pt x="1128991" y="11937"/>
                </a:lnTo>
                <a:lnTo>
                  <a:pt x="1124013" y="11937"/>
                </a:lnTo>
                <a:lnTo>
                  <a:pt x="1124013" y="7112"/>
                </a:lnTo>
                <a:lnTo>
                  <a:pt x="1119378" y="7112"/>
                </a:lnTo>
                <a:lnTo>
                  <a:pt x="1114564" y="2412"/>
                </a:lnTo>
                <a:lnTo>
                  <a:pt x="1019098" y="2412"/>
                </a:lnTo>
                <a:lnTo>
                  <a:pt x="0" y="0"/>
                </a:lnTo>
                <a:close/>
              </a:path>
            </a:pathLst>
          </a:custGeom>
          <a:solidFill>
            <a:srgbClr val="A42F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173350" y="278638"/>
            <a:ext cx="4797298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1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003300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1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1981200" cy="68579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0"/>
            <a:ext cx="182880" cy="6858000"/>
          </a:xfrm>
          <a:custGeom>
            <a:avLst/>
            <a:gdLst/>
            <a:ahLst/>
            <a:cxnLst/>
            <a:rect l="l" t="t" r="r" b="b"/>
            <a:pathLst>
              <a:path w="182880" h="6858000">
                <a:moveTo>
                  <a:pt x="0" y="6858000"/>
                </a:moveTo>
                <a:lnTo>
                  <a:pt x="182880" y="6858000"/>
                </a:lnTo>
                <a:lnTo>
                  <a:pt x="18288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766E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711708"/>
            <a:ext cx="1365250" cy="508000"/>
          </a:xfrm>
          <a:custGeom>
            <a:avLst/>
            <a:gdLst/>
            <a:ahLst/>
            <a:cxnLst/>
            <a:rect l="l" t="t" r="r" b="b"/>
            <a:pathLst>
              <a:path w="1365250" h="508000">
                <a:moveTo>
                  <a:pt x="0" y="0"/>
                </a:moveTo>
                <a:lnTo>
                  <a:pt x="0" y="504316"/>
                </a:lnTo>
                <a:lnTo>
                  <a:pt x="1019098" y="507491"/>
                </a:lnTo>
                <a:lnTo>
                  <a:pt x="1119378" y="507491"/>
                </a:lnTo>
                <a:lnTo>
                  <a:pt x="1124013" y="502665"/>
                </a:lnTo>
                <a:lnTo>
                  <a:pt x="1125562" y="501141"/>
                </a:lnTo>
                <a:lnTo>
                  <a:pt x="1127455" y="499490"/>
                </a:lnTo>
                <a:lnTo>
                  <a:pt x="1357884" y="269239"/>
                </a:lnTo>
                <a:lnTo>
                  <a:pt x="1363170" y="262096"/>
                </a:lnTo>
                <a:lnTo>
                  <a:pt x="1364932" y="254952"/>
                </a:lnTo>
                <a:lnTo>
                  <a:pt x="1363170" y="247808"/>
                </a:lnTo>
                <a:lnTo>
                  <a:pt x="1357884" y="240664"/>
                </a:lnTo>
                <a:lnTo>
                  <a:pt x="1128991" y="11937"/>
                </a:lnTo>
                <a:lnTo>
                  <a:pt x="1124013" y="11937"/>
                </a:lnTo>
                <a:lnTo>
                  <a:pt x="1124013" y="7112"/>
                </a:lnTo>
                <a:lnTo>
                  <a:pt x="1119378" y="7112"/>
                </a:lnTo>
                <a:lnTo>
                  <a:pt x="1114564" y="2412"/>
                </a:lnTo>
                <a:lnTo>
                  <a:pt x="1019098" y="2412"/>
                </a:lnTo>
                <a:lnTo>
                  <a:pt x="0" y="0"/>
                </a:lnTo>
                <a:close/>
              </a:path>
            </a:pathLst>
          </a:custGeom>
          <a:solidFill>
            <a:srgbClr val="A42F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1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1981200" cy="68579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0"/>
            <a:ext cx="182880" cy="6858000"/>
          </a:xfrm>
          <a:custGeom>
            <a:avLst/>
            <a:gdLst/>
            <a:ahLst/>
            <a:cxnLst/>
            <a:rect l="l" t="t" r="r" b="b"/>
            <a:pathLst>
              <a:path w="182880" h="6858000">
                <a:moveTo>
                  <a:pt x="0" y="6858000"/>
                </a:moveTo>
                <a:lnTo>
                  <a:pt x="182880" y="6858000"/>
                </a:lnTo>
                <a:lnTo>
                  <a:pt x="18288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766E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03655" y="943102"/>
            <a:ext cx="7536688" cy="13976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1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22884" y="1579905"/>
            <a:ext cx="7698231" cy="47218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003300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9812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82880" cy="6858000"/>
          </a:xfrm>
          <a:custGeom>
            <a:avLst/>
            <a:gdLst/>
            <a:ahLst/>
            <a:cxnLst/>
            <a:rect l="l" t="t" r="r" b="b"/>
            <a:pathLst>
              <a:path w="182880" h="6858000">
                <a:moveTo>
                  <a:pt x="0" y="6858000"/>
                </a:moveTo>
                <a:lnTo>
                  <a:pt x="182880" y="6858000"/>
                </a:lnTo>
                <a:lnTo>
                  <a:pt x="18288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766E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711708"/>
            <a:ext cx="1365250" cy="508000"/>
          </a:xfrm>
          <a:custGeom>
            <a:avLst/>
            <a:gdLst/>
            <a:ahLst/>
            <a:cxnLst/>
            <a:rect l="l" t="t" r="r" b="b"/>
            <a:pathLst>
              <a:path w="1365250" h="508000">
                <a:moveTo>
                  <a:pt x="0" y="0"/>
                </a:moveTo>
                <a:lnTo>
                  <a:pt x="0" y="504316"/>
                </a:lnTo>
                <a:lnTo>
                  <a:pt x="1019098" y="507491"/>
                </a:lnTo>
                <a:lnTo>
                  <a:pt x="1119378" y="507491"/>
                </a:lnTo>
                <a:lnTo>
                  <a:pt x="1124013" y="502665"/>
                </a:lnTo>
                <a:lnTo>
                  <a:pt x="1125562" y="501141"/>
                </a:lnTo>
                <a:lnTo>
                  <a:pt x="1127455" y="499490"/>
                </a:lnTo>
                <a:lnTo>
                  <a:pt x="1357884" y="269239"/>
                </a:lnTo>
                <a:lnTo>
                  <a:pt x="1363170" y="262096"/>
                </a:lnTo>
                <a:lnTo>
                  <a:pt x="1364932" y="254952"/>
                </a:lnTo>
                <a:lnTo>
                  <a:pt x="1363170" y="247808"/>
                </a:lnTo>
                <a:lnTo>
                  <a:pt x="1357884" y="240664"/>
                </a:lnTo>
                <a:lnTo>
                  <a:pt x="1128991" y="11937"/>
                </a:lnTo>
                <a:lnTo>
                  <a:pt x="1124013" y="11937"/>
                </a:lnTo>
                <a:lnTo>
                  <a:pt x="1124013" y="7111"/>
                </a:lnTo>
                <a:lnTo>
                  <a:pt x="1119378" y="7111"/>
                </a:lnTo>
                <a:lnTo>
                  <a:pt x="1114564" y="2412"/>
                </a:lnTo>
                <a:lnTo>
                  <a:pt x="1019098" y="2412"/>
                </a:lnTo>
                <a:lnTo>
                  <a:pt x="0" y="0"/>
                </a:lnTo>
                <a:close/>
              </a:path>
            </a:pathLst>
          </a:custGeom>
          <a:solidFill>
            <a:srgbClr val="A42F1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90600" y="121920"/>
            <a:ext cx="8055864" cy="11125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700" dirty="0"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365250" y="2001428"/>
            <a:ext cx="6156642" cy="149079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739140" algn="ctr">
              <a:lnSpc>
                <a:spcPct val="100000"/>
              </a:lnSpc>
              <a:spcBef>
                <a:spcPts val="105"/>
              </a:spcBef>
              <a:tabLst>
                <a:tab pos="2214245" algn="l"/>
              </a:tabLst>
            </a:pPr>
            <a:r>
              <a:rPr lang="en-US" sz="4800" dirty="0">
                <a:solidFill>
                  <a:srgbClr val="0066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VAAC Presentation   July 29, 2020</a:t>
            </a:r>
            <a:endParaRPr sz="48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819400" y="3810000"/>
            <a:ext cx="4419600" cy="20569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F. </a:t>
            </a:r>
            <a:r>
              <a:rPr sz="2800" b="1" spc="-5" dirty="0">
                <a:solidFill>
                  <a:srgbClr val="005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sz="2800" u="sng" spc="-5" dirty="0">
                <a:solidFill>
                  <a:srgbClr val="005C00"/>
                </a:solidFill>
                <a:uFill>
                  <a:solidFill>
                    <a:srgbClr val="8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Frank</a:t>
            </a:r>
            <a:r>
              <a:rPr sz="2800" b="1" spc="-5" dirty="0">
                <a:solidFill>
                  <a:srgbClr val="005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sz="2800" b="1" spc="-65" dirty="0">
                <a:solidFill>
                  <a:srgbClr val="005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b="1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Dickinson</a:t>
            </a:r>
            <a:endParaRPr lang="en-US" sz="2800" b="1" spc="-5" dirty="0">
              <a:solidFill>
                <a:srgbClr val="66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800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2400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Cell: </a:t>
            </a:r>
            <a:r>
              <a:rPr sz="2400" spc="-10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(206)</a:t>
            </a:r>
            <a:r>
              <a:rPr sz="2400" spc="15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5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498-7929</a:t>
            </a:r>
            <a:endParaRPr sz="2400" dirty="0">
              <a:solidFill>
                <a:srgbClr val="6633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Office: </a:t>
            </a:r>
            <a:r>
              <a:rPr sz="2400" spc="-10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(206)</a:t>
            </a:r>
            <a:r>
              <a:rPr sz="2400" spc="15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5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341-8657</a:t>
            </a:r>
            <a:endParaRPr sz="2400" dirty="0">
              <a:solidFill>
                <a:srgbClr val="6633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466090">
              <a:lnSpc>
                <a:spcPct val="100000"/>
              </a:lnSpc>
            </a:pPr>
            <a:r>
              <a:rPr sz="2400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E-mail: </a:t>
            </a:r>
            <a:r>
              <a:rPr sz="2400" spc="-10" dirty="0">
                <a:solidFill>
                  <a:srgbClr val="005C00"/>
                </a:solidFill>
                <a:uFill>
                  <a:solidFill>
                    <a:srgbClr val="FA4917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johnd@dva.wa.gov</a:t>
            </a:r>
            <a:r>
              <a:rPr sz="2400" spc="-10" dirty="0">
                <a:solidFill>
                  <a:srgbClr val="005C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&amp;</a:t>
            </a:r>
            <a:r>
              <a:rPr sz="2400" dirty="0">
                <a:solidFill>
                  <a:srgbClr val="005C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sz="2400" spc="-5" dirty="0">
                <a:solidFill>
                  <a:srgbClr val="005C00"/>
                </a:solidFill>
                <a:uFill>
                  <a:solidFill>
                    <a:srgbClr val="FA4917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John.Dickinson3@VA.gov</a:t>
            </a:r>
            <a:endParaRPr sz="2400" dirty="0">
              <a:solidFill>
                <a:srgbClr val="005C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981200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82880" cy="6858000"/>
          </a:xfrm>
          <a:custGeom>
            <a:avLst/>
            <a:gdLst/>
            <a:ahLst/>
            <a:cxnLst/>
            <a:rect l="l" t="t" r="r" b="b"/>
            <a:pathLst>
              <a:path w="182880" h="6858000">
                <a:moveTo>
                  <a:pt x="0" y="6858000"/>
                </a:moveTo>
                <a:lnTo>
                  <a:pt x="182880" y="6858000"/>
                </a:lnTo>
                <a:lnTo>
                  <a:pt x="18288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766E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711708"/>
            <a:ext cx="1365250" cy="508000"/>
          </a:xfrm>
          <a:custGeom>
            <a:avLst/>
            <a:gdLst/>
            <a:ahLst/>
            <a:cxnLst/>
            <a:rect l="l" t="t" r="r" b="b"/>
            <a:pathLst>
              <a:path w="1365250" h="508000">
                <a:moveTo>
                  <a:pt x="0" y="0"/>
                </a:moveTo>
                <a:lnTo>
                  <a:pt x="0" y="504316"/>
                </a:lnTo>
                <a:lnTo>
                  <a:pt x="1019098" y="507491"/>
                </a:lnTo>
                <a:lnTo>
                  <a:pt x="1119378" y="507491"/>
                </a:lnTo>
                <a:lnTo>
                  <a:pt x="1124013" y="502665"/>
                </a:lnTo>
                <a:lnTo>
                  <a:pt x="1125562" y="501141"/>
                </a:lnTo>
                <a:lnTo>
                  <a:pt x="1127455" y="499490"/>
                </a:lnTo>
                <a:lnTo>
                  <a:pt x="1357884" y="269239"/>
                </a:lnTo>
                <a:lnTo>
                  <a:pt x="1363170" y="262096"/>
                </a:lnTo>
                <a:lnTo>
                  <a:pt x="1364932" y="254952"/>
                </a:lnTo>
                <a:lnTo>
                  <a:pt x="1363170" y="247808"/>
                </a:lnTo>
                <a:lnTo>
                  <a:pt x="1357884" y="240664"/>
                </a:lnTo>
                <a:lnTo>
                  <a:pt x="1128991" y="11937"/>
                </a:lnTo>
                <a:lnTo>
                  <a:pt x="1124013" y="11937"/>
                </a:lnTo>
                <a:lnTo>
                  <a:pt x="1124013" y="7112"/>
                </a:lnTo>
                <a:lnTo>
                  <a:pt x="1119378" y="7112"/>
                </a:lnTo>
                <a:lnTo>
                  <a:pt x="1114564" y="2412"/>
                </a:lnTo>
                <a:lnTo>
                  <a:pt x="1019098" y="2412"/>
                </a:lnTo>
                <a:lnTo>
                  <a:pt x="0" y="0"/>
                </a:lnTo>
                <a:close/>
              </a:path>
            </a:pathLst>
          </a:custGeom>
          <a:solidFill>
            <a:srgbClr val="A42F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831594" y="863853"/>
            <a:ext cx="6550406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US" sz="3600" spc="-5" dirty="0">
                <a:solidFill>
                  <a:srgbClr val="005C00"/>
                </a:solidFill>
              </a:rPr>
              <a:t>Pension</a:t>
            </a:r>
            <a:br>
              <a:rPr lang="en-US" sz="4400" spc="-5" dirty="0">
                <a:solidFill>
                  <a:srgbClr val="005C00"/>
                </a:solidFill>
              </a:rPr>
            </a:br>
            <a:r>
              <a:rPr lang="en-US" sz="2800" spc="-5" dirty="0">
                <a:solidFill>
                  <a:srgbClr val="005C00"/>
                </a:solidFill>
              </a:rPr>
              <a:t>(Non-Service</a:t>
            </a:r>
            <a:r>
              <a:rPr lang="en-US" sz="2800" spc="-80" dirty="0">
                <a:solidFill>
                  <a:srgbClr val="005C00"/>
                </a:solidFill>
              </a:rPr>
              <a:t> </a:t>
            </a:r>
            <a:r>
              <a:rPr lang="en-US" sz="2800" spc="-5" dirty="0">
                <a:solidFill>
                  <a:srgbClr val="005C00"/>
                </a:solidFill>
              </a:rPr>
              <a:t>Connected Disability)</a:t>
            </a:r>
            <a:endParaRPr sz="2800" spc="-5" dirty="0">
              <a:solidFill>
                <a:srgbClr val="005C00"/>
              </a:solidFill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31594" y="2200783"/>
            <a:ext cx="6992620" cy="4506362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1619250">
              <a:lnSpc>
                <a:spcPct val="100000"/>
              </a:lnSpc>
              <a:spcBef>
                <a:spcPts val="400"/>
              </a:spcBef>
            </a:pPr>
            <a:r>
              <a:rPr sz="2000" b="1" u="sng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Periods of </a:t>
            </a:r>
            <a:r>
              <a:rPr sz="2000" b="1" u="sng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 for </a:t>
            </a:r>
            <a:r>
              <a:rPr sz="2000" b="1" u="sng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Pension</a:t>
            </a:r>
            <a:r>
              <a:rPr sz="2000" b="1" u="sng" spc="-5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u="sng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Eligibility</a:t>
            </a:r>
            <a:endParaRPr sz="2000" u="sng" dirty="0">
              <a:solidFill>
                <a:srgbClr val="66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501650" indent="-342900">
              <a:lnSpc>
                <a:spcPct val="100000"/>
              </a:lnSpc>
              <a:spcBef>
                <a:spcPts val="300"/>
              </a:spcBef>
              <a:buClr>
                <a:srgbClr val="A42F0F"/>
              </a:buClr>
              <a:buSzPct val="150000"/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sz="1800" spc="-1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 </a:t>
            </a:r>
            <a:r>
              <a:rPr sz="1800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</a:t>
            </a:r>
            <a:r>
              <a:rPr sz="1800" spc="-1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law, VA </a:t>
            </a:r>
            <a:r>
              <a:rPr sz="180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recognizes </a:t>
            </a:r>
            <a:r>
              <a:rPr sz="1800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following </a:t>
            </a:r>
            <a:r>
              <a:rPr sz="1800" spc="-1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wartime  </a:t>
            </a:r>
            <a:r>
              <a:rPr sz="180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periods </a:t>
            </a:r>
            <a:r>
              <a:rPr sz="1800" spc="-1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sz="1800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decide </a:t>
            </a:r>
            <a:r>
              <a:rPr sz="180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eligibility for </a:t>
            </a:r>
            <a:r>
              <a:rPr sz="1800" spc="-1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 </a:t>
            </a:r>
            <a:r>
              <a:rPr sz="1800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pension</a:t>
            </a:r>
            <a:r>
              <a:rPr sz="1800" spc="-1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benefits:</a:t>
            </a:r>
            <a:endParaRPr sz="1800" dirty="0">
              <a:solidFill>
                <a:srgbClr val="66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490855" indent="-342900">
              <a:lnSpc>
                <a:spcPct val="100000"/>
              </a:lnSpc>
              <a:spcBef>
                <a:spcPts val="300"/>
              </a:spcBef>
              <a:buClr>
                <a:srgbClr val="A42F0F"/>
              </a:buClr>
              <a:buSzPct val="150000"/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sz="180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Mexican </a:t>
            </a:r>
            <a:r>
              <a:rPr sz="1800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Border </a:t>
            </a:r>
            <a:r>
              <a:rPr sz="180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period </a:t>
            </a:r>
            <a:r>
              <a:rPr sz="1800" spc="-1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(May </a:t>
            </a:r>
            <a:r>
              <a:rPr sz="1800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9, 1916, </a:t>
            </a:r>
            <a:r>
              <a:rPr sz="1800" spc="-1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sz="180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April </a:t>
            </a:r>
            <a:r>
              <a:rPr sz="1800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5, 1917, </a:t>
            </a:r>
            <a:r>
              <a:rPr sz="180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 </a:t>
            </a:r>
            <a:r>
              <a:rPr sz="1800" spc="-1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Veterans </a:t>
            </a:r>
            <a:r>
              <a:rPr sz="1800" spc="-1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</a:t>
            </a:r>
            <a:r>
              <a:rPr sz="1800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served </a:t>
            </a:r>
            <a:r>
              <a:rPr sz="1800" spc="1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sz="180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Mexico, on its </a:t>
            </a:r>
            <a:r>
              <a:rPr sz="1800" spc="-1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borders, </a:t>
            </a:r>
            <a:r>
              <a:rPr sz="180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sz="1800" spc="1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 </a:t>
            </a:r>
            <a:r>
              <a:rPr sz="1800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adjacent</a:t>
            </a:r>
            <a:r>
              <a:rPr sz="1800" spc="1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1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waters)</a:t>
            </a:r>
            <a:endParaRPr sz="1800" dirty="0">
              <a:solidFill>
                <a:srgbClr val="66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42900">
              <a:lnSpc>
                <a:spcPct val="100000"/>
              </a:lnSpc>
              <a:spcBef>
                <a:spcPts val="300"/>
              </a:spcBef>
              <a:buClr>
                <a:srgbClr val="A42F0F"/>
              </a:buClr>
              <a:buSzPct val="150000"/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sz="1800" spc="-1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World </a:t>
            </a:r>
            <a:r>
              <a:rPr sz="1800" spc="-2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 </a:t>
            </a:r>
            <a:r>
              <a:rPr sz="180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sz="1800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(April 6, 1917, </a:t>
            </a:r>
            <a:r>
              <a:rPr sz="1800" spc="-1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sz="1800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November 11,</a:t>
            </a:r>
            <a:r>
              <a:rPr sz="1800" spc="16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1918)</a:t>
            </a:r>
            <a:endParaRPr sz="1800" dirty="0">
              <a:solidFill>
                <a:srgbClr val="66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42900">
              <a:lnSpc>
                <a:spcPct val="100000"/>
              </a:lnSpc>
              <a:spcBef>
                <a:spcPts val="305"/>
              </a:spcBef>
              <a:buClr>
                <a:srgbClr val="A42F0F"/>
              </a:buClr>
              <a:buSzPct val="150000"/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sz="1800" spc="-1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World </a:t>
            </a:r>
            <a:r>
              <a:rPr sz="1800" spc="-2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 </a:t>
            </a:r>
            <a:r>
              <a:rPr sz="1800" spc="1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 </a:t>
            </a:r>
            <a:r>
              <a:rPr sz="1800" spc="-1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(December </a:t>
            </a:r>
            <a:r>
              <a:rPr sz="1800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7, 1941, </a:t>
            </a:r>
            <a:r>
              <a:rPr sz="1800" spc="-1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sz="1800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December 31,</a:t>
            </a:r>
            <a:r>
              <a:rPr sz="1800" spc="18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1946)</a:t>
            </a:r>
            <a:endParaRPr sz="1800" dirty="0">
              <a:solidFill>
                <a:srgbClr val="66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42900">
              <a:lnSpc>
                <a:spcPct val="100000"/>
              </a:lnSpc>
              <a:spcBef>
                <a:spcPts val="300"/>
              </a:spcBef>
              <a:buClr>
                <a:srgbClr val="A42F0F"/>
              </a:buClr>
              <a:buSzPct val="150000"/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sz="1800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Korean </a:t>
            </a:r>
            <a:r>
              <a:rPr sz="180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conflict </a:t>
            </a:r>
            <a:r>
              <a:rPr sz="1800" spc="-1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(June </a:t>
            </a:r>
            <a:r>
              <a:rPr sz="1800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27, 1950, </a:t>
            </a:r>
            <a:r>
              <a:rPr sz="1800" spc="-1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sz="1800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January 31,</a:t>
            </a:r>
            <a:r>
              <a:rPr sz="1800" spc="9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1955)</a:t>
            </a:r>
            <a:endParaRPr sz="1800" dirty="0">
              <a:solidFill>
                <a:srgbClr val="66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5080" indent="-342900">
              <a:lnSpc>
                <a:spcPct val="100000"/>
              </a:lnSpc>
              <a:spcBef>
                <a:spcPts val="300"/>
              </a:spcBef>
              <a:buClr>
                <a:srgbClr val="A42F0F"/>
              </a:buClr>
              <a:buSzPct val="150000"/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sz="1800" spc="-1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Vietnam </a:t>
            </a:r>
            <a:r>
              <a:rPr sz="1800" spc="-2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 </a:t>
            </a:r>
            <a:r>
              <a:rPr sz="1800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 </a:t>
            </a:r>
            <a:r>
              <a:rPr sz="1800" spc="-1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(February </a:t>
            </a:r>
            <a:r>
              <a:rPr sz="1800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28, 1961, </a:t>
            </a:r>
            <a:r>
              <a:rPr sz="1800" spc="-1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sz="180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</a:t>
            </a:r>
            <a:r>
              <a:rPr sz="1800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7, 1975, </a:t>
            </a:r>
            <a:r>
              <a:rPr sz="180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 </a:t>
            </a:r>
            <a:r>
              <a:rPr sz="1800" spc="-1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Veterans </a:t>
            </a:r>
            <a:r>
              <a:rPr sz="1800" spc="-1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</a:t>
            </a:r>
            <a:r>
              <a:rPr sz="1800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served </a:t>
            </a:r>
            <a:r>
              <a:rPr sz="1800" spc="1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sz="1800" spc="-1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sz="180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Republic of </a:t>
            </a:r>
            <a:r>
              <a:rPr sz="1800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Vietnam during </a:t>
            </a:r>
            <a:r>
              <a:rPr sz="1800" spc="-1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 </a:t>
            </a:r>
            <a:r>
              <a:rPr sz="180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period. August </a:t>
            </a:r>
            <a:r>
              <a:rPr sz="1800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5, 1964, </a:t>
            </a:r>
            <a:r>
              <a:rPr sz="1800" spc="-1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sz="180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</a:t>
            </a:r>
            <a:r>
              <a:rPr sz="1800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7, 1975, </a:t>
            </a:r>
            <a:r>
              <a:rPr sz="180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sz="1800" spc="-1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Veterans </a:t>
            </a:r>
            <a:r>
              <a:rPr sz="1800" spc="-1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 </a:t>
            </a:r>
            <a:r>
              <a:rPr sz="1800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served outside </a:t>
            </a:r>
            <a:r>
              <a:rPr sz="1800" spc="-1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sz="1800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Republic </a:t>
            </a:r>
            <a:r>
              <a:rPr sz="180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1800" spc="3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Vietnam.)</a:t>
            </a:r>
            <a:endParaRPr sz="1800" dirty="0">
              <a:solidFill>
                <a:srgbClr val="66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17780" indent="-342900">
              <a:lnSpc>
                <a:spcPct val="100000"/>
              </a:lnSpc>
              <a:spcBef>
                <a:spcPts val="300"/>
              </a:spcBef>
              <a:buClr>
                <a:srgbClr val="A42F0F"/>
              </a:buClr>
              <a:buSzPct val="150000"/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sz="180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Gulf </a:t>
            </a:r>
            <a:r>
              <a:rPr sz="1800" spc="-2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 </a:t>
            </a:r>
            <a:r>
              <a:rPr sz="1800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(August 2, 1990, through </a:t>
            </a:r>
            <a:r>
              <a:rPr sz="180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sz="1800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future </a:t>
            </a:r>
            <a:r>
              <a:rPr sz="1800" spc="-1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 to </a:t>
            </a:r>
            <a:r>
              <a:rPr sz="1800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set by  </a:t>
            </a:r>
            <a:r>
              <a:rPr sz="180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law or </a:t>
            </a:r>
            <a:r>
              <a:rPr sz="1800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presidential</a:t>
            </a:r>
            <a:r>
              <a:rPr sz="1800" spc="-1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proclamation)</a:t>
            </a:r>
            <a:endParaRPr sz="1800" dirty="0">
              <a:solidFill>
                <a:srgbClr val="66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981200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82880" cy="6858000"/>
          </a:xfrm>
          <a:custGeom>
            <a:avLst/>
            <a:gdLst/>
            <a:ahLst/>
            <a:cxnLst/>
            <a:rect l="l" t="t" r="r" b="b"/>
            <a:pathLst>
              <a:path w="182880" h="6858000">
                <a:moveTo>
                  <a:pt x="0" y="6858000"/>
                </a:moveTo>
                <a:lnTo>
                  <a:pt x="182880" y="6858000"/>
                </a:lnTo>
                <a:lnTo>
                  <a:pt x="18288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766E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711708"/>
            <a:ext cx="1365250" cy="508000"/>
          </a:xfrm>
          <a:custGeom>
            <a:avLst/>
            <a:gdLst/>
            <a:ahLst/>
            <a:cxnLst/>
            <a:rect l="l" t="t" r="r" b="b"/>
            <a:pathLst>
              <a:path w="1365250" h="508000">
                <a:moveTo>
                  <a:pt x="0" y="0"/>
                </a:moveTo>
                <a:lnTo>
                  <a:pt x="0" y="504316"/>
                </a:lnTo>
                <a:lnTo>
                  <a:pt x="1019098" y="507491"/>
                </a:lnTo>
                <a:lnTo>
                  <a:pt x="1119378" y="507491"/>
                </a:lnTo>
                <a:lnTo>
                  <a:pt x="1124013" y="502665"/>
                </a:lnTo>
                <a:lnTo>
                  <a:pt x="1125562" y="501141"/>
                </a:lnTo>
                <a:lnTo>
                  <a:pt x="1127455" y="499490"/>
                </a:lnTo>
                <a:lnTo>
                  <a:pt x="1357884" y="269239"/>
                </a:lnTo>
                <a:lnTo>
                  <a:pt x="1363170" y="262096"/>
                </a:lnTo>
                <a:lnTo>
                  <a:pt x="1364932" y="254952"/>
                </a:lnTo>
                <a:lnTo>
                  <a:pt x="1363170" y="247808"/>
                </a:lnTo>
                <a:lnTo>
                  <a:pt x="1357884" y="240664"/>
                </a:lnTo>
                <a:lnTo>
                  <a:pt x="1128991" y="11937"/>
                </a:lnTo>
                <a:lnTo>
                  <a:pt x="1124013" y="11937"/>
                </a:lnTo>
                <a:lnTo>
                  <a:pt x="1124013" y="7112"/>
                </a:lnTo>
                <a:lnTo>
                  <a:pt x="1119378" y="7112"/>
                </a:lnTo>
                <a:lnTo>
                  <a:pt x="1114564" y="2412"/>
                </a:lnTo>
                <a:lnTo>
                  <a:pt x="1019098" y="2412"/>
                </a:lnTo>
                <a:lnTo>
                  <a:pt x="0" y="0"/>
                </a:lnTo>
                <a:close/>
              </a:path>
            </a:pathLst>
          </a:custGeom>
          <a:solidFill>
            <a:srgbClr val="A42F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212594" y="863853"/>
            <a:ext cx="49644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005C00"/>
                </a:solidFill>
              </a:rPr>
              <a:t>A&amp;A </a:t>
            </a:r>
            <a:r>
              <a:rPr sz="3600" spc="-5" dirty="0">
                <a:solidFill>
                  <a:srgbClr val="005C00"/>
                </a:solidFill>
              </a:rPr>
              <a:t>and</a:t>
            </a:r>
            <a:r>
              <a:rPr sz="3600" spc="-85" dirty="0">
                <a:solidFill>
                  <a:srgbClr val="005C00"/>
                </a:solidFill>
              </a:rPr>
              <a:t> </a:t>
            </a:r>
            <a:r>
              <a:rPr sz="3600" spc="-5" dirty="0">
                <a:solidFill>
                  <a:srgbClr val="005C00"/>
                </a:solidFill>
              </a:rPr>
              <a:t>Housebound</a:t>
            </a:r>
            <a:endParaRPr sz="3600" dirty="0">
              <a:solidFill>
                <a:srgbClr val="005C00"/>
              </a:solidFill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65250" y="1741356"/>
            <a:ext cx="6743700" cy="4460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 </a:t>
            </a:r>
            <a:r>
              <a:rPr sz="2000" spc="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Aid </a:t>
            </a:r>
            <a:r>
              <a:rPr sz="2000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sz="200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Attendance or Housebound  benefits provide monthly </a:t>
            </a:r>
            <a:r>
              <a:rPr sz="2000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payments </a:t>
            </a:r>
            <a:r>
              <a:rPr sz="2000" b="1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added</a:t>
            </a:r>
            <a:r>
              <a:rPr sz="2000" b="1" spc="-114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the </a:t>
            </a:r>
            <a:r>
              <a:rPr sz="2000" b="1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amount </a:t>
            </a:r>
            <a:r>
              <a:rPr sz="2000" b="1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a monthly </a:t>
            </a:r>
            <a:r>
              <a:rPr sz="2000" b="1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 </a:t>
            </a:r>
            <a:r>
              <a:rPr sz="2000" b="1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pension</a:t>
            </a:r>
            <a:r>
              <a:rPr sz="200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sz="2000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qualified Veterans and</a:t>
            </a:r>
            <a:r>
              <a:rPr sz="2000" spc="-2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survivors.</a:t>
            </a:r>
            <a:endParaRPr lang="en-US" sz="2000" spc="-5" dirty="0">
              <a:solidFill>
                <a:srgbClr val="66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endParaRPr lang="en-US" sz="2000" spc="-5" dirty="0">
              <a:solidFill>
                <a:srgbClr val="66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>
              <a:spcBef>
                <a:spcPts val="100"/>
              </a:spcBef>
            </a:pPr>
            <a:r>
              <a:rPr lang="en-US" sz="2000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qualify for VA </a:t>
            </a:r>
            <a:r>
              <a:rPr lang="en-US" sz="2000" spc="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Aid </a:t>
            </a:r>
            <a:r>
              <a:rPr lang="en-US" sz="2000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00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Attendance if y</a:t>
            </a:r>
            <a:r>
              <a:rPr lang="en-US" sz="2000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 need </a:t>
            </a:r>
            <a:r>
              <a:rPr lang="en-US" sz="2000" spc="-1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another </a:t>
            </a:r>
            <a:r>
              <a:rPr lang="en-US" sz="2000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 to help </a:t>
            </a:r>
            <a:r>
              <a:rPr lang="en-US" sz="2000" spc="-1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</a:t>
            </a:r>
            <a:r>
              <a:rPr lang="en-US" sz="2000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 daily  activities, like bathing, feeding, </a:t>
            </a:r>
            <a:r>
              <a:rPr lang="en-US" sz="2000" spc="-1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000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dressing.</a:t>
            </a:r>
          </a:p>
          <a:p>
            <a:pPr marL="12700" marR="5080">
              <a:spcBef>
                <a:spcPts val="100"/>
              </a:spcBef>
            </a:pPr>
            <a:endParaRPr lang="en-US" sz="2000" spc="-5" dirty="0">
              <a:solidFill>
                <a:srgbClr val="66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>
              <a:spcBef>
                <a:spcPts val="100"/>
              </a:spcBef>
            </a:pPr>
            <a:r>
              <a:rPr lang="en-US" sz="2000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qualify for </a:t>
            </a:r>
            <a:r>
              <a:rPr lang="en-US" sz="200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Housebound if </a:t>
            </a:r>
            <a:r>
              <a:rPr lang="en-US" sz="2000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</a:t>
            </a:r>
            <a:r>
              <a:rPr lang="en-US" sz="200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 a VA pension </a:t>
            </a:r>
            <a:r>
              <a:rPr lang="en-US" sz="2000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you spend most </a:t>
            </a:r>
            <a:r>
              <a:rPr lang="en-US" sz="200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000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time </a:t>
            </a:r>
            <a:r>
              <a:rPr lang="en-US" sz="200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2000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</a:t>
            </a:r>
            <a:r>
              <a:rPr lang="en-US" sz="200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 </a:t>
            </a:r>
            <a:r>
              <a:rPr lang="en-US" sz="2000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because </a:t>
            </a:r>
            <a:r>
              <a:rPr lang="en-US" sz="200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a </a:t>
            </a:r>
            <a:r>
              <a:rPr lang="en-US" sz="2000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permanent disability </a:t>
            </a:r>
            <a:r>
              <a:rPr lang="en-US" sz="2000" spc="-1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 </a:t>
            </a:r>
            <a:r>
              <a:rPr lang="en-US" sz="2000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disability that doesn’t  </a:t>
            </a:r>
            <a:r>
              <a:rPr lang="en-US" sz="200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away)</a:t>
            </a:r>
            <a:r>
              <a:rPr lang="en-US" sz="2000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or you are in a nursing home.</a:t>
            </a:r>
            <a:endParaRPr lang="en-US" sz="2000" dirty="0">
              <a:solidFill>
                <a:srgbClr val="66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>
              <a:spcBef>
                <a:spcPts val="100"/>
              </a:spcBef>
            </a:pPr>
            <a:endParaRPr lang="en-US" sz="2000" spc="-5" dirty="0">
              <a:solidFill>
                <a:srgbClr val="66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>
              <a:spcBef>
                <a:spcPts val="100"/>
              </a:spcBef>
            </a:pPr>
            <a:endParaRPr sz="2400" dirty="0">
              <a:solidFill>
                <a:srgbClr val="663300"/>
              </a:solidFill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981200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82880" cy="6858000"/>
          </a:xfrm>
          <a:custGeom>
            <a:avLst/>
            <a:gdLst/>
            <a:ahLst/>
            <a:cxnLst/>
            <a:rect l="l" t="t" r="r" b="b"/>
            <a:pathLst>
              <a:path w="182880" h="6858000">
                <a:moveTo>
                  <a:pt x="0" y="6858000"/>
                </a:moveTo>
                <a:lnTo>
                  <a:pt x="182880" y="6858000"/>
                </a:lnTo>
                <a:lnTo>
                  <a:pt x="18288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766E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711708"/>
            <a:ext cx="1365250" cy="508000"/>
          </a:xfrm>
          <a:custGeom>
            <a:avLst/>
            <a:gdLst/>
            <a:ahLst/>
            <a:cxnLst/>
            <a:rect l="l" t="t" r="r" b="b"/>
            <a:pathLst>
              <a:path w="1365250" h="508000">
                <a:moveTo>
                  <a:pt x="0" y="0"/>
                </a:moveTo>
                <a:lnTo>
                  <a:pt x="0" y="504316"/>
                </a:lnTo>
                <a:lnTo>
                  <a:pt x="1019098" y="507491"/>
                </a:lnTo>
                <a:lnTo>
                  <a:pt x="1119378" y="507491"/>
                </a:lnTo>
                <a:lnTo>
                  <a:pt x="1124013" y="502665"/>
                </a:lnTo>
                <a:lnTo>
                  <a:pt x="1125562" y="501141"/>
                </a:lnTo>
                <a:lnTo>
                  <a:pt x="1127455" y="499490"/>
                </a:lnTo>
                <a:lnTo>
                  <a:pt x="1357884" y="269239"/>
                </a:lnTo>
                <a:lnTo>
                  <a:pt x="1363170" y="262096"/>
                </a:lnTo>
                <a:lnTo>
                  <a:pt x="1364932" y="254952"/>
                </a:lnTo>
                <a:lnTo>
                  <a:pt x="1363170" y="247808"/>
                </a:lnTo>
                <a:lnTo>
                  <a:pt x="1357884" y="240664"/>
                </a:lnTo>
                <a:lnTo>
                  <a:pt x="1128991" y="11937"/>
                </a:lnTo>
                <a:lnTo>
                  <a:pt x="1124013" y="11937"/>
                </a:lnTo>
                <a:lnTo>
                  <a:pt x="1124013" y="7112"/>
                </a:lnTo>
                <a:lnTo>
                  <a:pt x="1119378" y="7112"/>
                </a:lnTo>
                <a:lnTo>
                  <a:pt x="1114564" y="2412"/>
                </a:lnTo>
                <a:lnTo>
                  <a:pt x="1019098" y="2412"/>
                </a:lnTo>
                <a:lnTo>
                  <a:pt x="0" y="0"/>
                </a:lnTo>
                <a:close/>
              </a:path>
            </a:pathLst>
          </a:custGeom>
          <a:solidFill>
            <a:srgbClr val="A42F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47800" y="962850"/>
            <a:ext cx="659130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solidFill>
                  <a:srgbClr val="005C00"/>
                </a:solidFill>
              </a:rPr>
              <a:t>Survivors Pension </a:t>
            </a:r>
            <a:r>
              <a:rPr sz="2800" dirty="0">
                <a:solidFill>
                  <a:srgbClr val="005C00"/>
                </a:solidFill>
              </a:rPr>
              <a:t>(Death</a:t>
            </a:r>
            <a:r>
              <a:rPr sz="2800" spc="-35" dirty="0">
                <a:solidFill>
                  <a:srgbClr val="005C00"/>
                </a:solidFill>
              </a:rPr>
              <a:t> </a:t>
            </a:r>
            <a:r>
              <a:rPr sz="2800" spc="-5" dirty="0">
                <a:solidFill>
                  <a:srgbClr val="005C00"/>
                </a:solidFill>
              </a:rPr>
              <a:t>Pension)</a:t>
            </a:r>
            <a:endParaRPr sz="2800" dirty="0">
              <a:solidFill>
                <a:srgbClr val="005C00"/>
              </a:solidFill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xfrm>
            <a:off x="1331722" y="1600200"/>
            <a:ext cx="7239000" cy="3349224"/>
          </a:xfrm>
          <a:prstGeom prst="rect">
            <a:avLst/>
          </a:prstGeom>
        </p:spPr>
        <p:txBody>
          <a:bodyPr vert="horz" wrap="square" lIns="0" tIns="365353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Survivors Pension, which </a:t>
            </a:r>
            <a:r>
              <a:rPr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 </a:t>
            </a:r>
            <a:r>
              <a:rPr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formerly referred to </a:t>
            </a:r>
            <a:r>
              <a:rPr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Death </a:t>
            </a:r>
            <a:r>
              <a:rPr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Pension, </a:t>
            </a:r>
            <a:r>
              <a:rPr spc="1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pc="-114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tax-free</a:t>
            </a:r>
            <a:r>
              <a:rPr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benefit </a:t>
            </a:r>
            <a:r>
              <a:rPr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payable </a:t>
            </a:r>
            <a:r>
              <a:rPr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a low-income, un-remarried </a:t>
            </a:r>
            <a:r>
              <a:rPr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surviving spouse </a:t>
            </a:r>
            <a:r>
              <a:rPr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unmarried  child(ren) of a </a:t>
            </a:r>
            <a:r>
              <a:rPr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deceased Veteran </a:t>
            </a:r>
            <a:r>
              <a:rPr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wartime</a:t>
            </a:r>
            <a:r>
              <a:rPr spc="-3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service.</a:t>
            </a:r>
            <a:endParaRPr lang="en-US" dirty="0">
              <a:solidFill>
                <a:srgbClr val="66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5080">
              <a:lnSpc>
                <a:spcPct val="100000"/>
              </a:lnSpc>
              <a:spcBef>
                <a:spcPts val="100"/>
              </a:spcBef>
            </a:pPr>
            <a:endParaRPr lang="en-US" dirty="0">
              <a:solidFill>
                <a:srgbClr val="66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5080">
              <a:lnSpc>
                <a:spcPct val="100000"/>
              </a:lnSpc>
              <a:spcBef>
                <a:spcPts val="100"/>
              </a:spcBef>
            </a:pPr>
            <a:r>
              <a:rPr lang="en-US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a needs based benefit and calculated using the claimant’s net worth and Income.</a:t>
            </a:r>
            <a:endParaRPr dirty="0">
              <a:solidFill>
                <a:srgbClr val="66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981200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82880" cy="6858000"/>
          </a:xfrm>
          <a:custGeom>
            <a:avLst/>
            <a:gdLst/>
            <a:ahLst/>
            <a:cxnLst/>
            <a:rect l="l" t="t" r="r" b="b"/>
            <a:pathLst>
              <a:path w="182880" h="6858000">
                <a:moveTo>
                  <a:pt x="0" y="6858000"/>
                </a:moveTo>
                <a:lnTo>
                  <a:pt x="182880" y="6858000"/>
                </a:lnTo>
                <a:lnTo>
                  <a:pt x="18288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766E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711708"/>
            <a:ext cx="1365250" cy="508000"/>
          </a:xfrm>
          <a:custGeom>
            <a:avLst/>
            <a:gdLst/>
            <a:ahLst/>
            <a:cxnLst/>
            <a:rect l="l" t="t" r="r" b="b"/>
            <a:pathLst>
              <a:path w="1365250" h="508000">
                <a:moveTo>
                  <a:pt x="0" y="0"/>
                </a:moveTo>
                <a:lnTo>
                  <a:pt x="0" y="504316"/>
                </a:lnTo>
                <a:lnTo>
                  <a:pt x="1019098" y="507491"/>
                </a:lnTo>
                <a:lnTo>
                  <a:pt x="1119378" y="507491"/>
                </a:lnTo>
                <a:lnTo>
                  <a:pt x="1124013" y="502665"/>
                </a:lnTo>
                <a:lnTo>
                  <a:pt x="1125562" y="501141"/>
                </a:lnTo>
                <a:lnTo>
                  <a:pt x="1127455" y="499490"/>
                </a:lnTo>
                <a:lnTo>
                  <a:pt x="1357884" y="269239"/>
                </a:lnTo>
                <a:lnTo>
                  <a:pt x="1363170" y="262096"/>
                </a:lnTo>
                <a:lnTo>
                  <a:pt x="1364932" y="254952"/>
                </a:lnTo>
                <a:lnTo>
                  <a:pt x="1363170" y="247808"/>
                </a:lnTo>
                <a:lnTo>
                  <a:pt x="1357884" y="240664"/>
                </a:lnTo>
                <a:lnTo>
                  <a:pt x="1128991" y="11937"/>
                </a:lnTo>
                <a:lnTo>
                  <a:pt x="1124013" y="11937"/>
                </a:lnTo>
                <a:lnTo>
                  <a:pt x="1124013" y="7112"/>
                </a:lnTo>
                <a:lnTo>
                  <a:pt x="1119378" y="7112"/>
                </a:lnTo>
                <a:lnTo>
                  <a:pt x="1114564" y="2412"/>
                </a:lnTo>
                <a:lnTo>
                  <a:pt x="1019098" y="2412"/>
                </a:lnTo>
                <a:lnTo>
                  <a:pt x="0" y="0"/>
                </a:lnTo>
                <a:close/>
              </a:path>
            </a:pathLst>
          </a:custGeom>
          <a:solidFill>
            <a:srgbClr val="A42F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676400" y="2971800"/>
            <a:ext cx="6007862" cy="1067600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19685" algn="ctr">
              <a:lnSpc>
                <a:spcPct val="100000"/>
              </a:lnSpc>
              <a:spcBef>
                <a:spcPts val="405"/>
              </a:spcBef>
            </a:pPr>
            <a:r>
              <a:rPr lang="en-US" sz="6600" b="1" spc="-5" dirty="0">
                <a:solidFill>
                  <a:srgbClr val="005C00"/>
                </a:solidFill>
                <a:latin typeface="Century Gothic"/>
                <a:cs typeface="Century Gothic"/>
              </a:rPr>
              <a:t>Questions?</a:t>
            </a:r>
            <a:endParaRPr sz="6600" dirty="0">
              <a:solidFill>
                <a:srgbClr val="005C00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955478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981200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82880" cy="6858000"/>
          </a:xfrm>
          <a:custGeom>
            <a:avLst/>
            <a:gdLst/>
            <a:ahLst/>
            <a:cxnLst/>
            <a:rect l="l" t="t" r="r" b="b"/>
            <a:pathLst>
              <a:path w="182880" h="6858000">
                <a:moveTo>
                  <a:pt x="0" y="6858000"/>
                </a:moveTo>
                <a:lnTo>
                  <a:pt x="182880" y="6858000"/>
                </a:lnTo>
                <a:lnTo>
                  <a:pt x="18288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766E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711708"/>
            <a:ext cx="1365250" cy="508000"/>
          </a:xfrm>
          <a:custGeom>
            <a:avLst/>
            <a:gdLst/>
            <a:ahLst/>
            <a:cxnLst/>
            <a:rect l="l" t="t" r="r" b="b"/>
            <a:pathLst>
              <a:path w="1365250" h="508000">
                <a:moveTo>
                  <a:pt x="0" y="0"/>
                </a:moveTo>
                <a:lnTo>
                  <a:pt x="0" y="504316"/>
                </a:lnTo>
                <a:lnTo>
                  <a:pt x="1019098" y="507491"/>
                </a:lnTo>
                <a:lnTo>
                  <a:pt x="1119378" y="507491"/>
                </a:lnTo>
                <a:lnTo>
                  <a:pt x="1124013" y="502665"/>
                </a:lnTo>
                <a:lnTo>
                  <a:pt x="1125562" y="501141"/>
                </a:lnTo>
                <a:lnTo>
                  <a:pt x="1127455" y="499490"/>
                </a:lnTo>
                <a:lnTo>
                  <a:pt x="1357884" y="269239"/>
                </a:lnTo>
                <a:lnTo>
                  <a:pt x="1363170" y="262096"/>
                </a:lnTo>
                <a:lnTo>
                  <a:pt x="1364932" y="254952"/>
                </a:lnTo>
                <a:lnTo>
                  <a:pt x="1363170" y="247808"/>
                </a:lnTo>
                <a:lnTo>
                  <a:pt x="1357884" y="240664"/>
                </a:lnTo>
                <a:lnTo>
                  <a:pt x="1128991" y="11937"/>
                </a:lnTo>
                <a:lnTo>
                  <a:pt x="1124013" y="11937"/>
                </a:lnTo>
                <a:lnTo>
                  <a:pt x="1124013" y="7112"/>
                </a:lnTo>
                <a:lnTo>
                  <a:pt x="1119378" y="7112"/>
                </a:lnTo>
                <a:lnTo>
                  <a:pt x="1114564" y="2412"/>
                </a:lnTo>
                <a:lnTo>
                  <a:pt x="1019098" y="2412"/>
                </a:lnTo>
                <a:lnTo>
                  <a:pt x="0" y="0"/>
                </a:lnTo>
                <a:close/>
              </a:path>
            </a:pathLst>
          </a:custGeom>
          <a:solidFill>
            <a:srgbClr val="A42F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133600" y="932688"/>
            <a:ext cx="43243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005C00"/>
                </a:solidFill>
              </a:rPr>
              <a:t>What We Will</a:t>
            </a:r>
            <a:r>
              <a:rPr sz="3600" spc="-100" dirty="0">
                <a:solidFill>
                  <a:srgbClr val="005C00"/>
                </a:solidFill>
              </a:rPr>
              <a:t> </a:t>
            </a:r>
            <a:r>
              <a:rPr sz="3600" dirty="0">
                <a:solidFill>
                  <a:srgbClr val="005C00"/>
                </a:solidFill>
              </a:rPr>
              <a:t>Cover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219200" y="1997268"/>
            <a:ext cx="7696200" cy="399083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939165" indent="-342900">
              <a:lnSpc>
                <a:spcPct val="100000"/>
              </a:lnSpc>
              <a:spcBef>
                <a:spcPts val="100"/>
              </a:spcBef>
              <a:spcAft>
                <a:spcPts val="2400"/>
              </a:spcAft>
              <a:buClr>
                <a:srgbClr val="A42F0F"/>
              </a:buClr>
              <a:buSzPct val="150000"/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lang="en-US" sz="2800" b="1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Connected Disability Compensation</a:t>
            </a:r>
          </a:p>
          <a:p>
            <a:pPr marL="355600" marR="939165" indent="-342900">
              <a:lnSpc>
                <a:spcPct val="100000"/>
              </a:lnSpc>
              <a:spcBef>
                <a:spcPts val="100"/>
              </a:spcBef>
              <a:spcAft>
                <a:spcPts val="2400"/>
              </a:spcAft>
              <a:buClr>
                <a:srgbClr val="A42F0F"/>
              </a:buClr>
              <a:buSzPct val="150000"/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lang="en-US" sz="2800" b="1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Dependency &amp; Indemnity Compensation</a:t>
            </a:r>
          </a:p>
          <a:p>
            <a:pPr marL="355600" marR="939165" indent="-342900">
              <a:lnSpc>
                <a:spcPct val="100000"/>
              </a:lnSpc>
              <a:spcBef>
                <a:spcPts val="100"/>
              </a:spcBef>
              <a:buClr>
                <a:srgbClr val="A42F0F"/>
              </a:buClr>
              <a:buSzPct val="150000"/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lang="en-US" sz="2800" b="1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Non-service Connected Pension</a:t>
            </a:r>
          </a:p>
          <a:p>
            <a:pPr marL="355600" marR="939165" indent="-342900">
              <a:lnSpc>
                <a:spcPct val="100000"/>
              </a:lnSpc>
              <a:spcBef>
                <a:spcPts val="2400"/>
              </a:spcBef>
              <a:buClr>
                <a:srgbClr val="A42F0F"/>
              </a:buClr>
              <a:buSzPct val="150000"/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lang="en-US" sz="2800" b="1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Survivor Pension</a:t>
            </a:r>
          </a:p>
          <a:p>
            <a:pPr marL="12700" marR="939165">
              <a:lnSpc>
                <a:spcPct val="100000"/>
              </a:lnSpc>
              <a:spcBef>
                <a:spcPts val="100"/>
              </a:spcBef>
              <a:buClr>
                <a:srgbClr val="A42F0F"/>
              </a:buClr>
              <a:tabLst>
                <a:tab pos="355600" algn="l"/>
              </a:tabLst>
            </a:pPr>
            <a:endParaRPr sz="2800" dirty="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11708"/>
            <a:ext cx="1365250" cy="508000"/>
          </a:xfrm>
          <a:custGeom>
            <a:avLst/>
            <a:gdLst/>
            <a:ahLst/>
            <a:cxnLst/>
            <a:rect l="l" t="t" r="r" b="b"/>
            <a:pathLst>
              <a:path w="1365250" h="508000">
                <a:moveTo>
                  <a:pt x="0" y="0"/>
                </a:moveTo>
                <a:lnTo>
                  <a:pt x="0" y="504316"/>
                </a:lnTo>
                <a:lnTo>
                  <a:pt x="1019098" y="507491"/>
                </a:lnTo>
                <a:lnTo>
                  <a:pt x="1119378" y="507491"/>
                </a:lnTo>
                <a:lnTo>
                  <a:pt x="1124013" y="502665"/>
                </a:lnTo>
                <a:lnTo>
                  <a:pt x="1125562" y="501141"/>
                </a:lnTo>
                <a:lnTo>
                  <a:pt x="1127455" y="499490"/>
                </a:lnTo>
                <a:lnTo>
                  <a:pt x="1357884" y="269239"/>
                </a:lnTo>
                <a:lnTo>
                  <a:pt x="1363170" y="262096"/>
                </a:lnTo>
                <a:lnTo>
                  <a:pt x="1364932" y="254952"/>
                </a:lnTo>
                <a:lnTo>
                  <a:pt x="1363170" y="247808"/>
                </a:lnTo>
                <a:lnTo>
                  <a:pt x="1357884" y="240664"/>
                </a:lnTo>
                <a:lnTo>
                  <a:pt x="1128991" y="11937"/>
                </a:lnTo>
                <a:lnTo>
                  <a:pt x="1124013" y="11937"/>
                </a:lnTo>
                <a:lnTo>
                  <a:pt x="1124013" y="7112"/>
                </a:lnTo>
                <a:lnTo>
                  <a:pt x="1119378" y="7112"/>
                </a:lnTo>
                <a:lnTo>
                  <a:pt x="1114564" y="2412"/>
                </a:lnTo>
                <a:lnTo>
                  <a:pt x="1019098" y="2412"/>
                </a:lnTo>
                <a:lnTo>
                  <a:pt x="0" y="0"/>
                </a:lnTo>
                <a:close/>
              </a:path>
            </a:pathLst>
          </a:custGeom>
          <a:solidFill>
            <a:srgbClr val="A42F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365250" y="1591387"/>
            <a:ext cx="7224395" cy="33983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8415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sz="200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 </a:t>
            </a:r>
            <a:r>
              <a:rPr lang="en-US" sz="200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sz="2000" b="1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Service-Connection</a:t>
            </a:r>
            <a:r>
              <a:rPr lang="en-US" sz="2000" b="1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sz="2000" b="1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means that a  particular </a:t>
            </a:r>
            <a:r>
              <a:rPr sz="2000" u="sng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chronic disease </a:t>
            </a:r>
            <a:r>
              <a:rPr sz="200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sz="2000" u="sng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residual of </a:t>
            </a:r>
            <a:r>
              <a:rPr sz="2000" u="sng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sz="2000" u="sng" spc="-16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u="sng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injury</a:t>
            </a:r>
            <a:r>
              <a:rPr sz="200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resulting </a:t>
            </a:r>
            <a:r>
              <a:rPr sz="2000" spc="1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sz="200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continued </a:t>
            </a:r>
            <a:r>
              <a:rPr sz="2000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disability was </a:t>
            </a:r>
            <a:r>
              <a:rPr sz="200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incurred </a:t>
            </a:r>
            <a:r>
              <a:rPr sz="2000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sz="200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result of military service. Service-Connection can </a:t>
            </a:r>
            <a:r>
              <a:rPr sz="2000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sz="200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granted for two different types of </a:t>
            </a:r>
            <a:r>
              <a:rPr sz="2000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disability:</a:t>
            </a:r>
            <a:endParaRPr sz="2000" dirty="0">
              <a:solidFill>
                <a:srgbClr val="66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000" dirty="0">
              <a:solidFill>
                <a:srgbClr val="66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16510" indent="-342900">
              <a:lnSpc>
                <a:spcPct val="100000"/>
              </a:lnSpc>
              <a:buClr>
                <a:srgbClr val="C00000"/>
              </a:buClr>
              <a:buSzPct val="125000"/>
              <a:buFont typeface="Arial" panose="020B0604020202020204" pitchFamily="34" charset="0"/>
              <a:buChar char="•"/>
              <a:tabLst>
                <a:tab pos="198755" algn="l"/>
              </a:tabLst>
            </a:pPr>
            <a:r>
              <a:rPr sz="2000" b="1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Residuals of </a:t>
            </a:r>
            <a:r>
              <a:rPr sz="2000" b="1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Injury </a:t>
            </a:r>
            <a:r>
              <a:rPr sz="200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 </a:t>
            </a:r>
            <a:r>
              <a:rPr sz="2000" spc="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</a:t>
            </a:r>
            <a:r>
              <a:rPr sz="2000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left an identifiable  </a:t>
            </a:r>
            <a:r>
              <a:rPr sz="200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residual </a:t>
            </a:r>
            <a:r>
              <a:rPr sz="2000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(i.e. </a:t>
            </a:r>
            <a:r>
              <a:rPr sz="200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sz="2000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scar </a:t>
            </a:r>
            <a:r>
              <a:rPr sz="200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a gunshot </a:t>
            </a:r>
            <a:r>
              <a:rPr sz="2000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wound, </a:t>
            </a:r>
            <a:r>
              <a:rPr sz="200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 traumatic </a:t>
            </a:r>
            <a:r>
              <a:rPr sz="2000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arthritis </a:t>
            </a:r>
            <a:r>
              <a:rPr sz="200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a</a:t>
            </a:r>
            <a:r>
              <a:rPr sz="2000" spc="-9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joint)</a:t>
            </a: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C00000"/>
              </a:buClr>
              <a:buSzPct val="125000"/>
              <a:buFont typeface="Century Gothic"/>
              <a:buChar char="-"/>
            </a:pPr>
            <a:endParaRPr sz="2000" dirty="0">
              <a:solidFill>
                <a:srgbClr val="66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42900">
              <a:lnSpc>
                <a:spcPct val="100000"/>
              </a:lnSpc>
              <a:buClr>
                <a:srgbClr val="C00000"/>
              </a:buClr>
              <a:buSzPct val="125000"/>
              <a:buFont typeface="Arial" panose="020B0604020202020204" pitchFamily="34" charset="0"/>
              <a:buChar char="•"/>
              <a:tabLst>
                <a:tab pos="198755" algn="l"/>
              </a:tabLst>
            </a:pPr>
            <a:r>
              <a:rPr sz="2000" b="1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Chronic Disease </a:t>
            </a:r>
            <a:r>
              <a:rPr sz="2000" spc="1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sz="2000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</a:t>
            </a:r>
            <a:r>
              <a:rPr sz="200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disease </a:t>
            </a:r>
            <a:r>
              <a:rPr sz="2000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diagnosed</a:t>
            </a:r>
            <a:r>
              <a:rPr sz="2000" spc="-12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endParaRPr sz="2000" dirty="0">
              <a:solidFill>
                <a:srgbClr val="66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buClr>
                <a:srgbClr val="C00000"/>
              </a:buClr>
              <a:buSzPct val="125000"/>
            </a:pPr>
            <a:r>
              <a:rPr lang="en-US" sz="200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sz="2000" u="sng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chronically</a:t>
            </a:r>
            <a:r>
              <a:rPr sz="200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disabling may </a:t>
            </a:r>
            <a:r>
              <a:rPr sz="2000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sz="200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</a:t>
            </a:r>
            <a:r>
              <a:rPr sz="2000" spc="-16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connected</a:t>
            </a:r>
            <a:r>
              <a:rPr sz="2000" spc="-5" dirty="0">
                <a:solidFill>
                  <a:srgbClr val="663300"/>
                </a:solidFill>
                <a:latin typeface="Century Gothic"/>
                <a:cs typeface="Century Gothic"/>
              </a:rPr>
              <a:t>.</a:t>
            </a:r>
            <a:endParaRPr sz="2000" dirty="0">
              <a:solidFill>
                <a:srgbClr val="663300"/>
              </a:solidFill>
              <a:latin typeface="Century Gothic"/>
              <a:cs typeface="Century Gothic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00200" y="634933"/>
            <a:ext cx="655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5C00"/>
                </a:solidFill>
                <a:latin typeface="Century Gothic" panose="020B0502020202020204" pitchFamily="34" charset="0"/>
              </a:rPr>
              <a:t>Service Connected Disability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00200" y="5168128"/>
            <a:ext cx="694055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lang="en-US" b="1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Eligibility</a:t>
            </a:r>
            <a:endParaRPr lang="en-US" dirty="0">
              <a:solidFill>
                <a:srgbClr val="66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lang="en-US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may </a:t>
            </a:r>
            <a:r>
              <a:rPr lang="en-US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en-US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eligible for </a:t>
            </a:r>
            <a:r>
              <a:rPr lang="en-US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disability compensation</a:t>
            </a:r>
            <a:r>
              <a:rPr lang="en-US" spc="-7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if:</a:t>
            </a:r>
            <a:endParaRPr lang="en-US" dirty="0">
              <a:solidFill>
                <a:srgbClr val="66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Clr>
                <a:srgbClr val="A42F0F"/>
              </a:buClr>
              <a:buSzPct val="125000"/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have a </a:t>
            </a:r>
            <a:r>
              <a:rPr lang="en-US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service-related </a:t>
            </a:r>
            <a:r>
              <a:rPr lang="en-US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disability or</a:t>
            </a:r>
            <a:r>
              <a:rPr lang="en-US" spc="-6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illness.</a:t>
            </a: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Clr>
                <a:srgbClr val="A42F0F"/>
              </a:buClr>
              <a:buSzPct val="125000"/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</a:t>
            </a:r>
            <a:r>
              <a:rPr lang="en-US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discharge </a:t>
            </a:r>
            <a:r>
              <a:rPr lang="en-US" b="1" spc="-1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 </a:t>
            </a:r>
            <a:r>
              <a:rPr lang="en-US" b="1" u="sng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US" b="1" spc="4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dishonorable</a:t>
            </a:r>
            <a:r>
              <a:rPr lang="en-US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solidFill>
                <a:srgbClr val="66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981200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82880" cy="6858000"/>
          </a:xfrm>
          <a:custGeom>
            <a:avLst/>
            <a:gdLst/>
            <a:ahLst/>
            <a:cxnLst/>
            <a:rect l="l" t="t" r="r" b="b"/>
            <a:pathLst>
              <a:path w="182880" h="6858000">
                <a:moveTo>
                  <a:pt x="0" y="6858000"/>
                </a:moveTo>
                <a:lnTo>
                  <a:pt x="182880" y="6858000"/>
                </a:lnTo>
                <a:lnTo>
                  <a:pt x="18288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766E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711708"/>
            <a:ext cx="1365250" cy="508000"/>
          </a:xfrm>
          <a:custGeom>
            <a:avLst/>
            <a:gdLst/>
            <a:ahLst/>
            <a:cxnLst/>
            <a:rect l="l" t="t" r="r" b="b"/>
            <a:pathLst>
              <a:path w="1365250" h="508000">
                <a:moveTo>
                  <a:pt x="0" y="0"/>
                </a:moveTo>
                <a:lnTo>
                  <a:pt x="0" y="504316"/>
                </a:lnTo>
                <a:lnTo>
                  <a:pt x="1019098" y="507491"/>
                </a:lnTo>
                <a:lnTo>
                  <a:pt x="1119378" y="507491"/>
                </a:lnTo>
                <a:lnTo>
                  <a:pt x="1124013" y="502665"/>
                </a:lnTo>
                <a:lnTo>
                  <a:pt x="1125562" y="501141"/>
                </a:lnTo>
                <a:lnTo>
                  <a:pt x="1127455" y="499490"/>
                </a:lnTo>
                <a:lnTo>
                  <a:pt x="1357884" y="269239"/>
                </a:lnTo>
                <a:lnTo>
                  <a:pt x="1363170" y="262096"/>
                </a:lnTo>
                <a:lnTo>
                  <a:pt x="1364932" y="254952"/>
                </a:lnTo>
                <a:lnTo>
                  <a:pt x="1363170" y="247808"/>
                </a:lnTo>
                <a:lnTo>
                  <a:pt x="1357884" y="240664"/>
                </a:lnTo>
                <a:lnTo>
                  <a:pt x="1128991" y="11937"/>
                </a:lnTo>
                <a:lnTo>
                  <a:pt x="1124013" y="11937"/>
                </a:lnTo>
                <a:lnTo>
                  <a:pt x="1124013" y="7112"/>
                </a:lnTo>
                <a:lnTo>
                  <a:pt x="1119378" y="7112"/>
                </a:lnTo>
                <a:lnTo>
                  <a:pt x="1114564" y="2412"/>
                </a:lnTo>
                <a:lnTo>
                  <a:pt x="1019098" y="2412"/>
                </a:lnTo>
                <a:lnTo>
                  <a:pt x="0" y="0"/>
                </a:lnTo>
                <a:close/>
              </a:path>
            </a:pathLst>
          </a:custGeom>
          <a:solidFill>
            <a:srgbClr val="A42F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47800" y="2438400"/>
            <a:ext cx="7340600" cy="25006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US" sz="2000" b="1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 disability compensation </a:t>
            </a:r>
            <a:r>
              <a:rPr lang="en-US" sz="200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(pay) offers a monthly </a:t>
            </a:r>
            <a:r>
              <a:rPr lang="en-US" sz="2000" b="1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tax-free</a:t>
            </a:r>
            <a:r>
              <a:rPr lang="en-US" sz="200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payment to Veterans who became sick or were injured while serving in the military or to Veterans whose service made an existing condition worse (aggravated). 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endParaRPr lang="en-US" sz="2000" dirty="0">
              <a:solidFill>
                <a:srgbClr val="66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US" sz="200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may qualify for VA disability benefits for physical conditions (like a </a:t>
            </a:r>
            <a:r>
              <a:rPr lang="en-US" sz="2000" b="1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chronic illness or injury</a:t>
            </a:r>
            <a:r>
              <a:rPr lang="en-US" sz="200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and mental health conditions (</a:t>
            </a:r>
            <a:r>
              <a:rPr lang="en-US" sz="2000" b="1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like PTSD</a:t>
            </a:r>
            <a:r>
              <a:rPr lang="en-US" sz="200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that developed before, during, or after service.</a:t>
            </a:r>
            <a:endParaRPr sz="2000" dirty="0">
              <a:solidFill>
                <a:srgbClr val="66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47800" y="914400"/>
            <a:ext cx="734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5C00"/>
                </a:solidFill>
                <a:latin typeface="Century Gothic" panose="020B0502020202020204" pitchFamily="34" charset="0"/>
              </a:rPr>
              <a:t>Service Connected Disability Compensation</a:t>
            </a:r>
          </a:p>
        </p:txBody>
      </p:sp>
    </p:spTree>
    <p:extLst>
      <p:ext uri="{BB962C8B-B14F-4D97-AF65-F5344CB8AC3E}">
        <p14:creationId xmlns:p14="http://schemas.microsoft.com/office/powerpoint/2010/main" val="3399235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981200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82880" cy="6858000"/>
          </a:xfrm>
          <a:custGeom>
            <a:avLst/>
            <a:gdLst/>
            <a:ahLst/>
            <a:cxnLst/>
            <a:rect l="l" t="t" r="r" b="b"/>
            <a:pathLst>
              <a:path w="182880" h="6858000">
                <a:moveTo>
                  <a:pt x="0" y="6858000"/>
                </a:moveTo>
                <a:lnTo>
                  <a:pt x="182880" y="6858000"/>
                </a:lnTo>
                <a:lnTo>
                  <a:pt x="18288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766E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711708"/>
            <a:ext cx="1365250" cy="508000"/>
          </a:xfrm>
          <a:custGeom>
            <a:avLst/>
            <a:gdLst/>
            <a:ahLst/>
            <a:cxnLst/>
            <a:rect l="l" t="t" r="r" b="b"/>
            <a:pathLst>
              <a:path w="1365250" h="508000">
                <a:moveTo>
                  <a:pt x="0" y="0"/>
                </a:moveTo>
                <a:lnTo>
                  <a:pt x="0" y="504316"/>
                </a:lnTo>
                <a:lnTo>
                  <a:pt x="1019098" y="507491"/>
                </a:lnTo>
                <a:lnTo>
                  <a:pt x="1119378" y="507491"/>
                </a:lnTo>
                <a:lnTo>
                  <a:pt x="1124013" y="502665"/>
                </a:lnTo>
                <a:lnTo>
                  <a:pt x="1125562" y="501141"/>
                </a:lnTo>
                <a:lnTo>
                  <a:pt x="1127455" y="499490"/>
                </a:lnTo>
                <a:lnTo>
                  <a:pt x="1357884" y="269239"/>
                </a:lnTo>
                <a:lnTo>
                  <a:pt x="1363170" y="262096"/>
                </a:lnTo>
                <a:lnTo>
                  <a:pt x="1364932" y="254952"/>
                </a:lnTo>
                <a:lnTo>
                  <a:pt x="1363170" y="247808"/>
                </a:lnTo>
                <a:lnTo>
                  <a:pt x="1357884" y="240664"/>
                </a:lnTo>
                <a:lnTo>
                  <a:pt x="1128991" y="11937"/>
                </a:lnTo>
                <a:lnTo>
                  <a:pt x="1124013" y="11937"/>
                </a:lnTo>
                <a:lnTo>
                  <a:pt x="1124013" y="7112"/>
                </a:lnTo>
                <a:lnTo>
                  <a:pt x="1119378" y="7112"/>
                </a:lnTo>
                <a:lnTo>
                  <a:pt x="1114564" y="2412"/>
                </a:lnTo>
                <a:lnTo>
                  <a:pt x="1019098" y="2412"/>
                </a:lnTo>
                <a:lnTo>
                  <a:pt x="0" y="0"/>
                </a:lnTo>
                <a:close/>
              </a:path>
            </a:pathLst>
          </a:custGeom>
          <a:solidFill>
            <a:srgbClr val="A42F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526794" y="1038030"/>
            <a:ext cx="6711950" cy="99706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3200" spc="-5" dirty="0">
                <a:solidFill>
                  <a:srgbClr val="005C00"/>
                </a:solidFill>
              </a:rPr>
              <a:t>Basis for Establishment of </a:t>
            </a:r>
            <a:r>
              <a:rPr sz="3200" spc="-10" dirty="0">
                <a:solidFill>
                  <a:srgbClr val="005C00"/>
                </a:solidFill>
              </a:rPr>
              <a:t>S</a:t>
            </a:r>
            <a:r>
              <a:rPr lang="en-US" sz="3200" spc="-10" dirty="0">
                <a:solidFill>
                  <a:srgbClr val="005C00"/>
                </a:solidFill>
              </a:rPr>
              <a:t>ervice Connection</a:t>
            </a:r>
            <a:endParaRPr sz="3200" dirty="0">
              <a:solidFill>
                <a:srgbClr val="005C00"/>
              </a:solidFill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26794" y="2035098"/>
            <a:ext cx="6953250" cy="2807179"/>
          </a:xfrm>
          <a:prstGeom prst="rect">
            <a:avLst/>
          </a:prstGeom>
        </p:spPr>
        <p:txBody>
          <a:bodyPr vert="horz" wrap="square" lIns="0" tIns="13843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90"/>
              </a:spcBef>
              <a:buClr>
                <a:srgbClr val="A42F0F"/>
              </a:buClr>
              <a:buSzPct val="150000"/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sz="280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 Basis</a:t>
            </a:r>
          </a:p>
          <a:p>
            <a:pPr marL="355600" indent="-342900">
              <a:lnSpc>
                <a:spcPct val="100000"/>
              </a:lnSpc>
              <a:spcBef>
                <a:spcPts val="994"/>
              </a:spcBef>
              <a:buClr>
                <a:srgbClr val="A42F0F"/>
              </a:buClr>
              <a:buSzPct val="150000"/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sz="280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Aggravation</a:t>
            </a:r>
          </a:p>
          <a:p>
            <a:pPr marL="355600" indent="-342900">
              <a:lnSpc>
                <a:spcPct val="100000"/>
              </a:lnSpc>
              <a:spcBef>
                <a:spcPts val="1000"/>
              </a:spcBef>
              <a:buClr>
                <a:srgbClr val="A42F0F"/>
              </a:buClr>
              <a:buSzPct val="150000"/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sz="2800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Secondary </a:t>
            </a:r>
            <a:r>
              <a:rPr sz="2800" spc="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Basis</a:t>
            </a:r>
            <a:endParaRPr sz="2800" dirty="0">
              <a:solidFill>
                <a:srgbClr val="66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42900">
              <a:lnSpc>
                <a:spcPct val="100000"/>
              </a:lnSpc>
              <a:spcBef>
                <a:spcPts val="994"/>
              </a:spcBef>
              <a:buClr>
                <a:srgbClr val="A42F0F"/>
              </a:buClr>
              <a:buSzPct val="150000"/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sz="2800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Due </a:t>
            </a:r>
            <a:r>
              <a:rPr sz="280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sz="2800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Undiagnosed </a:t>
            </a:r>
            <a:r>
              <a:rPr sz="2800" spc="-1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Illne</a:t>
            </a:r>
            <a:r>
              <a:rPr lang="en-US" sz="2800" spc="-1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endParaRPr sz="2800" dirty="0">
              <a:solidFill>
                <a:srgbClr val="66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42900">
              <a:lnSpc>
                <a:spcPct val="100000"/>
              </a:lnSpc>
              <a:spcBef>
                <a:spcPts val="1000"/>
              </a:spcBef>
              <a:buClr>
                <a:srgbClr val="A42F0F"/>
              </a:buClr>
              <a:buSzPct val="150000"/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sz="280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Presumptive Basis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981200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82880" cy="6858000"/>
          </a:xfrm>
          <a:custGeom>
            <a:avLst/>
            <a:gdLst/>
            <a:ahLst/>
            <a:cxnLst/>
            <a:rect l="l" t="t" r="r" b="b"/>
            <a:pathLst>
              <a:path w="182880" h="6858000">
                <a:moveTo>
                  <a:pt x="0" y="6858000"/>
                </a:moveTo>
                <a:lnTo>
                  <a:pt x="182880" y="6858000"/>
                </a:lnTo>
                <a:lnTo>
                  <a:pt x="18288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766E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711708"/>
            <a:ext cx="1365250" cy="508000"/>
          </a:xfrm>
          <a:custGeom>
            <a:avLst/>
            <a:gdLst/>
            <a:ahLst/>
            <a:cxnLst/>
            <a:rect l="l" t="t" r="r" b="b"/>
            <a:pathLst>
              <a:path w="1365250" h="508000">
                <a:moveTo>
                  <a:pt x="0" y="0"/>
                </a:moveTo>
                <a:lnTo>
                  <a:pt x="0" y="504316"/>
                </a:lnTo>
                <a:lnTo>
                  <a:pt x="1019098" y="507491"/>
                </a:lnTo>
                <a:lnTo>
                  <a:pt x="1119378" y="507491"/>
                </a:lnTo>
                <a:lnTo>
                  <a:pt x="1124013" y="502665"/>
                </a:lnTo>
                <a:lnTo>
                  <a:pt x="1125562" y="501141"/>
                </a:lnTo>
                <a:lnTo>
                  <a:pt x="1127455" y="499490"/>
                </a:lnTo>
                <a:lnTo>
                  <a:pt x="1357884" y="269239"/>
                </a:lnTo>
                <a:lnTo>
                  <a:pt x="1363170" y="262096"/>
                </a:lnTo>
                <a:lnTo>
                  <a:pt x="1364932" y="254952"/>
                </a:lnTo>
                <a:lnTo>
                  <a:pt x="1363170" y="247808"/>
                </a:lnTo>
                <a:lnTo>
                  <a:pt x="1357884" y="240664"/>
                </a:lnTo>
                <a:lnTo>
                  <a:pt x="1128991" y="11937"/>
                </a:lnTo>
                <a:lnTo>
                  <a:pt x="1124013" y="11937"/>
                </a:lnTo>
                <a:lnTo>
                  <a:pt x="1124013" y="7112"/>
                </a:lnTo>
                <a:lnTo>
                  <a:pt x="1119378" y="7112"/>
                </a:lnTo>
                <a:lnTo>
                  <a:pt x="1114564" y="2412"/>
                </a:lnTo>
                <a:lnTo>
                  <a:pt x="1019098" y="2412"/>
                </a:lnTo>
                <a:lnTo>
                  <a:pt x="0" y="0"/>
                </a:lnTo>
                <a:close/>
              </a:path>
            </a:pathLst>
          </a:custGeom>
          <a:solidFill>
            <a:srgbClr val="A42F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030348" y="664464"/>
            <a:ext cx="5651500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600" dirty="0">
                <a:solidFill>
                  <a:srgbClr val="005C00"/>
                </a:solidFill>
              </a:rPr>
              <a:t>How Does VA Calculate Compensation Rates?</a:t>
            </a:r>
          </a:p>
        </p:txBody>
      </p:sp>
      <p:sp>
        <p:nvSpPr>
          <p:cNvPr id="7" name="Rectangle 6"/>
          <p:cNvSpPr/>
          <p:nvPr/>
        </p:nvSpPr>
        <p:spPr>
          <a:xfrm>
            <a:off x="1385823" y="1905000"/>
            <a:ext cx="694055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6633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amount of basic benefit paid varies, </a:t>
            </a:r>
            <a:r>
              <a:rPr lang="en-US" sz="2000" b="1" u="sng" dirty="0">
                <a:solidFill>
                  <a:srgbClr val="6633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depending on how disabled the veteran is</a:t>
            </a:r>
            <a:r>
              <a:rPr lang="en-US" sz="2000" dirty="0">
                <a:solidFill>
                  <a:srgbClr val="6633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(how severe the disability).</a:t>
            </a:r>
          </a:p>
          <a:p>
            <a:r>
              <a:rPr lang="en-US" sz="2000" dirty="0">
                <a:solidFill>
                  <a:srgbClr val="6633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 makes a determination about the severity of a disability based on the evidence submitted as part of the claim, or that which VA obtains from the veteran’s military records. </a:t>
            </a:r>
          </a:p>
          <a:p>
            <a:r>
              <a:rPr lang="en-US" sz="2000" dirty="0">
                <a:solidFill>
                  <a:srgbClr val="6633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 rates disability from 0% to 100% in 10% increments (e.g. 10%, 20%, 30% etc.). </a:t>
            </a:r>
          </a:p>
          <a:p>
            <a:endParaRPr lang="en-US" sz="2000" dirty="0">
              <a:solidFill>
                <a:srgbClr val="6633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solidFill>
                  <a:srgbClr val="6633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 may be paid additional amounts, in certain instances, if:</a:t>
            </a:r>
          </a:p>
          <a:p>
            <a:pPr marL="285750" indent="-285750">
              <a:buClr>
                <a:srgbClr val="C00000"/>
              </a:buClr>
              <a:buSzPct val="125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6633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 have very severe disabilities or loss of limb(s)</a:t>
            </a:r>
          </a:p>
          <a:p>
            <a:pPr marL="285750" indent="-285750">
              <a:buClr>
                <a:srgbClr val="C00000"/>
              </a:buClr>
              <a:buSzPct val="125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2000" dirty="0">
                <a:solidFill>
                  <a:srgbClr val="6633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ou have a spouse, child(</a:t>
            </a:r>
            <a:r>
              <a:rPr lang="en-US" sz="2000" dirty="0" err="1">
                <a:solidFill>
                  <a:srgbClr val="6633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ren</a:t>
            </a:r>
            <a:r>
              <a:rPr lang="en-US" sz="2000" dirty="0">
                <a:solidFill>
                  <a:srgbClr val="6633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), or dependent parent(s)</a:t>
            </a:r>
          </a:p>
          <a:p>
            <a:pPr marL="285750" indent="-285750">
              <a:buClr>
                <a:srgbClr val="C00000"/>
              </a:buClr>
              <a:buSzPct val="125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2000" dirty="0">
                <a:solidFill>
                  <a:srgbClr val="6633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ou have a seriously disabled spouse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981200" cy="68579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82880" cy="6858000"/>
          </a:xfrm>
          <a:custGeom>
            <a:avLst/>
            <a:gdLst/>
            <a:ahLst/>
            <a:cxnLst/>
            <a:rect l="l" t="t" r="r" b="b"/>
            <a:pathLst>
              <a:path w="182880" h="6858000">
                <a:moveTo>
                  <a:pt x="0" y="6858000"/>
                </a:moveTo>
                <a:lnTo>
                  <a:pt x="182880" y="6858000"/>
                </a:lnTo>
                <a:lnTo>
                  <a:pt x="18288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766E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711708"/>
            <a:ext cx="1365250" cy="508000"/>
          </a:xfrm>
          <a:custGeom>
            <a:avLst/>
            <a:gdLst/>
            <a:ahLst/>
            <a:cxnLst/>
            <a:rect l="l" t="t" r="r" b="b"/>
            <a:pathLst>
              <a:path w="1365250" h="508000">
                <a:moveTo>
                  <a:pt x="0" y="0"/>
                </a:moveTo>
                <a:lnTo>
                  <a:pt x="0" y="504316"/>
                </a:lnTo>
                <a:lnTo>
                  <a:pt x="1019098" y="507491"/>
                </a:lnTo>
                <a:lnTo>
                  <a:pt x="1119378" y="507491"/>
                </a:lnTo>
                <a:lnTo>
                  <a:pt x="1124013" y="502665"/>
                </a:lnTo>
                <a:lnTo>
                  <a:pt x="1125562" y="501141"/>
                </a:lnTo>
                <a:lnTo>
                  <a:pt x="1127455" y="499490"/>
                </a:lnTo>
                <a:lnTo>
                  <a:pt x="1357884" y="269239"/>
                </a:lnTo>
                <a:lnTo>
                  <a:pt x="1363170" y="262096"/>
                </a:lnTo>
                <a:lnTo>
                  <a:pt x="1364932" y="254952"/>
                </a:lnTo>
                <a:lnTo>
                  <a:pt x="1363170" y="247808"/>
                </a:lnTo>
                <a:lnTo>
                  <a:pt x="1357884" y="240664"/>
                </a:lnTo>
                <a:lnTo>
                  <a:pt x="1128991" y="11937"/>
                </a:lnTo>
                <a:lnTo>
                  <a:pt x="1124013" y="11937"/>
                </a:lnTo>
                <a:lnTo>
                  <a:pt x="1124013" y="7112"/>
                </a:lnTo>
                <a:lnTo>
                  <a:pt x="1119378" y="7112"/>
                </a:lnTo>
                <a:lnTo>
                  <a:pt x="1114564" y="2412"/>
                </a:lnTo>
                <a:lnTo>
                  <a:pt x="1019098" y="2412"/>
                </a:lnTo>
                <a:lnTo>
                  <a:pt x="0" y="0"/>
                </a:lnTo>
                <a:close/>
              </a:path>
            </a:pathLst>
          </a:custGeom>
          <a:solidFill>
            <a:srgbClr val="A42F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024253" y="648461"/>
            <a:ext cx="5214747" cy="56425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ts val="4315"/>
              </a:lnSpc>
              <a:spcBef>
                <a:spcPts val="100"/>
              </a:spcBef>
            </a:pPr>
            <a:r>
              <a:rPr lang="en-US" sz="3600" spc="-5" dirty="0">
                <a:solidFill>
                  <a:srgbClr val="005C00"/>
                </a:solidFill>
              </a:rPr>
              <a:t>Combined Ratings</a:t>
            </a:r>
            <a:endParaRPr sz="3600" dirty="0">
              <a:solidFill>
                <a:srgbClr val="005C00"/>
              </a:solidFill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52776" y="1841552"/>
            <a:ext cx="6653024" cy="37362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r>
              <a:rPr lang="en-US" sz="2200" dirty="0">
                <a:solidFill>
                  <a:srgbClr val="6633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If VA finds that a Veteran has multiple disabilities, VA uses the </a:t>
            </a:r>
            <a:r>
              <a:rPr lang="en-US" sz="2200" b="1" dirty="0">
                <a:solidFill>
                  <a:srgbClr val="6633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Combined Ratings Table </a:t>
            </a:r>
            <a:r>
              <a:rPr lang="en-US" sz="2200" dirty="0">
                <a:solidFill>
                  <a:srgbClr val="6633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(next slide) to calculate a combined disability rating.</a:t>
            </a:r>
          </a:p>
          <a:p>
            <a:r>
              <a:rPr lang="en-US" sz="2200" dirty="0">
                <a:solidFill>
                  <a:srgbClr val="6633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200" dirty="0">
                <a:solidFill>
                  <a:srgbClr val="6633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Disability ratings are not additive, meaning that if a Veteran has one disability rated 60% and a second disability 20%, the combined rating is not 80%. </a:t>
            </a:r>
          </a:p>
          <a:p>
            <a:r>
              <a:rPr lang="en-US" sz="2200" dirty="0">
                <a:solidFill>
                  <a:srgbClr val="6633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This is because subsequent disability ratings are applied to an already disabled Veteran, so the 20% disability is applied to a Veteran who is already 60% disabled.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981200" cy="68579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82880" cy="6858000"/>
          </a:xfrm>
          <a:custGeom>
            <a:avLst/>
            <a:gdLst/>
            <a:ahLst/>
            <a:cxnLst/>
            <a:rect l="l" t="t" r="r" b="b"/>
            <a:pathLst>
              <a:path w="182880" h="6858000">
                <a:moveTo>
                  <a:pt x="0" y="6858000"/>
                </a:moveTo>
                <a:lnTo>
                  <a:pt x="182880" y="6858000"/>
                </a:lnTo>
                <a:lnTo>
                  <a:pt x="18288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766E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711708"/>
            <a:ext cx="1365250" cy="508000"/>
          </a:xfrm>
          <a:custGeom>
            <a:avLst/>
            <a:gdLst/>
            <a:ahLst/>
            <a:cxnLst/>
            <a:rect l="l" t="t" r="r" b="b"/>
            <a:pathLst>
              <a:path w="1365250" h="508000">
                <a:moveTo>
                  <a:pt x="0" y="0"/>
                </a:moveTo>
                <a:lnTo>
                  <a:pt x="0" y="504316"/>
                </a:lnTo>
                <a:lnTo>
                  <a:pt x="1019098" y="507491"/>
                </a:lnTo>
                <a:lnTo>
                  <a:pt x="1119378" y="507491"/>
                </a:lnTo>
                <a:lnTo>
                  <a:pt x="1124013" y="502665"/>
                </a:lnTo>
                <a:lnTo>
                  <a:pt x="1125562" y="501141"/>
                </a:lnTo>
                <a:lnTo>
                  <a:pt x="1127455" y="499490"/>
                </a:lnTo>
                <a:lnTo>
                  <a:pt x="1357884" y="269239"/>
                </a:lnTo>
                <a:lnTo>
                  <a:pt x="1363170" y="262096"/>
                </a:lnTo>
                <a:lnTo>
                  <a:pt x="1364932" y="254952"/>
                </a:lnTo>
                <a:lnTo>
                  <a:pt x="1363170" y="247808"/>
                </a:lnTo>
                <a:lnTo>
                  <a:pt x="1357884" y="240664"/>
                </a:lnTo>
                <a:lnTo>
                  <a:pt x="1128991" y="11937"/>
                </a:lnTo>
                <a:lnTo>
                  <a:pt x="1124013" y="11937"/>
                </a:lnTo>
                <a:lnTo>
                  <a:pt x="1124013" y="7112"/>
                </a:lnTo>
                <a:lnTo>
                  <a:pt x="1119378" y="7112"/>
                </a:lnTo>
                <a:lnTo>
                  <a:pt x="1114564" y="2412"/>
                </a:lnTo>
                <a:lnTo>
                  <a:pt x="1019098" y="2412"/>
                </a:lnTo>
                <a:lnTo>
                  <a:pt x="0" y="0"/>
                </a:lnTo>
                <a:close/>
              </a:path>
            </a:pathLst>
          </a:custGeom>
          <a:solidFill>
            <a:srgbClr val="A42F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365250" y="482853"/>
            <a:ext cx="7240270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600" dirty="0">
                <a:solidFill>
                  <a:srgbClr val="005C00"/>
                </a:solidFill>
              </a:rPr>
              <a:t>DIC </a:t>
            </a:r>
            <a:r>
              <a:rPr lang="en-US" sz="2800" dirty="0">
                <a:solidFill>
                  <a:srgbClr val="005C00"/>
                </a:solidFill>
              </a:rPr>
              <a:t>(Dependency Indemnity Compensation)</a:t>
            </a:r>
            <a:endParaRPr sz="3600" dirty="0">
              <a:solidFill>
                <a:srgbClr val="005C00"/>
              </a:solidFill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65250" y="1736723"/>
            <a:ext cx="7321550" cy="5121274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12700" marR="329565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SzPct val="150000"/>
              <a:tabLst>
                <a:tab pos="354965" algn="l"/>
                <a:tab pos="355600" algn="l"/>
              </a:tabLst>
            </a:pPr>
            <a:r>
              <a:rPr lang="en-US" sz="2400" b="1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Dependency and Indemnity Compensation (DIC)</a:t>
            </a:r>
            <a:r>
              <a:rPr lang="en-US" sz="240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is a </a:t>
            </a:r>
            <a:r>
              <a:rPr lang="en-US" sz="2400" b="1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tax free </a:t>
            </a:r>
            <a:r>
              <a:rPr lang="en-US" sz="240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monetary benefit generally payable to a surviving spouse, child, or parent of servicemembers who died while on active duty, active duty for training, or inactive duty training, or</a:t>
            </a:r>
          </a:p>
          <a:p>
            <a:pPr marL="12700" marR="329565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SzPct val="150000"/>
              <a:tabLst>
                <a:tab pos="354965" algn="l"/>
                <a:tab pos="355600" algn="l"/>
              </a:tabLst>
            </a:pPr>
            <a:r>
              <a:rPr lang="en-US" sz="240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survivors of Veterans who died from their service-connected disabilities, or…</a:t>
            </a:r>
          </a:p>
          <a:p>
            <a:pPr marL="12700" marR="329565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SzPct val="150000"/>
              <a:tabLst>
                <a:tab pos="354965" algn="l"/>
                <a:tab pos="355600" algn="l"/>
              </a:tabLst>
            </a:pPr>
            <a:endParaRPr lang="en-US" sz="2400" dirty="0">
              <a:solidFill>
                <a:srgbClr val="66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Veteran didn’t die from a service-connected illness or injury, but was eligible to receive VA compensation for a service-connected disability rated as totally disabling for a certain period of time.</a:t>
            </a:r>
          </a:p>
          <a:p>
            <a:pPr marL="12700" marR="329565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SzPct val="150000"/>
              <a:tabLst>
                <a:tab pos="354965" algn="l"/>
                <a:tab pos="355600" algn="l"/>
              </a:tabLst>
            </a:pPr>
            <a:endParaRPr sz="2400" dirty="0">
              <a:solidFill>
                <a:srgbClr val="66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981200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82880" cy="6858000"/>
          </a:xfrm>
          <a:custGeom>
            <a:avLst/>
            <a:gdLst/>
            <a:ahLst/>
            <a:cxnLst/>
            <a:rect l="l" t="t" r="r" b="b"/>
            <a:pathLst>
              <a:path w="182880" h="6858000">
                <a:moveTo>
                  <a:pt x="0" y="6858000"/>
                </a:moveTo>
                <a:lnTo>
                  <a:pt x="182880" y="6858000"/>
                </a:lnTo>
                <a:lnTo>
                  <a:pt x="18288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766E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711708"/>
            <a:ext cx="1365250" cy="508000"/>
          </a:xfrm>
          <a:custGeom>
            <a:avLst/>
            <a:gdLst/>
            <a:ahLst/>
            <a:cxnLst/>
            <a:rect l="l" t="t" r="r" b="b"/>
            <a:pathLst>
              <a:path w="1365250" h="508000">
                <a:moveTo>
                  <a:pt x="0" y="0"/>
                </a:moveTo>
                <a:lnTo>
                  <a:pt x="0" y="504316"/>
                </a:lnTo>
                <a:lnTo>
                  <a:pt x="1019098" y="507491"/>
                </a:lnTo>
                <a:lnTo>
                  <a:pt x="1119378" y="507491"/>
                </a:lnTo>
                <a:lnTo>
                  <a:pt x="1124013" y="502665"/>
                </a:lnTo>
                <a:lnTo>
                  <a:pt x="1125562" y="501141"/>
                </a:lnTo>
                <a:lnTo>
                  <a:pt x="1127455" y="499490"/>
                </a:lnTo>
                <a:lnTo>
                  <a:pt x="1357884" y="269239"/>
                </a:lnTo>
                <a:lnTo>
                  <a:pt x="1363170" y="262096"/>
                </a:lnTo>
                <a:lnTo>
                  <a:pt x="1364932" y="254952"/>
                </a:lnTo>
                <a:lnTo>
                  <a:pt x="1363170" y="247808"/>
                </a:lnTo>
                <a:lnTo>
                  <a:pt x="1357884" y="240664"/>
                </a:lnTo>
                <a:lnTo>
                  <a:pt x="1128991" y="11937"/>
                </a:lnTo>
                <a:lnTo>
                  <a:pt x="1124013" y="11937"/>
                </a:lnTo>
                <a:lnTo>
                  <a:pt x="1124013" y="7112"/>
                </a:lnTo>
                <a:lnTo>
                  <a:pt x="1119378" y="7112"/>
                </a:lnTo>
                <a:lnTo>
                  <a:pt x="1114564" y="2412"/>
                </a:lnTo>
                <a:lnTo>
                  <a:pt x="1019098" y="2412"/>
                </a:lnTo>
                <a:lnTo>
                  <a:pt x="0" y="0"/>
                </a:lnTo>
                <a:close/>
              </a:path>
            </a:pathLst>
          </a:custGeom>
          <a:solidFill>
            <a:srgbClr val="A42F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33401" y="943102"/>
            <a:ext cx="8077200" cy="1194377"/>
          </a:xfrm>
          <a:prstGeom prst="rect">
            <a:avLst/>
          </a:prstGeom>
        </p:spPr>
        <p:txBody>
          <a:bodyPr vert="horz" wrap="square" lIns="0" tIns="85546" rIns="0" bIns="0" rtlCol="0">
            <a:spAutoFit/>
          </a:bodyPr>
          <a:lstStyle/>
          <a:p>
            <a:pPr marL="1421130" marR="5080">
              <a:spcBef>
                <a:spcPts val="100"/>
              </a:spcBef>
            </a:pPr>
            <a:r>
              <a:rPr lang="en-US" sz="3600" spc="-5" dirty="0">
                <a:solidFill>
                  <a:srgbClr val="005C00"/>
                </a:solidFill>
              </a:rPr>
              <a:t>Pension</a:t>
            </a:r>
            <a:br>
              <a:rPr lang="en-US" sz="3600" spc="-5" dirty="0">
                <a:solidFill>
                  <a:srgbClr val="005C00"/>
                </a:solidFill>
              </a:rPr>
            </a:br>
            <a:r>
              <a:rPr lang="en-US" sz="3600" spc="-5" dirty="0">
                <a:solidFill>
                  <a:srgbClr val="005C00"/>
                </a:solidFill>
              </a:rPr>
              <a:t>(</a:t>
            </a:r>
            <a:r>
              <a:rPr sz="2800" spc="-5" dirty="0">
                <a:solidFill>
                  <a:srgbClr val="005C00"/>
                </a:solidFill>
              </a:rPr>
              <a:t>Non-Service</a:t>
            </a:r>
            <a:r>
              <a:rPr sz="2800" spc="-80" dirty="0">
                <a:solidFill>
                  <a:srgbClr val="005C00"/>
                </a:solidFill>
              </a:rPr>
              <a:t> </a:t>
            </a:r>
            <a:r>
              <a:rPr sz="2800" spc="-5" dirty="0">
                <a:solidFill>
                  <a:srgbClr val="005C00"/>
                </a:solidFill>
              </a:rPr>
              <a:t>Connected</a:t>
            </a:r>
            <a:r>
              <a:rPr lang="en-US" sz="2800" spc="-5" dirty="0">
                <a:solidFill>
                  <a:srgbClr val="005C00"/>
                </a:solidFill>
              </a:rPr>
              <a:t> Disability)</a:t>
            </a:r>
            <a:endParaRPr sz="2800" spc="-5" dirty="0">
              <a:solidFill>
                <a:srgbClr val="005C00"/>
              </a:solidFill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31594" y="2389759"/>
            <a:ext cx="6685280" cy="366510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  <a:tabLst>
                <a:tab pos="438784" algn="l"/>
                <a:tab pos="439420" algn="l"/>
              </a:tabLst>
            </a:pPr>
            <a:r>
              <a:rPr sz="240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Pension </a:t>
            </a:r>
            <a:r>
              <a:rPr sz="2400" spc="1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sz="240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sz="2400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needs-based benefit program  </a:t>
            </a:r>
            <a:r>
              <a:rPr sz="240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sz="2400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wartime</a:t>
            </a:r>
            <a:r>
              <a:rPr sz="2400" spc="-3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Veterans,</a:t>
            </a:r>
            <a:endParaRPr sz="2400" dirty="0">
              <a:solidFill>
                <a:srgbClr val="66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42900">
              <a:lnSpc>
                <a:spcPct val="100000"/>
              </a:lnSpc>
              <a:spcBef>
                <a:spcPts val="994"/>
              </a:spcBef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lang="en-US" sz="2400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sz="2400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 are age 65 </a:t>
            </a:r>
            <a:r>
              <a:rPr sz="240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older</a:t>
            </a:r>
            <a:r>
              <a:rPr sz="2400" spc="-1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</a:p>
          <a:p>
            <a:pPr marL="355600" marR="277495" indent="-342900">
              <a:lnSpc>
                <a:spcPct val="100000"/>
              </a:lnSpc>
              <a:spcBef>
                <a:spcPts val="994"/>
              </a:spcBef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lang="en-US" sz="2400" spc="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sz="2400" spc="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 </a:t>
            </a:r>
            <a:r>
              <a:rPr sz="240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sz="2400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permanent and </a:t>
            </a:r>
            <a:r>
              <a:rPr sz="240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</a:t>
            </a:r>
            <a:r>
              <a:rPr sz="2400" spc="-12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non-service  </a:t>
            </a:r>
            <a:r>
              <a:rPr sz="2400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connected disability,</a:t>
            </a:r>
            <a:r>
              <a:rPr sz="2400" spc="-4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endParaRPr sz="2400" dirty="0">
              <a:solidFill>
                <a:srgbClr val="66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42900">
              <a:lnSpc>
                <a:spcPct val="100000"/>
              </a:lnSpc>
              <a:spcBef>
                <a:spcPts val="1015"/>
              </a:spcBef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lang="en-US" sz="2400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sz="2400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 </a:t>
            </a:r>
            <a:r>
              <a:rPr sz="2400" spc="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</a:t>
            </a:r>
            <a:r>
              <a:rPr sz="2400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limited </a:t>
            </a:r>
            <a:r>
              <a:rPr sz="240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income </a:t>
            </a:r>
            <a:r>
              <a:rPr sz="2400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sz="240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</a:t>
            </a:r>
            <a:r>
              <a:rPr sz="2400" spc="-114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worth.</a:t>
            </a:r>
            <a:endParaRPr sz="2400" dirty="0">
              <a:solidFill>
                <a:srgbClr val="66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48285" marR="153035" algn="just">
              <a:lnSpc>
                <a:spcPct val="100000"/>
              </a:lnSpc>
              <a:spcBef>
                <a:spcPts val="994"/>
              </a:spcBef>
              <a:buClr>
                <a:srgbClr val="C00000"/>
              </a:buClr>
              <a:buSzPct val="125000"/>
            </a:pPr>
            <a:r>
              <a:rPr sz="2000" i="1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Veterans </a:t>
            </a:r>
            <a:r>
              <a:rPr sz="2000" i="1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</a:t>
            </a:r>
            <a:r>
              <a:rPr sz="2000" i="1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more </a:t>
            </a:r>
            <a:r>
              <a:rPr sz="2000" i="1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seriously disabled  </a:t>
            </a:r>
            <a:r>
              <a:rPr sz="2000" i="1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</a:t>
            </a:r>
            <a:r>
              <a:rPr sz="2000" i="1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qualify </a:t>
            </a:r>
            <a:r>
              <a:rPr sz="2000" i="1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sz="2000" i="1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pension at </a:t>
            </a:r>
            <a:r>
              <a:rPr sz="2000" i="1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sz="2000" i="1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increased</a:t>
            </a:r>
            <a:r>
              <a:rPr lang="en-US" sz="2000" i="1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i="1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housebound</a:t>
            </a:r>
            <a:r>
              <a:rPr lang="en-US" sz="2000" i="1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i="1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n-US" sz="2000" i="1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i="1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aid</a:t>
            </a:r>
            <a:r>
              <a:rPr lang="en-US" sz="2000" i="1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i="1" spc="-5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sz="2000" i="1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attendance</a:t>
            </a:r>
            <a:r>
              <a:rPr sz="2000" i="1" spc="-8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i="1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rates.</a:t>
            </a:r>
            <a:endParaRPr sz="2000" dirty="0">
              <a:solidFill>
                <a:srgbClr val="66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546</TotalTime>
  <Words>1049</Words>
  <Application>Microsoft Office PowerPoint</Application>
  <PresentationFormat>On-screen Show (4:3)</PresentationFormat>
  <Paragraphs>86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Century Gothic</vt:lpstr>
      <vt:lpstr>MV Boli</vt:lpstr>
      <vt:lpstr>Office Theme</vt:lpstr>
      <vt:lpstr>VAAC Presentation   July 29, 2020</vt:lpstr>
      <vt:lpstr>What We Will Cover</vt:lpstr>
      <vt:lpstr>PowerPoint Presentation</vt:lpstr>
      <vt:lpstr>PowerPoint Presentation</vt:lpstr>
      <vt:lpstr>Basis for Establishment of Service Connection</vt:lpstr>
      <vt:lpstr>How Does VA Calculate Compensation Rates?</vt:lpstr>
      <vt:lpstr>Combined Ratings</vt:lpstr>
      <vt:lpstr>DIC (Dependency Indemnity Compensation)</vt:lpstr>
      <vt:lpstr>Pension (Non-Service Connected Disability)</vt:lpstr>
      <vt:lpstr>Pension (Non-Service Connected Disability)</vt:lpstr>
      <vt:lpstr>A&amp;A and Housebound</vt:lpstr>
      <vt:lpstr>Survivors Pension (Death Pension)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PLASENCIA, CAESAR J., VBEASEAT</dc:creator>
  <cp:lastModifiedBy>Narciso, Lisa (DVA)</cp:lastModifiedBy>
  <cp:revision>37</cp:revision>
  <dcterms:created xsi:type="dcterms:W3CDTF">2020-07-17T17:29:27Z</dcterms:created>
  <dcterms:modified xsi:type="dcterms:W3CDTF">2020-07-27T17:58:19Z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2020-02-14T00:00:00Z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2020-07-17T00:00:00Z</vt:filetime>
  </property>
</Properties>
</file>