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8" r:id="rId2"/>
    <p:sldId id="263" r:id="rId3"/>
    <p:sldId id="265" r:id="rId4"/>
    <p:sldId id="266" r:id="rId5"/>
    <p:sldId id="267"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38" autoAdjust="0"/>
  </p:normalViewPr>
  <p:slideViewPr>
    <p:cSldViewPr>
      <p:cViewPr varScale="1">
        <p:scale>
          <a:sx n="110" d="100"/>
          <a:sy n="110" d="100"/>
        </p:scale>
        <p:origin x="5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178258-6037-4BDF-A39F-A263C0794334}" type="datetimeFigureOut">
              <a:rPr lang="en-US" smtClean="0"/>
              <a:t>4/26/2024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A9A1C4-4576-4D2C-B82B-33C1D2EF6297}" type="slidenum">
              <a:rPr lang="en-US" smtClean="0"/>
              <a:t>‹#›</a:t>
            </a:fld>
            <a:endParaRPr lang="en-US"/>
          </a:p>
        </p:txBody>
      </p:sp>
    </p:spTree>
    <p:extLst>
      <p:ext uri="{BB962C8B-B14F-4D97-AF65-F5344CB8AC3E}">
        <p14:creationId xmlns:p14="http://schemas.microsoft.com/office/powerpoint/2010/main" val="168578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193E13-0588-425B-82FA-FBDE8E5781F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
        <p:nvSpPr>
          <p:cNvPr id="18" name="Text Placeholder 17">
            <a:extLst>
              <a:ext uri="{FF2B5EF4-FFF2-40B4-BE49-F238E27FC236}">
                <a16:creationId xmlns:a16="http://schemas.microsoft.com/office/drawing/2014/main" id="{7E8B96CD-DCCC-4E9F-A501-3C52355050A8}"/>
              </a:ext>
            </a:extLst>
          </p:cNvPr>
          <p:cNvSpPr>
            <a:spLocks noGrp="1"/>
          </p:cNvSpPr>
          <p:nvPr>
            <p:ph type="body" sz="quarter" idx="13" hasCustomPrompt="1"/>
          </p:nvPr>
        </p:nvSpPr>
        <p:spPr>
          <a:xfrm>
            <a:off x="1360251" y="1828800"/>
            <a:ext cx="7239000" cy="685800"/>
          </a:xfrm>
        </p:spPr>
        <p:txBody>
          <a:bodyPr>
            <a:normAutofit/>
          </a:bodyPr>
          <a:lstStyle>
            <a:lvl1pPr>
              <a:defRPr sz="400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dirty="0"/>
              <a:t>CLICK TO ADD TITLE</a:t>
            </a:r>
          </a:p>
        </p:txBody>
      </p:sp>
      <p:sp>
        <p:nvSpPr>
          <p:cNvPr id="19" name="Text Placeholder 17">
            <a:extLst>
              <a:ext uri="{FF2B5EF4-FFF2-40B4-BE49-F238E27FC236}">
                <a16:creationId xmlns:a16="http://schemas.microsoft.com/office/drawing/2014/main" id="{D5C7B711-515A-415E-8220-E632DA348854}"/>
              </a:ext>
            </a:extLst>
          </p:cNvPr>
          <p:cNvSpPr>
            <a:spLocks noGrp="1"/>
          </p:cNvSpPr>
          <p:nvPr>
            <p:ph type="body" sz="quarter" idx="14" hasCustomPrompt="1"/>
          </p:nvPr>
        </p:nvSpPr>
        <p:spPr>
          <a:xfrm>
            <a:off x="1360251" y="2895600"/>
            <a:ext cx="7239000" cy="609600"/>
          </a:xfrm>
        </p:spPr>
        <p:txBody>
          <a:bodyPr>
            <a:normAutofit/>
          </a:bodyPr>
          <a:lstStyle>
            <a:lvl1pPr algn="ctr">
              <a:defRPr sz="2400" b="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dirty="0"/>
              <a:t>CLICK TO ADD SUBTITLE</a:t>
            </a:r>
          </a:p>
        </p:txBody>
      </p:sp>
      <p:sp>
        <p:nvSpPr>
          <p:cNvPr id="5" name="Picture Placeholder 4">
            <a:extLst>
              <a:ext uri="{FF2B5EF4-FFF2-40B4-BE49-F238E27FC236}">
                <a16:creationId xmlns:a16="http://schemas.microsoft.com/office/drawing/2014/main" id="{19D149D7-00D3-4BBC-87B2-011EE740C51E}"/>
              </a:ext>
            </a:extLst>
          </p:cNvPr>
          <p:cNvSpPr>
            <a:spLocks noGrp="1"/>
          </p:cNvSpPr>
          <p:nvPr>
            <p:ph type="pic" sz="quarter" idx="15" hasCustomPrompt="1"/>
          </p:nvPr>
        </p:nvSpPr>
        <p:spPr>
          <a:xfrm>
            <a:off x="9233154" y="337226"/>
            <a:ext cx="2438400" cy="2438400"/>
          </a:xfrm>
        </p:spPr>
        <p:txBody>
          <a:bodyPr>
            <a:normAutofit/>
          </a:bodyPr>
          <a:lstStyle>
            <a:lvl1pPr>
              <a:defRPr sz="1200"/>
            </a:lvl1pPr>
          </a:lstStyle>
          <a:p>
            <a:r>
              <a:rPr lang="en-US" dirty="0"/>
              <a:t>Add home/program logo; available for download on V-NET: vnet.dva.wa.gov/logos</a:t>
            </a:r>
          </a:p>
        </p:txBody>
      </p:sp>
      <p:sp>
        <p:nvSpPr>
          <p:cNvPr id="10" name="Picture Placeholder 4">
            <a:extLst>
              <a:ext uri="{FF2B5EF4-FFF2-40B4-BE49-F238E27FC236}">
                <a16:creationId xmlns:a16="http://schemas.microsoft.com/office/drawing/2014/main" id="{0805823B-5040-4B93-AC27-58922BB37EF8}"/>
              </a:ext>
            </a:extLst>
          </p:cNvPr>
          <p:cNvSpPr>
            <a:spLocks noGrp="1"/>
          </p:cNvSpPr>
          <p:nvPr>
            <p:ph type="pic" sz="quarter" idx="16" hasCustomPrompt="1"/>
          </p:nvPr>
        </p:nvSpPr>
        <p:spPr>
          <a:xfrm>
            <a:off x="9233154" y="2936943"/>
            <a:ext cx="2438400" cy="2438400"/>
          </a:xfrm>
        </p:spPr>
        <p:txBody>
          <a:bodyPr>
            <a:normAutofit/>
          </a:bodyPr>
          <a:lstStyle>
            <a:lvl1pPr>
              <a:defRPr sz="1200"/>
            </a:lvl1pPr>
          </a:lstStyle>
          <a:p>
            <a:r>
              <a:rPr lang="en-US" dirty="0"/>
              <a:t>Add home/program logo; available for download on V-NET: vnet.dva.wa.gov/logos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6D60B16-E291-4289-A517-F2C99956D22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371600" y="365760"/>
            <a:ext cx="10134600" cy="548640"/>
          </a:xfrm>
        </p:spPr>
        <p:txBody>
          <a:bodyPr/>
          <a:lstStyle/>
          <a:p>
            <a:r>
              <a:rPr lang="en-US" dirty="0"/>
              <a:t>Click to edit Master title style</a:t>
            </a:r>
          </a:p>
        </p:txBody>
      </p:sp>
      <p:sp>
        <p:nvSpPr>
          <p:cNvPr id="3" name="Content Placeholder 2"/>
          <p:cNvSpPr>
            <a:spLocks noGrp="1"/>
          </p:cNvSpPr>
          <p:nvPr>
            <p:ph idx="1"/>
          </p:nvPr>
        </p:nvSpPr>
        <p:spPr>
          <a:xfrm>
            <a:off x="1371600" y="1100629"/>
            <a:ext cx="9525000" cy="3579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DDFB509-19BD-4DCC-9D2C-8468F3AF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
        <p:nvSpPr>
          <p:cNvPr id="12" name="Content Placeholder 11">
            <a:extLst>
              <a:ext uri="{FF2B5EF4-FFF2-40B4-BE49-F238E27FC236}">
                <a16:creationId xmlns:a16="http://schemas.microsoft.com/office/drawing/2014/main" id="{CFA4C13F-E987-46DD-8B80-13AC3E248A48}"/>
              </a:ext>
            </a:extLst>
          </p:cNvPr>
          <p:cNvSpPr>
            <a:spLocks noGrp="1"/>
          </p:cNvSpPr>
          <p:nvPr>
            <p:ph sz="quarter" idx="13"/>
          </p:nvPr>
        </p:nvSpPr>
        <p:spPr>
          <a:xfrm>
            <a:off x="1626705" y="1666460"/>
            <a:ext cx="6526696" cy="5007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7F157FAE-35D1-4DB5-A356-08A0BB8158FD}"/>
              </a:ext>
            </a:extLst>
          </p:cNvPr>
          <p:cNvSpPr>
            <a:spLocks noGrp="1"/>
          </p:cNvSpPr>
          <p:nvPr>
            <p:ph sz="quarter" idx="14"/>
          </p:nvPr>
        </p:nvSpPr>
        <p:spPr>
          <a:xfrm>
            <a:off x="8534400" y="2100364"/>
            <a:ext cx="3337544" cy="4573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557ECD8-5176-43AA-BB0E-51B77CC60A9E}"/>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5E267D37-2697-465A-B9A9-F53F9F5BC3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447800" y="365760"/>
            <a:ext cx="10027920" cy="5486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41585"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736505"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0993"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910993"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6E66FF7-D9DD-4BE0-AE34-35C636A503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E66FF7-D9DD-4BE0-AE34-35C636A50327}" type="slidenum">
              <a:rPr lang="en-US" smtClean="0"/>
              <a:t>‹#›</a:t>
            </a:fld>
            <a:endParaRPr lang="en-US"/>
          </a:p>
        </p:txBody>
      </p:sp>
      <p:pic>
        <p:nvPicPr>
          <p:cNvPr id="7" name="Picture 6" descr="Shape&#10;&#10;Description automatically generated with low confidence">
            <a:extLst>
              <a:ext uri="{FF2B5EF4-FFF2-40B4-BE49-F238E27FC236}">
                <a16:creationId xmlns:a16="http://schemas.microsoft.com/office/drawing/2014/main" id="{B3667C80-4D86-4CAA-9AC8-D21A5F39794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6301730D-513D-4DEE-B6B0-74E10C46FB4C}"/>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9" name="Content Placeholder 3">
            <a:extLst>
              <a:ext uri="{FF2B5EF4-FFF2-40B4-BE49-F238E27FC236}">
                <a16:creationId xmlns:a16="http://schemas.microsoft.com/office/drawing/2014/main" id="{4C566ECA-1EE5-4F4A-BE37-2CEE1F6C3370}"/>
              </a:ext>
            </a:extLst>
          </p:cNvPr>
          <p:cNvSpPr>
            <a:spLocks noGrp="1"/>
          </p:cNvSpPr>
          <p:nvPr>
            <p:ph sz="half" idx="2"/>
          </p:nvPr>
        </p:nvSpPr>
        <p:spPr>
          <a:xfrm>
            <a:off x="1627188" y="1676400"/>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7E013865-43D0-426B-8645-EAD278CDB70A}"/>
              </a:ext>
            </a:extLst>
          </p:cNvPr>
          <p:cNvSpPr>
            <a:spLocks noGrp="1"/>
          </p:cNvSpPr>
          <p:nvPr>
            <p:ph sz="half" idx="16"/>
          </p:nvPr>
        </p:nvSpPr>
        <p:spPr>
          <a:xfrm>
            <a:off x="6315449" y="16764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2014EB1D-63C1-4565-A044-2FD7FA764CE7}"/>
              </a:ext>
            </a:extLst>
          </p:cNvPr>
          <p:cNvSpPr>
            <a:spLocks noGrp="1"/>
          </p:cNvSpPr>
          <p:nvPr>
            <p:ph sz="half" idx="17"/>
          </p:nvPr>
        </p:nvSpPr>
        <p:spPr>
          <a:xfrm>
            <a:off x="8763000" y="4066162"/>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DC36EF3-9EF3-4D98-878C-67BF5BAF44E1}"/>
              </a:ext>
            </a:extLst>
          </p:cNvPr>
          <p:cNvSpPr>
            <a:spLocks noGrp="1"/>
          </p:cNvSpPr>
          <p:nvPr>
            <p:ph sz="half" idx="18"/>
          </p:nvPr>
        </p:nvSpPr>
        <p:spPr>
          <a:xfrm>
            <a:off x="8763000" y="1669543"/>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946FED40-CD7E-462F-B5F1-345DADF377F8}"/>
              </a:ext>
            </a:extLst>
          </p:cNvPr>
          <p:cNvSpPr>
            <a:spLocks noGrp="1"/>
          </p:cNvSpPr>
          <p:nvPr>
            <p:ph sz="half" idx="19"/>
          </p:nvPr>
        </p:nvSpPr>
        <p:spPr>
          <a:xfrm>
            <a:off x="6324616" y="40767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E66FF7-D9DD-4BE0-AE34-35C636A50327}" type="slidenum">
              <a:rPr lang="en-US" smtClean="0"/>
              <a:t>‹#›</a:t>
            </a:fld>
            <a:endParaRPr lang="en-US"/>
          </a:p>
        </p:txBody>
      </p:sp>
      <p:pic>
        <p:nvPicPr>
          <p:cNvPr id="6" name="Picture 5">
            <a:extLst>
              <a:ext uri="{FF2B5EF4-FFF2-40B4-BE49-F238E27FC236}">
                <a16:creationId xmlns:a16="http://schemas.microsoft.com/office/drawing/2014/main" id="{EF153600-AFCF-4E28-8CF4-A51773C7E6D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ext Placeholder 14">
            <a:extLst>
              <a:ext uri="{FF2B5EF4-FFF2-40B4-BE49-F238E27FC236}">
                <a16:creationId xmlns:a16="http://schemas.microsoft.com/office/drawing/2014/main" id="{938CBE49-8170-468B-BC73-AEE1CC0B17C6}"/>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8" name="Content Placeholder 3">
            <a:extLst>
              <a:ext uri="{FF2B5EF4-FFF2-40B4-BE49-F238E27FC236}">
                <a16:creationId xmlns:a16="http://schemas.microsoft.com/office/drawing/2014/main" id="{39D2FFBC-06DB-49D6-9F92-A572656A9055}"/>
              </a:ext>
            </a:extLst>
          </p:cNvPr>
          <p:cNvSpPr>
            <a:spLocks noGrp="1"/>
          </p:cNvSpPr>
          <p:nvPr>
            <p:ph sz="half" idx="2"/>
          </p:nvPr>
        </p:nvSpPr>
        <p:spPr>
          <a:xfrm>
            <a:off x="1627188" y="1676400"/>
            <a:ext cx="10031412"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B73051FA-7035-436A-BCF4-7EF193BACF43}"/>
              </a:ext>
            </a:extLst>
          </p:cNvPr>
          <p:cNvSpPr>
            <a:spLocks noGrp="1"/>
          </p:cNvSpPr>
          <p:nvPr>
            <p:ph type="pic" sz="quarter" idx="16"/>
          </p:nvPr>
        </p:nvSpPr>
        <p:spPr>
          <a:xfrm>
            <a:off x="2590800" y="5105400"/>
            <a:ext cx="1600200" cy="1600200"/>
          </a:xfrm>
        </p:spPr>
        <p:txBody>
          <a:bodyPr/>
          <a:lstStyle/>
          <a:p>
            <a:endParaRPr lang="en-US"/>
          </a:p>
        </p:txBody>
      </p:sp>
      <p:sp>
        <p:nvSpPr>
          <p:cNvPr id="11" name="Picture Placeholder 9">
            <a:extLst>
              <a:ext uri="{FF2B5EF4-FFF2-40B4-BE49-F238E27FC236}">
                <a16:creationId xmlns:a16="http://schemas.microsoft.com/office/drawing/2014/main" id="{A4DB8DFA-B7A3-48F2-A9C8-CD0A8EE62595}"/>
              </a:ext>
            </a:extLst>
          </p:cNvPr>
          <p:cNvSpPr>
            <a:spLocks noGrp="1"/>
          </p:cNvSpPr>
          <p:nvPr>
            <p:ph type="pic" sz="quarter" idx="17"/>
          </p:nvPr>
        </p:nvSpPr>
        <p:spPr>
          <a:xfrm>
            <a:off x="4648200" y="5105400"/>
            <a:ext cx="1600200" cy="1600200"/>
          </a:xfrm>
        </p:spPr>
        <p:txBody>
          <a:bodyPr/>
          <a:lstStyle/>
          <a:p>
            <a:endParaRPr lang="en-US"/>
          </a:p>
        </p:txBody>
      </p:sp>
      <p:sp>
        <p:nvSpPr>
          <p:cNvPr id="12" name="Picture Placeholder 9">
            <a:extLst>
              <a:ext uri="{FF2B5EF4-FFF2-40B4-BE49-F238E27FC236}">
                <a16:creationId xmlns:a16="http://schemas.microsoft.com/office/drawing/2014/main" id="{020AB207-282D-416A-920C-B5EE377D9B61}"/>
              </a:ext>
            </a:extLst>
          </p:cNvPr>
          <p:cNvSpPr>
            <a:spLocks noGrp="1"/>
          </p:cNvSpPr>
          <p:nvPr>
            <p:ph type="pic" sz="quarter" idx="18"/>
          </p:nvPr>
        </p:nvSpPr>
        <p:spPr>
          <a:xfrm>
            <a:off x="6779333" y="5105400"/>
            <a:ext cx="1600200" cy="1600200"/>
          </a:xfrm>
        </p:spPr>
        <p:txBody>
          <a:bodyPr/>
          <a:lstStyle/>
          <a:p>
            <a:endParaRPr lang="en-US"/>
          </a:p>
        </p:txBody>
      </p:sp>
      <p:sp>
        <p:nvSpPr>
          <p:cNvPr id="13" name="Picture Placeholder 9">
            <a:extLst>
              <a:ext uri="{FF2B5EF4-FFF2-40B4-BE49-F238E27FC236}">
                <a16:creationId xmlns:a16="http://schemas.microsoft.com/office/drawing/2014/main" id="{8BDF3769-D073-4F72-886D-5E0B2CBA183E}"/>
              </a:ext>
            </a:extLst>
          </p:cNvPr>
          <p:cNvSpPr>
            <a:spLocks noGrp="1"/>
          </p:cNvSpPr>
          <p:nvPr>
            <p:ph type="pic" sz="quarter" idx="19"/>
          </p:nvPr>
        </p:nvSpPr>
        <p:spPr>
          <a:xfrm>
            <a:off x="8910466" y="5100658"/>
            <a:ext cx="1600200" cy="160020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DA848A-94CD-4209-A0F0-C7FB25E52F92}"/>
              </a:ext>
            </a:extLst>
          </p:cNvPr>
          <p:cNvSpPr>
            <a:spLocks noGrp="1"/>
          </p:cNvSpPr>
          <p:nvPr>
            <p:ph type="sldNum" sz="quarter" idx="12"/>
          </p:nvPr>
        </p:nvSpPr>
        <p:spPr/>
        <p:txBody>
          <a:bodyPr/>
          <a:lstStyle/>
          <a:p>
            <a:fld id="{86E66FF7-D9DD-4BE0-AE34-35C636A50327}" type="slidenum">
              <a:rPr lang="en-US" smtClean="0"/>
              <a:t>‹#›</a:t>
            </a:fld>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04F83793-5A27-456B-86F1-0FD370ECEE7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4BEF0E44-75BB-46D2-BB32-32ABBF62CF7B}"/>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9" name="Content Placeholder 3">
            <a:extLst>
              <a:ext uri="{FF2B5EF4-FFF2-40B4-BE49-F238E27FC236}">
                <a16:creationId xmlns:a16="http://schemas.microsoft.com/office/drawing/2014/main" id="{2EA6F350-C7F7-4EC8-AED7-A2E225CA5460}"/>
              </a:ext>
            </a:extLst>
          </p:cNvPr>
          <p:cNvSpPr>
            <a:spLocks noGrp="1"/>
          </p:cNvSpPr>
          <p:nvPr>
            <p:ph sz="half" idx="2"/>
          </p:nvPr>
        </p:nvSpPr>
        <p:spPr>
          <a:xfrm>
            <a:off x="1627188" y="1676400"/>
            <a:ext cx="10031412"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20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DC07BEA9-088B-48C9-BF6C-1713BCBC791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3" name="Content Placeholder 2"/>
          <p:cNvSpPr>
            <a:spLocks noGrp="1"/>
          </p:cNvSpPr>
          <p:nvPr>
            <p:ph sz="half" idx="1"/>
          </p:nvPr>
        </p:nvSpPr>
        <p:spPr>
          <a:xfrm>
            <a:off x="1548384"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17792"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359A3-DFFB-49E5-BEC6-6B97B1A745A9}"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66FF7-D9DD-4BE0-AE34-35C636A50327}" type="slidenum">
              <a:rPr lang="en-US" smtClean="0"/>
              <a:t>‹#›</a:t>
            </a:fld>
            <a:endParaRPr lang="en-US"/>
          </a:p>
        </p:txBody>
      </p:sp>
      <p:sp>
        <p:nvSpPr>
          <p:cNvPr id="8" name="Title 7"/>
          <p:cNvSpPr>
            <a:spLocks noGrp="1"/>
          </p:cNvSpPr>
          <p:nvPr>
            <p:ph type="title"/>
          </p:nvPr>
        </p:nvSpPr>
        <p:spPr>
          <a:xfrm>
            <a:off x="1548384" y="365760"/>
            <a:ext cx="9881616" cy="54864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4D6359A3-DFFB-49E5-BEC6-6B97B1A745A9}" type="datetimeFigureOut">
              <a:rPr lang="en-US" smtClean="0"/>
              <a:t>4/26/2024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E66FF7-D9DD-4BE0-AE34-35C636A503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4" r:id="rId8"/>
  </p:sldLayoutIdLst>
  <p:txStyles>
    <p:titleStyle>
      <a:lvl1pPr algn="l" defTabSz="914400" rtl="0" eaLnBrk="1" latinLnBrk="0" hangingPunct="1">
        <a:spcBef>
          <a:spcPct val="0"/>
        </a:spcBef>
        <a:buNone/>
        <a:defRPr sz="4000" b="1" kern="1200" cap="all" baseline="0">
          <a:solidFill>
            <a:schemeClr val="tx1"/>
          </a:solidFill>
          <a:latin typeface="Montserrat" panose="00000500000000000000" pitchFamily="50" charset="0"/>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ollyS@dva.w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7933BB-524B-34B3-64F1-FABEEF86B453}"/>
              </a:ext>
            </a:extLst>
          </p:cNvPr>
          <p:cNvSpPr txBox="1"/>
          <p:nvPr/>
        </p:nvSpPr>
        <p:spPr>
          <a:xfrm>
            <a:off x="1447800" y="304800"/>
            <a:ext cx="9601200" cy="2800767"/>
          </a:xfrm>
          <a:prstGeom prst="rect">
            <a:avLst/>
          </a:prstGeom>
          <a:noFill/>
        </p:spPr>
        <p:txBody>
          <a:bodyPr wrap="square">
            <a:spAutoFit/>
          </a:bodyPr>
          <a:lstStyle/>
          <a:p>
            <a:pPr algn="ctr" eaLnBrk="1" hangingPunct="1">
              <a:spcBef>
                <a:spcPct val="0"/>
              </a:spcBef>
              <a:buFontTx/>
              <a:buNone/>
            </a:pPr>
            <a:r>
              <a:rPr lang="en-US" altLang="en-US" sz="4400" b="1" cap="small" dirty="0">
                <a:solidFill>
                  <a:srgbClr val="800000"/>
                </a:solidFill>
                <a:latin typeface="Cambria" panose="02040503050406030204" pitchFamily="18" charset="0"/>
                <a:ea typeface="Cambria" panose="02040503050406030204" pitchFamily="18" charset="0"/>
              </a:rPr>
              <a:t>Washington State Department of Veterans Affairs</a:t>
            </a:r>
          </a:p>
          <a:p>
            <a:pPr algn="ctr" eaLnBrk="1" hangingPunct="1">
              <a:spcBef>
                <a:spcPct val="0"/>
              </a:spcBef>
              <a:buFontTx/>
              <a:buNone/>
            </a:pPr>
            <a:r>
              <a:rPr lang="en-US" altLang="en-US" sz="4400" b="1" cap="small" dirty="0">
                <a:solidFill>
                  <a:srgbClr val="800000"/>
                </a:solidFill>
                <a:latin typeface="Cambria" panose="02040503050406030204" pitchFamily="18" charset="0"/>
                <a:ea typeface="Cambria" panose="02040503050406030204" pitchFamily="18" charset="0"/>
              </a:rPr>
              <a:t>Homeless Veterans Reintegration Program (HVRP)</a:t>
            </a:r>
            <a:endParaRPr lang="en-US" altLang="en-US" sz="4400" cap="small" dirty="0">
              <a:solidFill>
                <a:schemeClr val="tx2"/>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1F10F105-813C-9F70-04D1-AFF2218E0144}"/>
              </a:ext>
            </a:extLst>
          </p:cNvPr>
          <p:cNvSpPr/>
          <p:nvPr/>
        </p:nvSpPr>
        <p:spPr>
          <a:xfrm>
            <a:off x="3962400" y="3638967"/>
            <a:ext cx="4572000" cy="1569660"/>
          </a:xfrm>
          <a:prstGeom prst="rect">
            <a:avLst/>
          </a:prstGeom>
          <a:solidFill>
            <a:schemeClr val="bg1"/>
          </a:solidFill>
        </p:spPr>
        <p:txBody>
          <a:bodyPr lIns="91440" tIns="45720" rIns="91440" bIns="45720" anchor="t">
            <a:spAutoFit/>
          </a:bodyPr>
          <a:lstStyle/>
          <a:p>
            <a:pPr algn="ctr"/>
            <a:r>
              <a:rPr lang="en-US" sz="2400" dirty="0">
                <a:latin typeface="Cambria" panose="02040503050406030204" pitchFamily="18" charset="0"/>
                <a:ea typeface="Cambria" panose="02040503050406030204" pitchFamily="18" charset="0"/>
              </a:rPr>
              <a:t>Holly Stenglein </a:t>
            </a:r>
          </a:p>
          <a:p>
            <a:pPr algn="ctr"/>
            <a:r>
              <a:rPr lang="en-US" sz="2400" dirty="0">
                <a:latin typeface="Cambria" panose="02040503050406030204" pitchFamily="18" charset="0"/>
                <a:ea typeface="Cambria" panose="02040503050406030204" pitchFamily="18" charset="0"/>
              </a:rPr>
              <a:t>HVRP Case Manager </a:t>
            </a:r>
            <a:br>
              <a:rPr lang="en-US" sz="2400" dirty="0">
                <a:latin typeface="Cambria" panose="02040503050406030204" pitchFamily="18" charset="0"/>
                <a:ea typeface="Cambria" panose="02040503050406030204" pitchFamily="18" charset="0"/>
              </a:rPr>
            </a:br>
            <a:r>
              <a:rPr lang="en-US" sz="2400" dirty="0">
                <a:latin typeface="Cambria" panose="02040503050406030204" pitchFamily="18" charset="0"/>
                <a:ea typeface="Cambria" panose="02040503050406030204" pitchFamily="18" charset="0"/>
                <a:hlinkClick r:id="rId2"/>
              </a:rPr>
              <a:t>HollyS@dva.wa.gov</a:t>
            </a:r>
            <a:r>
              <a:rPr lang="en-US" sz="2400" dirty="0">
                <a:latin typeface="Cambria" panose="02040503050406030204" pitchFamily="18" charset="0"/>
                <a:ea typeface="Cambria" panose="02040503050406030204" pitchFamily="18" charset="0"/>
              </a:rPr>
              <a:t> </a:t>
            </a:r>
          </a:p>
          <a:p>
            <a:pPr algn="ctr"/>
            <a:r>
              <a:rPr lang="en-US" sz="2400" dirty="0">
                <a:latin typeface="Cambria" panose="02040503050406030204" pitchFamily="18" charset="0"/>
                <a:ea typeface="Cambria" panose="02040503050406030204" pitchFamily="18" charset="0"/>
              </a:rPr>
              <a:t>(509) 822-1487</a:t>
            </a:r>
          </a:p>
        </p:txBody>
      </p:sp>
      <p:sp>
        <p:nvSpPr>
          <p:cNvPr id="3" name="TextBox 7">
            <a:extLst>
              <a:ext uri="{FF2B5EF4-FFF2-40B4-BE49-F238E27FC236}">
                <a16:creationId xmlns:a16="http://schemas.microsoft.com/office/drawing/2014/main" id="{5B89A467-7058-E016-0AF9-2BEEE3CB5259}"/>
              </a:ext>
            </a:extLst>
          </p:cNvPr>
          <p:cNvSpPr txBox="1"/>
          <p:nvPr/>
        </p:nvSpPr>
        <p:spPr>
          <a:xfrm>
            <a:off x="0" y="6400800"/>
            <a:ext cx="509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AC7A0B0-E4CD-47B6-B071-B9A6FC1CDB94}" type="slidenum">
              <a:rPr lang="en-US" smtClean="0">
                <a:solidFill>
                  <a:schemeClr val="bg1">
                    <a:lumMod val="95000"/>
                  </a:schemeClr>
                </a:solidFill>
                <a:latin typeface="Cambria" panose="02040503050406030204" pitchFamily="18" charset="0"/>
                <a:ea typeface="Cambria" panose="02040503050406030204" pitchFamily="18" charset="0"/>
              </a:rPr>
              <a:t>1</a:t>
            </a:fld>
            <a:endParaRPr lang="en-US"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995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6887BD-6194-20F5-B48E-6A59BF54CF09}"/>
              </a:ext>
            </a:extLst>
          </p:cNvPr>
          <p:cNvSpPr txBox="1"/>
          <p:nvPr/>
        </p:nvSpPr>
        <p:spPr>
          <a:xfrm>
            <a:off x="1219200" y="77450"/>
            <a:ext cx="9829800" cy="1323439"/>
          </a:xfrm>
          <a:prstGeom prst="rect">
            <a:avLst/>
          </a:prstGeom>
          <a:noFill/>
        </p:spPr>
        <p:txBody>
          <a:bodyPr wrap="square">
            <a:spAutoFit/>
          </a:bodyPr>
          <a:lstStyle/>
          <a:p>
            <a:pPr algn="ctr"/>
            <a:r>
              <a:rPr lang="en-US" altLang="en-US" sz="4000" b="1" dirty="0">
                <a:solidFill>
                  <a:srgbClr val="800000"/>
                </a:solidFill>
                <a:latin typeface="Cambria" panose="02040503050406030204" pitchFamily="18" charset="0"/>
                <a:ea typeface="Cambria" panose="02040503050406030204" pitchFamily="18" charset="0"/>
              </a:rPr>
              <a:t>Homeless Veterans Reintegration Program (HVRP)</a:t>
            </a:r>
            <a:endParaRPr lang="en-US" sz="40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95D5E83C-2D2B-91AD-4B79-796CBF2C4443}"/>
              </a:ext>
            </a:extLst>
          </p:cNvPr>
          <p:cNvSpPr txBox="1"/>
          <p:nvPr/>
        </p:nvSpPr>
        <p:spPr>
          <a:xfrm>
            <a:off x="1219200" y="1682484"/>
            <a:ext cx="9923417" cy="4081117"/>
          </a:xfrm>
          <a:prstGeom prst="rect">
            <a:avLst/>
          </a:prstGeom>
          <a:noFill/>
        </p:spPr>
        <p:txBody>
          <a:bodyPr wrap="square">
            <a:spAutoFit/>
          </a:bodyPr>
          <a:lstStyle/>
          <a:p>
            <a:pPr marL="285750" indent="-285750" eaLnBrk="1" hangingPunct="1">
              <a:lnSpc>
                <a:spcPct val="90000"/>
              </a:lnSpc>
              <a:buFont typeface="Arial" panose="020B0604020202020204" pitchFamily="34" charset="0"/>
              <a:buChar char="•"/>
            </a:pPr>
            <a:r>
              <a:rPr lang="en-US" altLang="en-US" sz="2400" dirty="0">
                <a:latin typeface="Cambria" panose="02040503050406030204" pitchFamily="18" charset="0"/>
                <a:ea typeface="Cambria" panose="02040503050406030204" pitchFamily="18" charset="0"/>
                <a:cs typeface="Arial" panose="020B0604020202020204" pitchFamily="34" charset="0"/>
              </a:rPr>
              <a:t>HVRP provides employment and training services to assist in reintegrating homeless veterans into meaningful employment within the labor force and to stimulate the development of effective service delivery systems that will address the complex problems facing homeless veterans. The program is employment-focused and homeless veterans receive customized employment and training services to assist them in successfully transitioning into the labor force.</a:t>
            </a:r>
          </a:p>
          <a:p>
            <a:pPr eaLnBrk="1" hangingPunct="1">
              <a:lnSpc>
                <a:spcPct val="90000"/>
              </a:lnSpc>
            </a:pPr>
            <a:endParaRPr lang="en-US" altLang="en-US" sz="2400" dirty="0">
              <a:latin typeface="Cambria" panose="02040503050406030204" pitchFamily="18" charset="0"/>
              <a:ea typeface="Cambria" panose="02040503050406030204" pitchFamily="18" charset="0"/>
              <a:cs typeface="Arial" panose="020B0604020202020204" pitchFamily="34" charset="0"/>
            </a:endParaRPr>
          </a:p>
          <a:p>
            <a:pPr marL="285750" indent="-285750" eaLnBrk="1" hangingPunct="1">
              <a:lnSpc>
                <a:spcPct val="90000"/>
              </a:lnSpc>
              <a:buFont typeface="Arial" panose="020B0604020202020204" pitchFamily="34" charset="0"/>
              <a:buChar char="•"/>
            </a:pPr>
            <a:r>
              <a:rPr lang="en-US" altLang="en-US" sz="2400" dirty="0">
                <a:latin typeface="Cambria" panose="02040503050406030204" pitchFamily="18" charset="0"/>
                <a:ea typeface="Cambria" panose="02040503050406030204" pitchFamily="18" charset="0"/>
                <a:cs typeface="Arial" panose="020B0604020202020204" pitchFamily="34" charset="0"/>
              </a:rPr>
              <a:t>This is an employment focused Federally funded Grant that can assist homeless veterans with their employment needs. </a:t>
            </a:r>
            <a:r>
              <a:rPr lang="en-US" altLang="en-US" sz="2400" u="sng" dirty="0">
                <a:latin typeface="Cambria" panose="02040503050406030204" pitchFamily="18" charset="0"/>
                <a:ea typeface="Cambria" panose="02040503050406030204" pitchFamily="18" charset="0"/>
                <a:cs typeface="Arial" panose="020B0604020202020204" pitchFamily="34" charset="0"/>
              </a:rPr>
              <a:t>This program Does Not have the ability to provide Direct Housing Support to its participants.  </a:t>
            </a:r>
          </a:p>
        </p:txBody>
      </p:sp>
      <p:sp>
        <p:nvSpPr>
          <p:cNvPr id="2" name="TextBox 7">
            <a:extLst>
              <a:ext uri="{FF2B5EF4-FFF2-40B4-BE49-F238E27FC236}">
                <a16:creationId xmlns:a16="http://schemas.microsoft.com/office/drawing/2014/main" id="{07E1EA0C-875C-DC43-6ACE-F443AD504F37}"/>
              </a:ext>
            </a:extLst>
          </p:cNvPr>
          <p:cNvSpPr txBox="1"/>
          <p:nvPr/>
        </p:nvSpPr>
        <p:spPr>
          <a:xfrm>
            <a:off x="0" y="6400800"/>
            <a:ext cx="509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AC7A0B0-E4CD-47B6-B071-B9A6FC1CDB94}" type="slidenum">
              <a:rPr lang="en-US" smtClean="0">
                <a:solidFill>
                  <a:schemeClr val="bg1">
                    <a:lumMod val="95000"/>
                  </a:schemeClr>
                </a:solidFill>
                <a:latin typeface="Cambria" panose="02040503050406030204" pitchFamily="18" charset="0"/>
                <a:ea typeface="Cambria" panose="02040503050406030204" pitchFamily="18" charset="0"/>
              </a:rPr>
              <a:t>2</a:t>
            </a:fld>
            <a:endParaRPr lang="en-US"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074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C8DDED59-5FDD-3D71-B594-DCD7D3ED67E8}"/>
              </a:ext>
            </a:extLst>
          </p:cNvPr>
          <p:cNvSpPr txBox="1">
            <a:spLocks noChangeArrowheads="1"/>
          </p:cNvSpPr>
          <p:nvPr/>
        </p:nvSpPr>
        <p:spPr bwMode="auto">
          <a:xfrm>
            <a:off x="1434305" y="0"/>
            <a:ext cx="932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342900" indent="-342900" algn="l" defTabSz="914400" rtl="0" eaLnBrk="1" latinLnBrk="0" hangingPunct="1">
              <a:spcBef>
                <a:spcPct val="20000"/>
              </a:spcBef>
              <a:buFont typeface="Arial" pitchFamily="34" charset="0"/>
              <a:buChar char="•"/>
              <a:defRPr sz="2400" b="1"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lr>
                <a:schemeClr val="accent2"/>
              </a:buClr>
              <a:buFont typeface="Wingdings" pitchFamily="2" charset="2"/>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2000" i="1"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2000" i="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chemeClr val="accent2"/>
              </a:buClr>
              <a:buFont typeface="Wingdings" pitchFamily="2" charset="2"/>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chemeClr val="accent2"/>
              </a:buClr>
              <a:buFont typeface="Wingdings" pitchFamily="2" charset="2"/>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chemeClr val="accent2"/>
              </a:buClr>
              <a:buFont typeface="Wingdings" pitchFamily="2" charset="2"/>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chemeClr val="accent2"/>
              </a:buClr>
              <a:buFont typeface="Wingdings" pitchFamily="2" charset="2"/>
              <a:buChar char="»"/>
              <a:defRPr sz="2000" kern="1200">
                <a:solidFill>
                  <a:schemeClr val="tx1"/>
                </a:solidFill>
                <a:latin typeface="Arial" panose="020B0604020202020204" pitchFamily="34" charset="0"/>
                <a:ea typeface="+mn-ea"/>
                <a:cs typeface="+mn-cs"/>
              </a:defRPr>
            </a:lvl9pPr>
          </a:lstStyle>
          <a:p>
            <a:pPr algn="ctr">
              <a:spcBef>
                <a:spcPct val="0"/>
              </a:spcBef>
              <a:buFontTx/>
              <a:buNone/>
            </a:pPr>
            <a:r>
              <a:rPr lang="en-US" altLang="en-US" sz="3600" dirty="0">
                <a:solidFill>
                  <a:srgbClr val="800000"/>
                </a:solidFill>
                <a:latin typeface="Cambria" panose="02040503050406030204" pitchFamily="18" charset="0"/>
                <a:ea typeface="Cambria" panose="02040503050406030204" pitchFamily="18" charset="0"/>
              </a:rPr>
              <a:t>HVRP Eligibility Criteria: </a:t>
            </a:r>
          </a:p>
          <a:p>
            <a:pPr algn="ctr">
              <a:spcBef>
                <a:spcPct val="0"/>
              </a:spcBef>
              <a:buFontTx/>
              <a:buNone/>
            </a:pPr>
            <a:r>
              <a:rPr lang="en-US" altLang="en-US" sz="3600" dirty="0">
                <a:solidFill>
                  <a:srgbClr val="800000"/>
                </a:solidFill>
                <a:latin typeface="Cambria" panose="02040503050406030204" pitchFamily="18" charset="0"/>
                <a:ea typeface="Cambria" panose="02040503050406030204" pitchFamily="18" charset="0"/>
              </a:rPr>
              <a:t>Definition of a Veteran as Defined by U.S. DOL-VETS</a:t>
            </a:r>
            <a:endParaRPr lang="en-US" altLang="en-US" sz="3600" dirty="0">
              <a:solidFill>
                <a:schemeClr val="tx2"/>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E693DEC0-DAFA-E254-0BC4-F67B9281CA31}"/>
              </a:ext>
            </a:extLst>
          </p:cNvPr>
          <p:cNvSpPr txBox="1">
            <a:spLocks/>
          </p:cNvSpPr>
          <p:nvPr/>
        </p:nvSpPr>
        <p:spPr>
          <a:xfrm>
            <a:off x="1434305" y="1907183"/>
            <a:ext cx="9323388" cy="4678204"/>
          </a:xfrm>
          <a:prstGeom prst="rect">
            <a:avLst/>
          </a:prstGeom>
          <a:noFill/>
        </p:spPr>
        <p:txBody>
          <a:bodyPr wrap="square">
            <a:sp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en-US" sz="2400" b="0" dirty="0">
                <a:solidFill>
                  <a:schemeClr val="accent1"/>
                </a:solidFill>
                <a:latin typeface="Cambria" panose="02040503050406030204" pitchFamily="18" charset="0"/>
                <a:ea typeface="Cambria" panose="02040503050406030204" pitchFamily="18" charset="0"/>
                <a:cs typeface="Arial" panose="020B0604020202020204" pitchFamily="34" charset="0"/>
              </a:rPr>
              <a:t>Definition of a Veteran for HVRP Eligibility: </a:t>
            </a:r>
          </a:p>
          <a:p>
            <a:pPr marL="0" indent="0">
              <a:defRPr/>
            </a:pPr>
            <a:r>
              <a:rPr lang="en-US" sz="1800" b="0" dirty="0">
                <a:solidFill>
                  <a:schemeClr val="accent1"/>
                </a:solidFill>
                <a:latin typeface="Cambria" panose="02040503050406030204" pitchFamily="18" charset="0"/>
                <a:ea typeface="Cambria" panose="02040503050406030204" pitchFamily="18" charset="0"/>
                <a:cs typeface="Arial" panose="020B0604020202020204" pitchFamily="34" charset="0"/>
              </a:rPr>
              <a:t>The term “veteran” means a person who served in the United States Army, Navy, Marine Corps, Air Force, Space Force, Coast Guard, or Reserve Component (National Guard and Reserve), who meet the following criteria:</a:t>
            </a:r>
          </a:p>
          <a:p>
            <a:pPr marL="742950" indent="-285750">
              <a:buFont typeface="Arial" panose="020B0604020202020204" pitchFamily="34" charset="0"/>
              <a:buChar char="•"/>
              <a:defRPr/>
            </a:pPr>
            <a:r>
              <a:rPr lang="en-US" sz="1800" b="0" dirty="0">
                <a:solidFill>
                  <a:schemeClr val="accent1"/>
                </a:solidFill>
                <a:latin typeface="Cambria" panose="02040503050406030204" pitchFamily="18" charset="0"/>
                <a:ea typeface="Cambria" panose="02040503050406030204" pitchFamily="18" charset="0"/>
                <a:cs typeface="Arial" panose="020B0604020202020204" pitchFamily="34" charset="0"/>
              </a:rPr>
              <a:t>Received a discharge or release under conditions other than dishonorable (see 38 U.S.C. § 101(18)); and</a:t>
            </a:r>
          </a:p>
          <a:p>
            <a:pPr marL="742950" indent="-285750">
              <a:buFont typeface="Arial" panose="020B0604020202020204" pitchFamily="34" charset="0"/>
              <a:buChar char="•"/>
              <a:defRPr/>
            </a:pPr>
            <a:r>
              <a:rPr lang="en-US" sz="1800" b="0" dirty="0">
                <a:solidFill>
                  <a:schemeClr val="accent1"/>
                </a:solidFill>
                <a:latin typeface="Cambria" panose="02040503050406030204" pitchFamily="18" charset="0"/>
                <a:ea typeface="Cambria" panose="02040503050406030204" pitchFamily="18" charset="0"/>
                <a:cs typeface="Arial" panose="020B0604020202020204" pitchFamily="34" charset="0"/>
              </a:rPr>
              <a:t>At least one day of active duty (see 38 U.S.C. § 101(21)) to include time spent in basic training for active-duty members; or</a:t>
            </a:r>
          </a:p>
          <a:p>
            <a:pPr marL="742950" indent="-285750">
              <a:buFont typeface="Arial" panose="020B0604020202020204" pitchFamily="34" charset="0"/>
              <a:buChar char="•"/>
              <a:defRPr/>
            </a:pPr>
            <a:r>
              <a:rPr lang="en-US" sz="1800" b="0" dirty="0">
                <a:solidFill>
                  <a:schemeClr val="accent1"/>
                </a:solidFill>
                <a:latin typeface="Cambria" panose="02040503050406030204" pitchFamily="18" charset="0"/>
                <a:ea typeface="Cambria" panose="02040503050406030204" pitchFamily="18" charset="0"/>
                <a:cs typeface="Arial" panose="020B0604020202020204" pitchFamily="34" charset="0"/>
              </a:rPr>
              <a:t>Federal active duty for National Guard and Reserve members (not including inactive duty and active duty for training, see 38 U.S.C. § 101(22), (23)); or</a:t>
            </a:r>
          </a:p>
          <a:p>
            <a:pPr marL="742950" indent="-285750">
              <a:buFont typeface="Arial" panose="020B0604020202020204" pitchFamily="34" charset="0"/>
              <a:buChar char="•"/>
              <a:defRPr/>
            </a:pPr>
            <a:r>
              <a:rPr lang="en-US" sz="1800" b="0" dirty="0">
                <a:solidFill>
                  <a:schemeClr val="accent1"/>
                </a:solidFill>
                <a:latin typeface="Cambria" panose="02040503050406030204" pitchFamily="18" charset="0"/>
                <a:ea typeface="Cambria" panose="02040503050406030204" pitchFamily="18" charset="0"/>
                <a:cs typeface="Arial" panose="020B0604020202020204" pitchFamily="34" charset="0"/>
              </a:rPr>
              <a:t>Any period of inactive duty or active duty for training during which National Guard and Reserve members received a service-connected disability resulting from a   disease or</a:t>
            </a:r>
          </a:p>
          <a:p>
            <a:pPr marL="742950" indent="-285750">
              <a:buFont typeface="Arial" panose="020B0604020202020204" pitchFamily="34" charset="0"/>
              <a:buChar char="•"/>
              <a:defRPr/>
            </a:pPr>
            <a:r>
              <a:rPr lang="en-US" sz="1800" b="0" dirty="0">
                <a:solidFill>
                  <a:schemeClr val="accent1"/>
                </a:solidFill>
                <a:latin typeface="Cambria" panose="02040503050406030204" pitchFamily="18" charset="0"/>
                <a:ea typeface="Cambria" panose="02040503050406030204" pitchFamily="18" charset="0"/>
                <a:cs typeface="Arial" panose="020B0604020202020204" pitchFamily="34" charset="0"/>
              </a:rPr>
              <a:t>injury incurred or aggravated in line of duty (see 38 U.S.C. § 101(24)). </a:t>
            </a:r>
          </a:p>
        </p:txBody>
      </p:sp>
      <p:sp>
        <p:nvSpPr>
          <p:cNvPr id="2" name="TextBox 7">
            <a:extLst>
              <a:ext uri="{FF2B5EF4-FFF2-40B4-BE49-F238E27FC236}">
                <a16:creationId xmlns:a16="http://schemas.microsoft.com/office/drawing/2014/main" id="{B3DC5B51-4B29-C51F-3B78-6A94B95149D7}"/>
              </a:ext>
            </a:extLst>
          </p:cNvPr>
          <p:cNvSpPr txBox="1"/>
          <p:nvPr/>
        </p:nvSpPr>
        <p:spPr>
          <a:xfrm>
            <a:off x="0" y="6400800"/>
            <a:ext cx="509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AC7A0B0-E4CD-47B6-B071-B9A6FC1CDB94}" type="slidenum">
              <a:rPr lang="en-US" smtClean="0">
                <a:solidFill>
                  <a:schemeClr val="bg1">
                    <a:lumMod val="95000"/>
                  </a:schemeClr>
                </a:solidFill>
                <a:latin typeface="Cambria" panose="02040503050406030204" pitchFamily="18" charset="0"/>
                <a:ea typeface="Cambria" panose="02040503050406030204" pitchFamily="18" charset="0"/>
              </a:rPr>
              <a:t>3</a:t>
            </a:fld>
            <a:endParaRPr lang="en-US"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82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2074A1-EB11-2A34-61B6-87C163D5CE8B}"/>
              </a:ext>
            </a:extLst>
          </p:cNvPr>
          <p:cNvSpPr>
            <a:spLocks noGrp="1" noChangeArrowheads="1"/>
          </p:cNvSpPr>
          <p:nvPr>
            <p:ph type="title"/>
          </p:nvPr>
        </p:nvSpPr>
        <p:spPr bwMode="auto">
          <a:xfrm>
            <a:off x="1257300" y="228600"/>
            <a:ext cx="100282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800000"/>
                </a:solidFill>
                <a:latin typeface="Cambria" panose="02040503050406030204" pitchFamily="18" charset="0"/>
                <a:ea typeface="Cambria" panose="02040503050406030204" pitchFamily="18" charset="0"/>
              </a:rPr>
              <a:t>HVRP </a:t>
            </a:r>
            <a:r>
              <a:rPr lang="en-US" altLang="en-US" sz="3600" b="1" cap="none" dirty="0">
                <a:solidFill>
                  <a:srgbClr val="800000"/>
                </a:solidFill>
                <a:latin typeface="Cambria" panose="02040503050406030204" pitchFamily="18" charset="0"/>
                <a:ea typeface="Cambria" panose="02040503050406030204" pitchFamily="18" charset="0"/>
              </a:rPr>
              <a:t>Services Provided</a:t>
            </a:r>
            <a:endParaRPr lang="en-US" altLang="en-US" sz="3600" dirty="0">
              <a:solidFill>
                <a:schemeClr val="tx2"/>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417C4DD-8E02-F4B9-427A-01D494B48254}"/>
              </a:ext>
            </a:extLst>
          </p:cNvPr>
          <p:cNvSpPr txBox="1">
            <a:spLocks noChangeArrowheads="1"/>
          </p:cNvSpPr>
          <p:nvPr/>
        </p:nvSpPr>
        <p:spPr bwMode="auto">
          <a:xfrm>
            <a:off x="1257300" y="1143000"/>
            <a:ext cx="10028238" cy="4093428"/>
          </a:xfrm>
          <a:prstGeom prst="rect">
            <a:avLst/>
          </a:prstGeom>
          <a:noFill/>
          <a:ln>
            <a:noFill/>
          </a:ln>
        </p:spPr>
        <p:txBody>
          <a:bodyPr anchor="ctr">
            <a:sp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401638" indent="-401638">
              <a:buFontTx/>
              <a:buChar char="•"/>
              <a:defRPr/>
            </a:pPr>
            <a:r>
              <a:rPr lang="en-US" sz="2000" b="0" dirty="0">
                <a:latin typeface="Cambria" panose="02040503050406030204" pitchFamily="18" charset="0"/>
                <a:ea typeface="Cambria" panose="02040503050406030204" pitchFamily="18" charset="0"/>
                <a:cs typeface="Arial" panose="020B0604020202020204" pitchFamily="34" charset="0"/>
              </a:rPr>
              <a:t>Induvial Case management using a veteran-centered approach to develop an Individual Employment Plan (IEP) </a:t>
            </a:r>
          </a:p>
          <a:p>
            <a:pPr marL="401638" indent="-401638">
              <a:buFontTx/>
              <a:buChar char="•"/>
              <a:defRPr/>
            </a:pPr>
            <a:r>
              <a:rPr lang="en-US" sz="2000" b="0" dirty="0">
                <a:latin typeface="Cambria" panose="02040503050406030204" pitchFamily="18" charset="0"/>
                <a:ea typeface="Cambria" panose="02040503050406030204" pitchFamily="18" charset="0"/>
                <a:cs typeface="Arial" panose="020B0604020202020204" pitchFamily="34" charset="0"/>
              </a:rPr>
              <a:t>Job driven Training and Placement:  provide training that is targeted to the specific industries, occupations, and skills that are in demand in their local community </a:t>
            </a:r>
          </a:p>
          <a:p>
            <a:pPr marL="401638" indent="-401638">
              <a:buFontTx/>
              <a:buChar char="•"/>
              <a:defRPr/>
            </a:pPr>
            <a:r>
              <a:rPr lang="en-US" sz="2000" b="0" dirty="0">
                <a:latin typeface="Cambria" panose="02040503050406030204" pitchFamily="18" charset="0"/>
                <a:ea typeface="Cambria" panose="02040503050406030204" pitchFamily="18" charset="0"/>
                <a:cs typeface="Arial" panose="020B0604020202020204" pitchFamily="34" charset="0"/>
              </a:rPr>
              <a:t>Assisting Work ready OR Working Veterans who are homeless or AT RISK of homelessness attain employment by providing support services.</a:t>
            </a:r>
          </a:p>
          <a:p>
            <a:pPr marL="401638" indent="-401638">
              <a:buFontTx/>
              <a:buChar char="•"/>
              <a:defRPr/>
            </a:pPr>
            <a:r>
              <a:rPr lang="en-US" sz="2000" b="0" dirty="0">
                <a:latin typeface="Cambria" panose="02040503050406030204" pitchFamily="18" charset="0"/>
                <a:ea typeface="Cambria" panose="02040503050406030204" pitchFamily="18" charset="0"/>
                <a:cs typeface="Arial" panose="020B0604020202020204" pitchFamily="34" charset="0"/>
              </a:rPr>
              <a:t>Regular 90,180,270 and 360 day follow updates.</a:t>
            </a:r>
          </a:p>
          <a:p>
            <a:pPr marL="401638" indent="-401638">
              <a:buFontTx/>
              <a:buChar char="•"/>
              <a:defRPr/>
            </a:pPr>
            <a:r>
              <a:rPr lang="en-US" sz="2000" b="0" dirty="0">
                <a:latin typeface="Cambria" panose="02040503050406030204" pitchFamily="18" charset="0"/>
                <a:ea typeface="Cambria" panose="02040503050406030204" pitchFamily="18" charset="0"/>
                <a:cs typeface="Arial" panose="020B0604020202020204" pitchFamily="34" charset="0"/>
              </a:rPr>
              <a:t>Necessary partnerships with community resources/shelters</a:t>
            </a:r>
          </a:p>
          <a:p>
            <a:pPr marL="401638" indent="-401638">
              <a:buFontTx/>
              <a:buChar char="•"/>
              <a:defRPr/>
            </a:pPr>
            <a:r>
              <a:rPr lang="en-US" sz="2000" b="0" dirty="0">
                <a:latin typeface="Cambria" panose="02040503050406030204" pitchFamily="18" charset="0"/>
                <a:ea typeface="Cambria" panose="02040503050406030204" pitchFamily="18" charset="0"/>
                <a:cs typeface="Arial" panose="020B0604020202020204" pitchFamily="34" charset="0"/>
              </a:rPr>
              <a:t>Collaboration with public and private partners at all levels (federal, state and local) to provide supportive services and access to housing.</a:t>
            </a:r>
          </a:p>
          <a:p>
            <a:pPr>
              <a:defRPr/>
            </a:pPr>
            <a:endParaRPr lang="en-US" sz="2000" dirty="0">
              <a:solidFill>
                <a:srgbClr val="000066"/>
              </a:solidFill>
              <a:latin typeface="Cambria" panose="02040503050406030204" pitchFamily="18" charset="0"/>
              <a:ea typeface="Cambria" panose="02040503050406030204" pitchFamily="18" charset="0"/>
            </a:endParaRPr>
          </a:p>
        </p:txBody>
      </p:sp>
      <p:sp>
        <p:nvSpPr>
          <p:cNvPr id="2" name="TextBox 7">
            <a:extLst>
              <a:ext uri="{FF2B5EF4-FFF2-40B4-BE49-F238E27FC236}">
                <a16:creationId xmlns:a16="http://schemas.microsoft.com/office/drawing/2014/main" id="{DE2BE6F9-BCD6-F527-A9AB-F18107A484FE}"/>
              </a:ext>
            </a:extLst>
          </p:cNvPr>
          <p:cNvSpPr txBox="1"/>
          <p:nvPr/>
        </p:nvSpPr>
        <p:spPr>
          <a:xfrm>
            <a:off x="0" y="6400800"/>
            <a:ext cx="509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AC7A0B0-E4CD-47B6-B071-B9A6FC1CDB94}" type="slidenum">
              <a:rPr lang="en-US" smtClean="0">
                <a:solidFill>
                  <a:schemeClr val="bg1">
                    <a:lumMod val="95000"/>
                  </a:schemeClr>
                </a:solidFill>
                <a:latin typeface="Cambria" panose="02040503050406030204" pitchFamily="18" charset="0"/>
                <a:ea typeface="Cambria" panose="02040503050406030204" pitchFamily="18" charset="0"/>
              </a:rPr>
              <a:t>4</a:t>
            </a:fld>
            <a:endParaRPr lang="en-US"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5516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2074A1-EB11-2A34-61B6-87C163D5CE8B}"/>
              </a:ext>
            </a:extLst>
          </p:cNvPr>
          <p:cNvSpPr>
            <a:spLocks noGrp="1" noChangeArrowheads="1"/>
          </p:cNvSpPr>
          <p:nvPr>
            <p:ph type="title"/>
          </p:nvPr>
        </p:nvSpPr>
        <p:spPr bwMode="auto">
          <a:xfrm>
            <a:off x="1219200" y="0"/>
            <a:ext cx="100282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800000"/>
                </a:solidFill>
                <a:latin typeface="Cambria" panose="02040503050406030204" pitchFamily="18" charset="0"/>
                <a:ea typeface="Cambria" panose="02040503050406030204" pitchFamily="18" charset="0"/>
              </a:rPr>
              <a:t>Questions </a:t>
            </a:r>
            <a:endParaRPr lang="en-US" altLang="en-US" sz="3600" dirty="0">
              <a:solidFill>
                <a:schemeClr val="tx2"/>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B75FFB16-7D66-26E5-E2D8-684FDE2A78EE}"/>
              </a:ext>
            </a:extLst>
          </p:cNvPr>
          <p:cNvGrpSpPr/>
          <p:nvPr/>
        </p:nvGrpSpPr>
        <p:grpSpPr>
          <a:xfrm>
            <a:off x="2430835" y="1080388"/>
            <a:ext cx="7604969" cy="5238772"/>
            <a:chOff x="875793" y="1056116"/>
            <a:chExt cx="7604969" cy="5238772"/>
          </a:xfrm>
        </p:grpSpPr>
        <p:pic>
          <p:nvPicPr>
            <p:cNvPr id="3" name="Picture 2">
              <a:extLst>
                <a:ext uri="{FF2B5EF4-FFF2-40B4-BE49-F238E27FC236}">
                  <a16:creationId xmlns:a16="http://schemas.microsoft.com/office/drawing/2014/main" id="{170866AE-0C1E-F9FE-5FB9-4F07A8E7D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793" y="3530032"/>
              <a:ext cx="2400072" cy="2759364"/>
            </a:xfrm>
            <a:prstGeom prst="rect">
              <a:avLst/>
            </a:prstGeom>
          </p:spPr>
        </p:pic>
        <p:pic>
          <p:nvPicPr>
            <p:cNvPr id="4" name="Picture 3">
              <a:extLst>
                <a:ext uri="{FF2B5EF4-FFF2-40B4-BE49-F238E27FC236}">
                  <a16:creationId xmlns:a16="http://schemas.microsoft.com/office/drawing/2014/main" id="{5118D2F6-2226-778F-86DA-A854B5AE2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65" y="1477706"/>
              <a:ext cx="2644017" cy="2463928"/>
            </a:xfrm>
            <a:prstGeom prst="rect">
              <a:avLst/>
            </a:prstGeom>
          </p:spPr>
        </p:pic>
        <p:pic>
          <p:nvPicPr>
            <p:cNvPr id="5" name="Picture 4">
              <a:extLst>
                <a:ext uri="{FF2B5EF4-FFF2-40B4-BE49-F238E27FC236}">
                  <a16:creationId xmlns:a16="http://schemas.microsoft.com/office/drawing/2014/main" id="{D6214E09-F67E-DACE-BE1F-D4F38CE71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4779">
              <a:off x="6337260" y="1481454"/>
              <a:ext cx="2143502" cy="2143502"/>
            </a:xfrm>
            <a:prstGeom prst="rect">
              <a:avLst/>
            </a:prstGeom>
          </p:spPr>
        </p:pic>
        <p:pic>
          <p:nvPicPr>
            <p:cNvPr id="8" name="Picture 7">
              <a:extLst>
                <a:ext uri="{FF2B5EF4-FFF2-40B4-BE49-F238E27FC236}">
                  <a16:creationId xmlns:a16="http://schemas.microsoft.com/office/drawing/2014/main" id="{28B6B2D4-1A15-594C-06A6-07F465233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8699">
              <a:off x="4405895" y="4116804"/>
              <a:ext cx="3964113" cy="2178084"/>
            </a:xfrm>
            <a:prstGeom prst="rect">
              <a:avLst/>
            </a:prstGeom>
          </p:spPr>
        </p:pic>
        <p:pic>
          <p:nvPicPr>
            <p:cNvPr id="9" name="Picture 8">
              <a:extLst>
                <a:ext uri="{FF2B5EF4-FFF2-40B4-BE49-F238E27FC236}">
                  <a16:creationId xmlns:a16="http://schemas.microsoft.com/office/drawing/2014/main" id="{44FFC50C-C792-3DC5-8A8B-891F21173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577" y="1056116"/>
              <a:ext cx="1954213" cy="1612603"/>
            </a:xfrm>
            <a:prstGeom prst="rect">
              <a:avLst/>
            </a:prstGeom>
          </p:spPr>
        </p:pic>
      </p:grpSp>
      <p:sp>
        <p:nvSpPr>
          <p:cNvPr id="7" name="TextBox 7">
            <a:extLst>
              <a:ext uri="{FF2B5EF4-FFF2-40B4-BE49-F238E27FC236}">
                <a16:creationId xmlns:a16="http://schemas.microsoft.com/office/drawing/2014/main" id="{622B29F4-7453-F454-E0E0-B44213A20F08}"/>
              </a:ext>
            </a:extLst>
          </p:cNvPr>
          <p:cNvSpPr txBox="1"/>
          <p:nvPr/>
        </p:nvSpPr>
        <p:spPr>
          <a:xfrm>
            <a:off x="0" y="6400800"/>
            <a:ext cx="509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AC7A0B0-E4CD-47B6-B071-B9A6FC1CDB94}" type="slidenum">
              <a:rPr lang="en-US" smtClean="0">
                <a:solidFill>
                  <a:schemeClr val="bg1">
                    <a:lumMod val="95000"/>
                  </a:schemeClr>
                </a:solidFill>
                <a:latin typeface="Cambria" panose="02040503050406030204" pitchFamily="18" charset="0"/>
                <a:ea typeface="Cambria" panose="02040503050406030204" pitchFamily="18" charset="0"/>
              </a:rPr>
              <a:t>5</a:t>
            </a:fld>
            <a:endParaRPr lang="en-US"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6246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DVA RGB Colors">
      <a:dk1>
        <a:sysClr val="windowText" lastClr="000000"/>
      </a:dk1>
      <a:lt1>
        <a:sysClr val="window" lastClr="FFFFFF"/>
      </a:lt1>
      <a:dk2>
        <a:srgbClr val="323232"/>
      </a:dk2>
      <a:lt2>
        <a:srgbClr val="E3DED1"/>
      </a:lt2>
      <a:accent1>
        <a:srgbClr val="262626"/>
      </a:accent1>
      <a:accent2>
        <a:srgbClr val="92060B"/>
      </a:accent2>
      <a:accent3>
        <a:srgbClr val="002D62"/>
      </a:accent3>
      <a:accent4>
        <a:srgbClr val="4E8542"/>
      </a:accent4>
      <a:accent5>
        <a:srgbClr val="A5A5A5"/>
      </a:accent5>
      <a:accent6>
        <a:srgbClr val="D2CAB5"/>
      </a:accent6>
      <a:hlink>
        <a:srgbClr val="2CC4FA"/>
      </a:hlink>
      <a:folHlink>
        <a:srgbClr val="9F87B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1869</TotalTime>
  <Words>452</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Cambria</vt:lpstr>
      <vt:lpstr>Franklin Gothic Book</vt:lpstr>
      <vt:lpstr>Montserrat</vt:lpstr>
      <vt:lpstr>Wingdings</vt:lpstr>
      <vt:lpstr>Angles</vt:lpstr>
      <vt:lpstr>PowerPoint Presentation</vt:lpstr>
      <vt:lpstr>PowerPoint Presentation</vt:lpstr>
      <vt:lpstr>PowerPoint Presentation</vt:lpstr>
      <vt:lpstr>HVRP Services Provided</vt:lpstr>
      <vt:lpstr>Questions </vt:lpstr>
    </vt:vector>
  </TitlesOfParts>
  <Company>Washington State 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Veterans Home Volunteer orientation</dc:title>
  <dc:creator>%username%</dc:creator>
  <cp:lastModifiedBy>Kelling, Richard (DVA)</cp:lastModifiedBy>
  <cp:revision>113</cp:revision>
  <cp:lastPrinted>2018-06-12T22:26:18Z</cp:lastPrinted>
  <dcterms:created xsi:type="dcterms:W3CDTF">2012-07-12T17:00:05Z</dcterms:created>
  <dcterms:modified xsi:type="dcterms:W3CDTF">2024-04-26T22:24:45Z</dcterms:modified>
</cp:coreProperties>
</file>