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0" r:id="rId2"/>
    <p:sldId id="295" r:id="rId3"/>
    <p:sldId id="30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446B42-C48B-9C29-D98E-BA80F177AA2E}" name="Audette, Heidi (DVA)" initials="HA" userId="S::HeidiA@dva.wa.gov::59d33f47-32fa-433f-bfd3-cab6ab1d12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31A1D"/>
    <a:srgbClr val="1D3060"/>
    <a:srgbClr val="008457"/>
    <a:srgbClr val="800000"/>
    <a:srgbClr val="C3A9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63455" autoAdjust="0"/>
  </p:normalViewPr>
  <p:slideViewPr>
    <p:cSldViewPr snapToGrid="0">
      <p:cViewPr varScale="1">
        <p:scale>
          <a:sx n="69" d="100"/>
          <a:sy n="69" d="100"/>
        </p:scale>
        <p:origin x="19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B7CD1-D628-4E53-A7DA-1A80B569944D}"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E1569-50BB-405B-A949-8770CE264340}" type="slidenum">
              <a:rPr lang="en-US" smtClean="0"/>
              <a:t>‹#›</a:t>
            </a:fld>
            <a:endParaRPr lang="en-US"/>
          </a:p>
        </p:txBody>
      </p:sp>
    </p:spTree>
    <p:extLst>
      <p:ext uri="{BB962C8B-B14F-4D97-AF65-F5344CB8AC3E}">
        <p14:creationId xmlns:p14="http://schemas.microsoft.com/office/powerpoint/2010/main" val="187104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mbria" panose="02040503050406030204" pitchFamily="18" charset="0"/>
                <a:ea typeface="Cambria" panose="02040503050406030204" pitchFamily="18" charset="0"/>
              </a:rPr>
              <a:t>Located in Medical Lake, WA the cemetery has a committal service shelter, and provides for casketed burial, columbarium niches, and burial plots to support cremations, as well as a scatter garden.</a:t>
            </a:r>
          </a:p>
          <a:p>
            <a:endParaRPr lang="en-US" dirty="0"/>
          </a:p>
          <a:p>
            <a:r>
              <a:rPr lang="en-US" b="0" i="0" dirty="0">
                <a:solidFill>
                  <a:srgbClr val="363636"/>
                </a:solidFill>
                <a:effectLst/>
                <a:latin typeface="Helvetica Neue"/>
              </a:rPr>
              <a:t>Burial in the Washington State Veterans Cemetery – Medical Lake is open to all members of the armed forces who have met a minimum active duty service requirement and were discharged under conditions other than dishonorable. A Veteran's spouse, widow or widower, minor dependent children, and under certain conditions, unmarried adult children with disabilities may also be eligible for burial. Eligible spouses and children may be buried even if they predecease the Veteran. Members of the reserve components of the armed forces who die while on active duty or who die while on training duty, or were eligible for retired pay, may also be eligible for burial.</a:t>
            </a:r>
          </a:p>
          <a:p>
            <a:endParaRPr lang="en-US" b="0" i="0" dirty="0">
              <a:solidFill>
                <a:srgbClr val="363636"/>
              </a:solidFill>
              <a:effectLst/>
              <a:latin typeface="Helvetica Neue"/>
            </a:endParaRPr>
          </a:p>
          <a:p>
            <a:r>
              <a:rPr lang="en-US" b="0" i="0" dirty="0">
                <a:solidFill>
                  <a:srgbClr val="363636"/>
                </a:solidFill>
                <a:effectLst/>
                <a:latin typeface="Helvetica Neue"/>
              </a:rPr>
              <a:t>You can help support the State Veterans Cemetery by purchasing an Armed Forces License plate for your vehicle. </a:t>
            </a:r>
            <a:r>
              <a:rPr lang="en-US" sz="1200" b="1" dirty="0">
                <a:solidFill>
                  <a:srgbClr val="C00000"/>
                </a:solidFill>
              </a:rPr>
              <a:t>$28 </a:t>
            </a:r>
            <a:r>
              <a:rPr lang="en-US" sz="1200" dirty="0"/>
              <a:t>from the sale or renewal of each Armed Forces License Plate is directed to operating and maintaining the state veteran’s cemetery, and to providing programs, and services for veterans without homes, and other activities that benefit veterans</a:t>
            </a:r>
          </a:p>
          <a:p>
            <a:endParaRPr lang="en-US" sz="1200" dirty="0"/>
          </a:p>
          <a:p>
            <a:r>
              <a:rPr lang="en-US" sz="1200" dirty="0"/>
              <a:t>[Rudy]</a:t>
            </a:r>
          </a:p>
          <a:p>
            <a:r>
              <a:rPr lang="en-US" sz="1200" dirty="0"/>
              <a:t>Great way for Veterans and their Family members to pay it forward (back) to those who precede us in death.  Honoring their service and sacrifices</a:t>
            </a:r>
          </a:p>
          <a:p>
            <a:r>
              <a:rPr lang="en-US" sz="1200" dirty="0"/>
              <a:t>RCW 48.18.210 – you do not need to be a veteran to purchase, may purchase multiple license plates.  Obtained from any Licensing Office (DD214 or signed affidavit)  </a:t>
            </a:r>
          </a:p>
          <a:p>
            <a:endParaRPr lang="en-US" sz="1200" dirty="0"/>
          </a:p>
        </p:txBody>
      </p:sp>
      <p:sp>
        <p:nvSpPr>
          <p:cNvPr id="4" name="Slide Number Placeholder 3"/>
          <p:cNvSpPr>
            <a:spLocks noGrp="1"/>
          </p:cNvSpPr>
          <p:nvPr>
            <p:ph type="sldNum" sz="quarter" idx="5"/>
          </p:nvPr>
        </p:nvSpPr>
        <p:spPr/>
        <p:txBody>
          <a:bodyPr/>
          <a:lstStyle/>
          <a:p>
            <a:fld id="{3B1E1569-50BB-405B-A949-8770CE264340}" type="slidenum">
              <a:rPr lang="en-US" smtClean="0"/>
              <a:t>1</a:t>
            </a:fld>
            <a:endParaRPr lang="en-US"/>
          </a:p>
        </p:txBody>
      </p:sp>
    </p:spTree>
    <p:extLst>
      <p:ext uri="{BB962C8B-B14F-4D97-AF65-F5344CB8AC3E}">
        <p14:creationId xmlns:p14="http://schemas.microsoft.com/office/powerpoint/2010/main" val="25418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CDEE7-58C9-6F62-39DF-FAA23755E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D3C66-2CD8-9405-BC69-60C0849BA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74018-EBDE-9C4C-94BB-37F3A23DC2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a State Veterans Cemetery Provide?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Burial needs for qualifying Veterans and their family (spouse, reg domestic partner, qualifying dependent children [very limited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10K interments represents a tremendous need for a facility to serve E WA.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Respected by and well supported by the Veteran community in E WA/N Idaho </a:t>
            </a:r>
            <a:r>
              <a:rPr lang="en-US" i="1" dirty="0"/>
              <a:t>(Rudy – this may be an opportunity to stress that we don’t do this alone, we need community support, participation, buy-in…!)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Volunteers (buglers, ministers, ushers, VSO rifle teams, VSO and philanthropic organizations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Public events well attended:  Memorial Day, Forgotten Heroes Interments, Veterans Holiday Remembrance </a:t>
            </a:r>
            <a:r>
              <a:rPr lang="en-US" i="1" dirty="0"/>
              <a:t>(Rudy – can you highlight that these are just public events, these are community events, bring community together, provides a very visible way for community  members to honor Veterans and their families, becomes a learning opportunity for local schools and organizations like the scouts…)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Initial Estimate – 65 years burial capacity based on the acreage, relative population served and burial type (cremation vs casket: 60:40 split)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Cremation Rate rise – WSVC, ML interments vary between 80-85% cremation annually = greater use out of the existing land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CBW 3:1 over In Ground burials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Caskets the remaining 15-20%.  Vaults or concrete liners – double depth meaning they can hold 2 caskets (married couple) are preplaced w grant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903AB19-6759-86C1-5D87-5C08D6634027}"/>
              </a:ext>
            </a:extLst>
          </p:cNvPr>
          <p:cNvSpPr>
            <a:spLocks noGrp="1"/>
          </p:cNvSpPr>
          <p:nvPr>
            <p:ph type="sldNum" sz="quarter" idx="5"/>
          </p:nvPr>
        </p:nvSpPr>
        <p:spPr/>
        <p:txBody>
          <a:bodyPr/>
          <a:lstStyle/>
          <a:p>
            <a:fld id="{3B1E1569-50BB-405B-A949-8770CE264340}" type="slidenum">
              <a:rPr lang="en-US" smtClean="0"/>
              <a:t>2</a:t>
            </a:fld>
            <a:endParaRPr lang="en-US"/>
          </a:p>
        </p:txBody>
      </p:sp>
    </p:spTree>
    <p:extLst>
      <p:ext uri="{BB962C8B-B14F-4D97-AF65-F5344CB8AC3E}">
        <p14:creationId xmlns:p14="http://schemas.microsoft.com/office/powerpoint/2010/main" val="116089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8FFA2-AAA8-197F-E9B8-837D1EA6D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0E7A1-B133-5AED-0E7F-6D54D577D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DBA6C-0220-B3A6-A663-A6B85172AC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[Rudy}</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a Veterans Cemetery do for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Huge cost savings (avoidance) through this earned benefit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Death is not free.  Please know VA does not cover all burial expenses – huge misperception which results in a lack of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Vet Cemeteries provide:  plot (niche), grave marker, and perpetual care at no charge for the Veteran.  </a:t>
            </a:r>
            <a:r>
              <a:rPr lang="en-US" dirty="0" err="1"/>
              <a:t>Misc</a:t>
            </a:r>
            <a:r>
              <a:rPr lang="en-US" dirty="0"/>
              <a:t> costs itemized on the slide are expenses families can expect for burial in private cemeteries.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NCA and DVA have a commitment and obligation to maintain our Veterans Cemeteries in pristine condition in perpetuity – long after the last plot is used.  Sacred Shrine </a:t>
            </a:r>
          </a:p>
        </p:txBody>
      </p:sp>
      <p:sp>
        <p:nvSpPr>
          <p:cNvPr id="4" name="Slide Number Placeholder 3">
            <a:extLst>
              <a:ext uri="{FF2B5EF4-FFF2-40B4-BE49-F238E27FC236}">
                <a16:creationId xmlns:a16="http://schemas.microsoft.com/office/drawing/2014/main" id="{F5E62FA8-B9FF-01D6-17E4-00FBCEC2F9CA}"/>
              </a:ext>
            </a:extLst>
          </p:cNvPr>
          <p:cNvSpPr>
            <a:spLocks noGrp="1"/>
          </p:cNvSpPr>
          <p:nvPr>
            <p:ph type="sldNum" sz="quarter" idx="5"/>
          </p:nvPr>
        </p:nvSpPr>
        <p:spPr/>
        <p:txBody>
          <a:bodyPr/>
          <a:lstStyle/>
          <a:p>
            <a:fld id="{3B1E1569-50BB-405B-A949-8770CE264340}" type="slidenum">
              <a:rPr lang="en-US" smtClean="0"/>
              <a:t>3</a:t>
            </a:fld>
            <a:endParaRPr lang="en-US"/>
          </a:p>
        </p:txBody>
      </p:sp>
    </p:spTree>
    <p:extLst>
      <p:ext uri="{BB962C8B-B14F-4D97-AF65-F5344CB8AC3E}">
        <p14:creationId xmlns:p14="http://schemas.microsoft.com/office/powerpoint/2010/main" val="75879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5677B-B0B2-7421-49B8-88CCC07EA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116FE1-4CB1-1707-709B-459233E66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F0E8D0-5DAD-8DC4-B4E0-D2295D425734}"/>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5" name="Footer Placeholder 4">
            <a:extLst>
              <a:ext uri="{FF2B5EF4-FFF2-40B4-BE49-F238E27FC236}">
                <a16:creationId xmlns:a16="http://schemas.microsoft.com/office/drawing/2014/main" id="{B9F76E1C-7BD9-DAE5-52A8-66E77BE66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85F16-594F-7C4B-8365-B29B4B29A937}"/>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683687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D9DF-9D8D-6D5E-D57E-C36FA71461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4F193-018C-7A8D-4422-CB2204DA4D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1425E3-1E05-4DA9-EB3C-44EE0A4B0929}"/>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5" name="Footer Placeholder 4">
            <a:extLst>
              <a:ext uri="{FF2B5EF4-FFF2-40B4-BE49-F238E27FC236}">
                <a16:creationId xmlns:a16="http://schemas.microsoft.com/office/drawing/2014/main" id="{EDB248F3-E10C-49AF-BCC5-4EDC939D15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D001B-7C0C-CF7D-A554-7D35E00C2D5C}"/>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267930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5043C-96AD-9961-F893-41BE1256A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B0877D-EB08-3463-E93B-DC6CCAF0EB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B5BCF-20B3-25F6-CB00-F1944A192D1A}"/>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5" name="Footer Placeholder 4">
            <a:extLst>
              <a:ext uri="{FF2B5EF4-FFF2-40B4-BE49-F238E27FC236}">
                <a16:creationId xmlns:a16="http://schemas.microsoft.com/office/drawing/2014/main" id="{E6360AFC-D28E-FE2E-AD49-02798F4F3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68CC52-A43B-1F2D-BA0D-A3D08EC374D4}"/>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233532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0350-3F8B-9466-A450-26AB12154B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6D2F3-B8F4-581C-824A-8B811A84E7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B01224-E52A-E9DA-1FAC-4358A66E8342}"/>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5" name="Footer Placeholder 4">
            <a:extLst>
              <a:ext uri="{FF2B5EF4-FFF2-40B4-BE49-F238E27FC236}">
                <a16:creationId xmlns:a16="http://schemas.microsoft.com/office/drawing/2014/main" id="{6C87BC04-0385-D6FA-8619-DC4DC196D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BA8A3-624E-5F58-A563-7E4E1E4BCAF4}"/>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182839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90BE-D96C-700E-C023-3BE8ADC667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FA9E86-DB84-47F7-055A-71D187319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A7F0E1-8F7F-F62C-C162-F11E581ADD5C}"/>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5" name="Footer Placeholder 4">
            <a:extLst>
              <a:ext uri="{FF2B5EF4-FFF2-40B4-BE49-F238E27FC236}">
                <a16:creationId xmlns:a16="http://schemas.microsoft.com/office/drawing/2014/main" id="{3526804F-B83A-177A-E212-0C8BE5CB4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3B6A5-BC52-9C90-1BF8-7FDEDF5AB5CB}"/>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117909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0D567-4213-42AC-E258-00FA68762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CA4AE-4ABE-6BBE-C4CE-D7169829C0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714557-BDCE-EE9E-0CC2-20ED8C91AB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642EF-CE7C-84E2-F7F7-74571D17A86D}"/>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6" name="Footer Placeholder 5">
            <a:extLst>
              <a:ext uri="{FF2B5EF4-FFF2-40B4-BE49-F238E27FC236}">
                <a16:creationId xmlns:a16="http://schemas.microsoft.com/office/drawing/2014/main" id="{EB44B7C0-63E4-EA11-804A-1DA9E00D3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C5598-8C90-828E-48DA-1F564D88C95A}"/>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233622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F5AA-112A-D652-D9FF-4D725301F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61BC1D-03A0-E3F7-DC3C-A6B12D03D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EBBE4A-5276-0C9C-4409-C47312D72E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0E4880-B046-F6C0-E18B-B285472E46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8B22B1-80D8-6782-9F42-C25AF84A8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37722-E63A-A219-1936-7F6606F8FB58}"/>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8" name="Footer Placeholder 7">
            <a:extLst>
              <a:ext uri="{FF2B5EF4-FFF2-40B4-BE49-F238E27FC236}">
                <a16:creationId xmlns:a16="http://schemas.microsoft.com/office/drawing/2014/main" id="{2B50D50D-19C4-006F-16F3-28856B5106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63747-5A81-A321-296B-6535B8183477}"/>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5046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8756E-4F93-9290-188D-B28F5078C7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30D83-2A0B-44F4-C65A-CF97FCB66C20}"/>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4" name="Footer Placeholder 3">
            <a:extLst>
              <a:ext uri="{FF2B5EF4-FFF2-40B4-BE49-F238E27FC236}">
                <a16:creationId xmlns:a16="http://schemas.microsoft.com/office/drawing/2014/main" id="{43E3A0D1-0144-FDD5-836B-BD5DB9DDD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7EABA2-34D9-3A1E-7F6D-58A805615A0D}"/>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398972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D2FAC1-E0FE-C1DE-9EAD-9453B3718303}"/>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3" name="Footer Placeholder 2">
            <a:extLst>
              <a:ext uri="{FF2B5EF4-FFF2-40B4-BE49-F238E27FC236}">
                <a16:creationId xmlns:a16="http://schemas.microsoft.com/office/drawing/2014/main" id="{151489F2-4CE0-82A7-48D2-FD84907922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125207-12B8-9F12-95BD-EBBA388FD71E}"/>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184801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A4FA-3C7F-753B-2D10-20A0FA448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1BEF94-1016-44E5-6FF2-5D1665EDA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927E47-F0BE-2281-8508-993D5EF71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EBAD6-81A4-B489-02E1-9A1418304F43}"/>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6" name="Footer Placeholder 5">
            <a:extLst>
              <a:ext uri="{FF2B5EF4-FFF2-40B4-BE49-F238E27FC236}">
                <a16:creationId xmlns:a16="http://schemas.microsoft.com/office/drawing/2014/main" id="{BA4F0306-BD90-DD14-4F41-AFC38C4E6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866B0-51F5-700D-9872-BBD7A63ACC21}"/>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125249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E0E9-CA1B-F315-C230-8DB54F563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127143-E19D-7E68-65E9-DB9735D26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5B9C9-4157-BFB4-31E5-79B223FB9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AC80C-1227-457F-52E0-AC0B1740C481}"/>
              </a:ext>
            </a:extLst>
          </p:cNvPr>
          <p:cNvSpPr>
            <a:spLocks noGrp="1"/>
          </p:cNvSpPr>
          <p:nvPr>
            <p:ph type="dt" sz="half" idx="10"/>
          </p:nvPr>
        </p:nvSpPr>
        <p:spPr/>
        <p:txBody>
          <a:bodyPr/>
          <a:lstStyle/>
          <a:p>
            <a:fld id="{D3CE8F28-1685-42DC-A937-5D8C7376D7E0}" type="datetimeFigureOut">
              <a:rPr lang="en-US" smtClean="0"/>
              <a:t>4/25/2024</a:t>
            </a:fld>
            <a:endParaRPr lang="en-US"/>
          </a:p>
        </p:txBody>
      </p:sp>
      <p:sp>
        <p:nvSpPr>
          <p:cNvPr id="6" name="Footer Placeholder 5">
            <a:extLst>
              <a:ext uri="{FF2B5EF4-FFF2-40B4-BE49-F238E27FC236}">
                <a16:creationId xmlns:a16="http://schemas.microsoft.com/office/drawing/2014/main" id="{C0E4A19A-C3A0-1B2A-E0F4-2CCC00512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BE8AA1-0604-063E-BBFD-8FC2213FAEFC}"/>
              </a:ext>
            </a:extLst>
          </p:cNvPr>
          <p:cNvSpPr>
            <a:spLocks noGrp="1"/>
          </p:cNvSpPr>
          <p:nvPr>
            <p:ph type="sldNum" sz="quarter" idx="12"/>
          </p:nvPr>
        </p:nvSpPr>
        <p:spPr/>
        <p:txBody>
          <a:bodyPr/>
          <a:lstStyle/>
          <a:p>
            <a:fld id="{7E4E5F4B-C629-4257-95FE-1AB210CFB969}" type="slidenum">
              <a:rPr lang="en-US" smtClean="0"/>
              <a:t>‹#›</a:t>
            </a:fld>
            <a:endParaRPr lang="en-US"/>
          </a:p>
        </p:txBody>
      </p:sp>
    </p:spTree>
    <p:extLst>
      <p:ext uri="{BB962C8B-B14F-4D97-AF65-F5344CB8AC3E}">
        <p14:creationId xmlns:p14="http://schemas.microsoft.com/office/powerpoint/2010/main" val="239423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EBA33-28AE-3BEF-4FFB-31F4BCA5C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4392A4-F666-2599-F442-86A27C853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91349-B158-BE59-5F4D-D9DF3E2B1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E8F28-1685-42DC-A937-5D8C7376D7E0}" type="datetimeFigureOut">
              <a:rPr lang="en-US" smtClean="0"/>
              <a:t>4/25/2024</a:t>
            </a:fld>
            <a:endParaRPr lang="en-US"/>
          </a:p>
        </p:txBody>
      </p:sp>
      <p:sp>
        <p:nvSpPr>
          <p:cNvPr id="5" name="Footer Placeholder 4">
            <a:extLst>
              <a:ext uri="{FF2B5EF4-FFF2-40B4-BE49-F238E27FC236}">
                <a16:creationId xmlns:a16="http://schemas.microsoft.com/office/drawing/2014/main" id="{EC4E29E8-B812-BDF8-B8E4-0D85FF0327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40BE78-54C5-7962-504B-CA893962D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E5F4B-C629-4257-95FE-1AB210CFB969}" type="slidenum">
              <a:rPr lang="en-US" smtClean="0"/>
              <a:t>‹#›</a:t>
            </a:fld>
            <a:endParaRPr lang="en-US"/>
          </a:p>
        </p:txBody>
      </p:sp>
    </p:spTree>
    <p:extLst>
      <p:ext uri="{BB962C8B-B14F-4D97-AF65-F5344CB8AC3E}">
        <p14:creationId xmlns:p14="http://schemas.microsoft.com/office/powerpoint/2010/main" val="2347020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A9A1DDB-A3BA-26E1-D734-7140B107B8B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2" name="Rectangle 7">
            <a:extLst>
              <a:ext uri="{FF2B5EF4-FFF2-40B4-BE49-F238E27FC236}">
                <a16:creationId xmlns:a16="http://schemas.microsoft.com/office/drawing/2014/main" id="{1F35DF4D-A869-14AE-3645-9D9384DA9332}"/>
              </a:ext>
            </a:extLst>
          </p:cNvPr>
          <p:cNvSpPr>
            <a:spLocks noChangeArrowheads="1"/>
          </p:cNvSpPr>
          <p:nvPr/>
        </p:nvSpPr>
        <p:spPr bwMode="auto">
          <a:xfrm>
            <a:off x="1943100" y="-86895"/>
            <a:ext cx="9373291"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cap="small" dirty="0">
                <a:solidFill>
                  <a:srgbClr val="800000"/>
                </a:solidFill>
                <a:latin typeface="Cambria" panose="02040503050406030204" pitchFamily="18" charset="0"/>
              </a:rPr>
              <a:t>WSVC, Medical Lake</a:t>
            </a:r>
            <a:endParaRPr lang="en-US" altLang="en-US" sz="4000" cap="small" dirty="0">
              <a:solidFill>
                <a:schemeClr val="tx2"/>
              </a:solidFill>
              <a:latin typeface="Cambria" panose="02040503050406030204" pitchFamily="18" charset="0"/>
            </a:endParaRPr>
          </a:p>
        </p:txBody>
      </p:sp>
      <p:sp>
        <p:nvSpPr>
          <p:cNvPr id="8" name="Rectangle 7">
            <a:extLst>
              <a:ext uri="{FF2B5EF4-FFF2-40B4-BE49-F238E27FC236}">
                <a16:creationId xmlns:a16="http://schemas.microsoft.com/office/drawing/2014/main" id="{5346EDB2-C184-4C97-E8B9-2D46CE744C2E}"/>
              </a:ext>
            </a:extLst>
          </p:cNvPr>
          <p:cNvSpPr/>
          <p:nvPr/>
        </p:nvSpPr>
        <p:spPr>
          <a:xfrm>
            <a:off x="1240541" y="2912103"/>
            <a:ext cx="2967063" cy="461665"/>
          </a:xfrm>
          <a:prstGeom prst="rect">
            <a:avLst/>
          </a:prstGeom>
        </p:spPr>
        <p:txBody>
          <a:bodyPr wrap="square">
            <a:spAutoFit/>
          </a:bodyPr>
          <a:lstStyle/>
          <a:p>
            <a:pPr algn="ctr"/>
            <a:r>
              <a:rPr lang="en-US" sz="1200" b="1" dirty="0"/>
              <a:t>21702 West Espanola Rd </a:t>
            </a:r>
          </a:p>
          <a:p>
            <a:pPr algn="ctr"/>
            <a:r>
              <a:rPr lang="en-US" sz="1200" b="1" dirty="0"/>
              <a:t>Medical Lake, WA</a:t>
            </a:r>
          </a:p>
        </p:txBody>
      </p:sp>
      <p:sp>
        <p:nvSpPr>
          <p:cNvPr id="9" name="Rectangle 8">
            <a:extLst>
              <a:ext uri="{FF2B5EF4-FFF2-40B4-BE49-F238E27FC236}">
                <a16:creationId xmlns:a16="http://schemas.microsoft.com/office/drawing/2014/main" id="{E7A692C4-DAE2-9378-CFC1-4DE71497EAB6}"/>
              </a:ext>
            </a:extLst>
          </p:cNvPr>
          <p:cNvSpPr/>
          <p:nvPr/>
        </p:nvSpPr>
        <p:spPr>
          <a:xfrm>
            <a:off x="4381500" y="651747"/>
            <a:ext cx="7131535" cy="2150589"/>
          </a:xfrm>
          <a:prstGeom prst="rect">
            <a:avLst/>
          </a:prstGeom>
        </p:spPr>
        <p:txBody>
          <a:bodyPr wrap="square">
            <a:spAutoFit/>
          </a:bodyPr>
          <a:lstStyle/>
          <a:p>
            <a:endParaRPr lang="en-US" sz="675" dirty="0"/>
          </a:p>
          <a:p>
            <a:r>
              <a:rPr lang="en-US" sz="2800" dirty="0">
                <a:latin typeface="Cambria" panose="02040503050406030204" pitchFamily="18" charset="0"/>
                <a:ea typeface="Cambria" panose="02040503050406030204" pitchFamily="18" charset="0"/>
              </a:rPr>
              <a:t>The cemetery provides for casketed burial, columbarium niches, and burial plots to support cremations.  Committal services are held in a shelter, providing families privacy. </a:t>
            </a:r>
          </a:p>
          <a:p>
            <a:endParaRPr lang="en-US" sz="1500" dirty="0"/>
          </a:p>
        </p:txBody>
      </p:sp>
      <p:sp>
        <p:nvSpPr>
          <p:cNvPr id="10" name="TextBox 9">
            <a:extLst>
              <a:ext uri="{FF2B5EF4-FFF2-40B4-BE49-F238E27FC236}">
                <a16:creationId xmlns:a16="http://schemas.microsoft.com/office/drawing/2014/main" id="{D150004C-C30D-7D7F-10A7-E979A77FE5FF}"/>
              </a:ext>
            </a:extLst>
          </p:cNvPr>
          <p:cNvSpPr txBox="1"/>
          <p:nvPr/>
        </p:nvSpPr>
        <p:spPr>
          <a:xfrm>
            <a:off x="1491902" y="3367982"/>
            <a:ext cx="9347517" cy="430887"/>
          </a:xfrm>
          <a:prstGeom prst="rect">
            <a:avLst/>
          </a:prstGeom>
          <a:noFill/>
        </p:spPr>
        <p:txBody>
          <a:bodyPr wrap="square" rtlCol="0">
            <a:spAutoFit/>
          </a:bodyPr>
          <a:lstStyle/>
          <a:p>
            <a:r>
              <a:rPr lang="en-US" sz="2200" dirty="0">
                <a:latin typeface="Cambria" panose="02040503050406030204" pitchFamily="18" charset="0"/>
                <a:ea typeface="Cambria" panose="02040503050406030204" pitchFamily="18" charset="0"/>
              </a:rPr>
              <a:t>Eligibility mirrors that of the U.S. Department of Veterans Affairs Cemeteries.</a:t>
            </a:r>
          </a:p>
        </p:txBody>
      </p:sp>
      <p:sp>
        <p:nvSpPr>
          <p:cNvPr id="11" name="Rectangle 10">
            <a:extLst>
              <a:ext uri="{FF2B5EF4-FFF2-40B4-BE49-F238E27FC236}">
                <a16:creationId xmlns:a16="http://schemas.microsoft.com/office/drawing/2014/main" id="{56D8F8F8-C8D5-D776-F0BD-0C949A93A1CB}"/>
              </a:ext>
            </a:extLst>
          </p:cNvPr>
          <p:cNvSpPr/>
          <p:nvPr/>
        </p:nvSpPr>
        <p:spPr>
          <a:xfrm>
            <a:off x="1491902" y="3884970"/>
            <a:ext cx="9347517" cy="1461939"/>
          </a:xfrm>
          <a:prstGeom prst="rect">
            <a:avLst/>
          </a:prstGeom>
          <a:solidFill>
            <a:srgbClr val="F2F7FC">
              <a:alpha val="74118"/>
            </a:srgbClr>
          </a:solidFill>
        </p:spPr>
        <p:txBody>
          <a:bodyPr wrap="square" lIns="91440" tIns="45720" rIns="91440" bIns="45720" anchor="t">
            <a:spAutoFit/>
          </a:bodyPr>
          <a:lstStyle/>
          <a:p>
            <a:r>
              <a:rPr lang="en-US" sz="2000" b="1" dirty="0">
                <a:latin typeface="Cambria" panose="02040503050406030204" pitchFamily="18" charset="0"/>
                <a:ea typeface="Cambria" panose="02040503050406030204" pitchFamily="18" charset="0"/>
              </a:rPr>
              <a:t>Armed Forces License Plates help support the State Veterans Cemetery</a:t>
            </a:r>
          </a:p>
          <a:p>
            <a:r>
              <a:rPr lang="en-US" sz="2000" b="1" dirty="0">
                <a:solidFill>
                  <a:schemeClr val="accent5">
                    <a:lumMod val="50000"/>
                  </a:schemeClr>
                </a:solidFill>
                <a:latin typeface="Cambria" panose="02040503050406030204" pitchFamily="18" charset="0"/>
                <a:ea typeface="Cambria" panose="02040503050406030204" pitchFamily="18" charset="0"/>
              </a:rPr>
              <a:t>$28</a:t>
            </a:r>
            <a:r>
              <a:rPr lang="en-US" sz="2000" b="1" dirty="0">
                <a:solidFill>
                  <a:srgbClr val="C00000"/>
                </a:solidFill>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from the sale or renewal of each Armed Forces License Plate are directed to operating and maintaining the state veteran’s cemetery, and to providing programs, and services for veterans without homes, and other activities that benefit veterans</a:t>
            </a:r>
            <a:endParaRPr lang="en-US" sz="2000" dirty="0">
              <a:latin typeface="Cambria" panose="02040503050406030204" pitchFamily="18" charset="0"/>
              <a:ea typeface="Cambria" panose="02040503050406030204" pitchFamily="18" charset="0"/>
              <a:cs typeface="Calibri"/>
            </a:endParaRPr>
          </a:p>
          <a:p>
            <a:endParaRPr lang="en-US" sz="900" b="1" dirty="0"/>
          </a:p>
        </p:txBody>
      </p:sp>
      <p:pic>
        <p:nvPicPr>
          <p:cNvPr id="12" name="Picture 4" descr="aflp3d">
            <a:extLst>
              <a:ext uri="{FF2B5EF4-FFF2-40B4-BE49-F238E27FC236}">
                <a16:creationId xmlns:a16="http://schemas.microsoft.com/office/drawing/2014/main" id="{1E3EC7FE-42CE-98E8-7EA5-3C6263ED7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902" y="5250485"/>
            <a:ext cx="8533857" cy="14920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4" descr="A stone sign with a logo on it&#10;&#10;Description automatically generated">
            <a:extLst>
              <a:ext uri="{FF2B5EF4-FFF2-40B4-BE49-F238E27FC236}">
                <a16:creationId xmlns:a16="http://schemas.microsoft.com/office/drawing/2014/main" id="{0284D006-3A6E-C350-D1BE-88A7FDAB5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541" y="759080"/>
            <a:ext cx="2967063" cy="21193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1582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E4126-7BD3-E331-4698-41517889C87C}"/>
            </a:ext>
          </a:extLst>
        </p:cNvPr>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32EE79A-5DFA-213F-036E-B78495C7D97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4" name="TextBox 3">
            <a:extLst>
              <a:ext uri="{FF2B5EF4-FFF2-40B4-BE49-F238E27FC236}">
                <a16:creationId xmlns:a16="http://schemas.microsoft.com/office/drawing/2014/main" id="{A5EA7F23-AB71-D518-4437-E90015529561}"/>
              </a:ext>
            </a:extLst>
          </p:cNvPr>
          <p:cNvSpPr txBox="1"/>
          <p:nvPr/>
        </p:nvSpPr>
        <p:spPr>
          <a:xfrm>
            <a:off x="1223691" y="458340"/>
            <a:ext cx="7047345" cy="5157502"/>
          </a:xfrm>
          <a:prstGeom prst="rect">
            <a:avLst/>
          </a:prstGeom>
          <a:noFill/>
        </p:spPr>
        <p:txBody>
          <a:bodyPr wrap="square">
            <a:spAutoFit/>
          </a:bodyPr>
          <a:lstStyle/>
          <a:p>
            <a:pPr algn="ctr">
              <a:lnSpc>
                <a:spcPct val="107000"/>
              </a:lnSpc>
              <a:spcAft>
                <a:spcPts val="800"/>
              </a:spcAft>
            </a:pPr>
            <a:r>
              <a:rPr lang="en-US" sz="4000" b="1" cap="small" dirty="0">
                <a:solidFill>
                  <a:srgbClr val="800000"/>
                </a:solidFill>
                <a:latin typeface="Cambria" panose="02040503050406030204" pitchFamily="18" charset="0"/>
              </a:rPr>
              <a:t>WSVC, Medical Lake</a:t>
            </a:r>
          </a:p>
          <a:p>
            <a:pPr marL="342900" indent="-342900">
              <a:lnSpc>
                <a:spcPct val="107000"/>
              </a:lnSpc>
              <a:buFont typeface="Symbol" panose="05050102010706020507" pitchFamily="18" charset="2"/>
              <a:buChar char=""/>
            </a:pPr>
            <a:r>
              <a:rPr lang="en-US" sz="3600" dirty="0">
                <a:latin typeface="Cambria" panose="02040503050406030204" pitchFamily="18" charset="0"/>
                <a:ea typeface="Cambria" panose="02040503050406030204" pitchFamily="18" charset="0"/>
                <a:cs typeface="Times New Roman" panose="02020603050405020304" pitchFamily="18" charset="0"/>
              </a:rPr>
              <a:t>Vet &amp; Family Member Interments Mon – Fri 8am-4pm</a:t>
            </a:r>
          </a:p>
          <a:p>
            <a:pPr marL="342900" indent="-342900">
              <a:lnSpc>
                <a:spcPct val="107000"/>
              </a:lnSpc>
              <a:buFont typeface="Symbol" panose="05050102010706020507" pitchFamily="18" charset="2"/>
              <a:buChar char=""/>
            </a:pPr>
            <a:r>
              <a:rPr lang="en-US" sz="3600" dirty="0">
                <a:latin typeface="Cambria" panose="02040503050406030204" pitchFamily="18" charset="0"/>
                <a:ea typeface="Cambria" panose="02040503050406030204" pitchFamily="18" charset="0"/>
                <a:cs typeface="Times New Roman" panose="02020603050405020304" pitchFamily="18" charset="0"/>
              </a:rPr>
              <a:t>900 annually, 10K since 2010 </a:t>
            </a:r>
          </a:p>
          <a:p>
            <a:pPr marL="342900" indent="-342900">
              <a:lnSpc>
                <a:spcPct val="107000"/>
              </a:lnSpc>
              <a:buFont typeface="Symbol" panose="05050102010706020507" pitchFamily="18" charset="2"/>
              <a:buChar char=""/>
            </a:pPr>
            <a:r>
              <a:rPr lang="en-US" sz="3600" dirty="0">
                <a:latin typeface="Cambria" panose="02040503050406030204" pitchFamily="18" charset="0"/>
                <a:ea typeface="Cambria" panose="02040503050406030204" pitchFamily="18" charset="0"/>
                <a:cs typeface="Times New Roman" panose="02020603050405020304" pitchFamily="18" charset="0"/>
              </a:rPr>
              <a:t>Preneed &amp; Interment Scheduling</a:t>
            </a:r>
          </a:p>
          <a:p>
            <a:pPr marL="800100" lvl="1" indent="-342900">
              <a:lnSpc>
                <a:spcPct val="107000"/>
              </a:lnSpc>
              <a:buFont typeface="Symbol" panose="05050102010706020507" pitchFamily="18" charset="2"/>
              <a:buChar char=""/>
            </a:pPr>
            <a:r>
              <a:rPr lang="en-US" sz="2400" dirty="0">
                <a:latin typeface="Cambria" panose="02040503050406030204" pitchFamily="18" charset="0"/>
                <a:ea typeface="Cambria" panose="02040503050406030204" pitchFamily="18" charset="0"/>
                <a:cs typeface="Times New Roman" panose="02020603050405020304" pitchFamily="18" charset="0"/>
              </a:rPr>
              <a:t>DD214, Marriage Cert, Will/POA</a:t>
            </a:r>
          </a:p>
          <a:p>
            <a:pPr marL="800100" lvl="1" indent="-342900">
              <a:lnSpc>
                <a:spcPct val="107000"/>
              </a:lnSpc>
              <a:buFont typeface="Symbol" panose="05050102010706020507" pitchFamily="18" charset="2"/>
              <a:buChar char=""/>
            </a:pPr>
            <a:r>
              <a:rPr lang="en-US" sz="2400" dirty="0">
                <a:latin typeface="Cambria" panose="02040503050406030204" pitchFamily="18" charset="0"/>
                <a:ea typeface="Cambria" panose="02040503050406030204" pitchFamily="18" charset="0"/>
                <a:cs typeface="Times New Roman" panose="02020603050405020304" pitchFamily="18" charset="0"/>
              </a:rPr>
              <a:t>Peace of Mind</a:t>
            </a:r>
          </a:p>
          <a:p>
            <a:pPr marL="342900" indent="-342900">
              <a:lnSpc>
                <a:spcPct val="107000"/>
              </a:lnSpc>
              <a:buFont typeface="Symbol" panose="05050102010706020507" pitchFamily="18" charset="2"/>
              <a:buChar char=""/>
            </a:pPr>
            <a:r>
              <a:rPr lang="en-US" sz="3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Death related expenses – family or estate responsibility  </a:t>
            </a:r>
            <a:endParaRPr lang="en-US" sz="3600" b="1" dirty="0">
              <a:latin typeface="Cambria" panose="02040503050406030204" pitchFamily="18" charset="0"/>
              <a:ea typeface="Cambria" panose="02040503050406030204" pitchFamily="18" charset="0"/>
              <a:cs typeface="Times New Roman" panose="02020603050405020304" pitchFamily="18" charset="0"/>
            </a:endParaRPr>
          </a:p>
        </p:txBody>
      </p:sp>
      <p:pic>
        <p:nvPicPr>
          <p:cNvPr id="15" name="Content Placeholder 3">
            <a:extLst>
              <a:ext uri="{FF2B5EF4-FFF2-40B4-BE49-F238E27FC236}">
                <a16:creationId xmlns:a16="http://schemas.microsoft.com/office/drawing/2014/main" id="{277BC970-EA27-62A6-8F24-DF6ED11D19B1}"/>
              </a:ext>
            </a:extLst>
          </p:cNvPr>
          <p:cNvPicPr>
            <a:picLocks noChangeAspect="1"/>
          </p:cNvPicPr>
          <p:nvPr/>
        </p:nvPicPr>
        <p:blipFill>
          <a:blip r:embed="rId4"/>
          <a:stretch>
            <a:fillRect/>
          </a:stretch>
        </p:blipFill>
        <p:spPr>
          <a:xfrm>
            <a:off x="8271036" y="458340"/>
            <a:ext cx="3213711" cy="1808248"/>
          </a:xfrm>
          <a:prstGeom prst="rect">
            <a:avLst/>
          </a:prstGeom>
          <a:effectLst>
            <a:outerShdw blurRad="50800" dist="38100" dir="2700000" algn="tl" rotWithShape="0">
              <a:prstClr val="black">
                <a:alpha val="40000"/>
              </a:prstClr>
            </a:outerShdw>
          </a:effectLst>
        </p:spPr>
      </p:pic>
      <p:pic>
        <p:nvPicPr>
          <p:cNvPr id="17" name="Picture 16" descr="A park with a few benches and trees&#10;&#10;Description automatically generated">
            <a:extLst>
              <a:ext uri="{FF2B5EF4-FFF2-40B4-BE49-F238E27FC236}">
                <a16:creationId xmlns:a16="http://schemas.microsoft.com/office/drawing/2014/main" id="{F26D0ED9-881F-CA67-ABBB-6C57E4677A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1036" y="2452784"/>
            <a:ext cx="2510859" cy="1883144"/>
          </a:xfrm>
          <a:prstGeom prst="rect">
            <a:avLst/>
          </a:prstGeom>
          <a:effectLst>
            <a:outerShdw blurRad="50800" dist="38100" dir="2700000" algn="tl" rotWithShape="0">
              <a:prstClr val="black">
                <a:alpha val="40000"/>
              </a:prstClr>
            </a:outerShdw>
          </a:effectLst>
        </p:spPr>
      </p:pic>
      <p:pic>
        <p:nvPicPr>
          <p:cNvPr id="19" name="Picture 18" descr="A building in a grassy area&#10;&#10;Description automatically generated">
            <a:extLst>
              <a:ext uri="{FF2B5EF4-FFF2-40B4-BE49-F238E27FC236}">
                <a16:creationId xmlns:a16="http://schemas.microsoft.com/office/drawing/2014/main" id="{8970682B-6EAB-DC68-C8F6-E3CF0D715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1036" y="4522124"/>
            <a:ext cx="3390611" cy="18082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941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31A56-6E29-756C-398A-BEFD09996870}"/>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8493C868-0AAC-F5B0-578E-E4CD573B3143}"/>
              </a:ext>
            </a:extLst>
          </p:cNvPr>
          <p:cNvSpPr/>
          <p:nvPr/>
        </p:nvSpPr>
        <p:spPr>
          <a:xfrm>
            <a:off x="6271296" y="990844"/>
            <a:ext cx="5591004" cy="581571"/>
          </a:xfrm>
          <a:prstGeom prst="rect">
            <a:avLst/>
          </a:prstGeom>
          <a:solidFill>
            <a:srgbClr val="931A1D"/>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D960547-64BC-9229-FFDF-870DD603774A}"/>
              </a:ext>
            </a:extLst>
          </p:cNvPr>
          <p:cNvSpPr/>
          <p:nvPr/>
        </p:nvSpPr>
        <p:spPr>
          <a:xfrm>
            <a:off x="6276824" y="1658993"/>
            <a:ext cx="5591005" cy="102309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A687F23-1862-23AC-645B-42B5D3069F65}"/>
              </a:ext>
            </a:extLst>
          </p:cNvPr>
          <p:cNvSpPr/>
          <p:nvPr/>
        </p:nvSpPr>
        <p:spPr>
          <a:xfrm>
            <a:off x="6276824" y="2763719"/>
            <a:ext cx="5591005" cy="3810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13B5CED-9192-5951-2817-CA5131211F7B}"/>
              </a:ext>
            </a:extLst>
          </p:cNvPr>
          <p:cNvSpPr/>
          <p:nvPr/>
        </p:nvSpPr>
        <p:spPr>
          <a:xfrm>
            <a:off x="6276824" y="3220158"/>
            <a:ext cx="5591005" cy="4124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D25081-5DFA-44F7-F285-BACC8692DFF4}"/>
              </a:ext>
            </a:extLst>
          </p:cNvPr>
          <p:cNvSpPr/>
          <p:nvPr/>
        </p:nvSpPr>
        <p:spPr>
          <a:xfrm>
            <a:off x="6271295" y="3708205"/>
            <a:ext cx="5591005" cy="6746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2BFE33F-B2F0-6F6C-46C9-E45461AF6958}"/>
              </a:ext>
            </a:extLst>
          </p:cNvPr>
          <p:cNvSpPr/>
          <p:nvPr/>
        </p:nvSpPr>
        <p:spPr>
          <a:xfrm>
            <a:off x="6271295" y="4455144"/>
            <a:ext cx="5591005" cy="6746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3F32D768-B0DB-1946-AC0A-3757691770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639" y="0"/>
            <a:ext cx="12180722" cy="6858000"/>
          </a:xfrm>
          <a:prstGeom prst="rect">
            <a:avLst/>
          </a:prstGeom>
        </p:spPr>
      </p:pic>
      <p:sp>
        <p:nvSpPr>
          <p:cNvPr id="4" name="TextBox 3">
            <a:extLst>
              <a:ext uri="{FF2B5EF4-FFF2-40B4-BE49-F238E27FC236}">
                <a16:creationId xmlns:a16="http://schemas.microsoft.com/office/drawing/2014/main" id="{E42DB596-9C24-43CC-3AC6-771D199EA12E}"/>
              </a:ext>
            </a:extLst>
          </p:cNvPr>
          <p:cNvSpPr txBox="1"/>
          <p:nvPr/>
        </p:nvSpPr>
        <p:spPr>
          <a:xfrm>
            <a:off x="2572327" y="245307"/>
            <a:ext cx="7047345" cy="702949"/>
          </a:xfrm>
          <a:prstGeom prst="rect">
            <a:avLst/>
          </a:prstGeom>
          <a:noFill/>
        </p:spPr>
        <p:txBody>
          <a:bodyPr wrap="square">
            <a:spAutoFit/>
          </a:bodyPr>
          <a:lstStyle/>
          <a:p>
            <a:pPr algn="ctr">
              <a:lnSpc>
                <a:spcPct val="107000"/>
              </a:lnSpc>
              <a:spcAft>
                <a:spcPts val="800"/>
              </a:spcAft>
            </a:pPr>
            <a:r>
              <a:rPr lang="en-US" sz="4000" b="1" cap="small" dirty="0">
                <a:solidFill>
                  <a:srgbClr val="800000"/>
                </a:solidFill>
                <a:latin typeface="Cambria" panose="02040503050406030204" pitchFamily="18" charset="0"/>
              </a:rPr>
              <a:t>Cemetery Cost Comparison</a:t>
            </a:r>
            <a:endParaRPr lang="en-US" sz="36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993E389-8294-5315-C26D-F110A2D0B3F7}"/>
              </a:ext>
            </a:extLst>
          </p:cNvPr>
          <p:cNvSpPr txBox="1"/>
          <p:nvPr/>
        </p:nvSpPr>
        <p:spPr>
          <a:xfrm>
            <a:off x="6359697" y="987640"/>
            <a:ext cx="5364610" cy="584775"/>
          </a:xfrm>
          <a:prstGeom prst="rect">
            <a:avLst/>
          </a:prstGeom>
          <a:no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rPr>
              <a:t>Private Cemetery Estimates</a:t>
            </a:r>
          </a:p>
        </p:txBody>
      </p:sp>
      <p:sp>
        <p:nvSpPr>
          <p:cNvPr id="8" name="TextBox 7">
            <a:extLst>
              <a:ext uri="{FF2B5EF4-FFF2-40B4-BE49-F238E27FC236}">
                <a16:creationId xmlns:a16="http://schemas.microsoft.com/office/drawing/2014/main" id="{AD4BEDCE-DF6D-0D72-283A-C2AD25161978}"/>
              </a:ext>
            </a:extLst>
          </p:cNvPr>
          <p:cNvSpPr txBox="1"/>
          <p:nvPr/>
        </p:nvSpPr>
        <p:spPr>
          <a:xfrm>
            <a:off x="6359697" y="1669623"/>
            <a:ext cx="5362328" cy="369332"/>
          </a:xfrm>
          <a:prstGeom prst="rect">
            <a:avLst/>
          </a:prstGeom>
          <a:noFill/>
        </p:spPr>
        <p:txBody>
          <a:bodyPr wrap="square">
            <a:spAutoFit/>
          </a:bodyPr>
          <a:lstStyle/>
          <a:p>
            <a:pPr algn="l"/>
            <a:r>
              <a:rPr lang="en-US" b="1" dirty="0">
                <a:latin typeface="Cambria" panose="02040503050406030204" pitchFamily="18" charset="0"/>
                <a:ea typeface="Cambria" panose="02040503050406030204" pitchFamily="18" charset="0"/>
              </a:rPr>
              <a:t>Plot:  $1K – $9K</a:t>
            </a:r>
          </a:p>
        </p:txBody>
      </p:sp>
      <p:sp>
        <p:nvSpPr>
          <p:cNvPr id="10" name="TextBox 9">
            <a:extLst>
              <a:ext uri="{FF2B5EF4-FFF2-40B4-BE49-F238E27FC236}">
                <a16:creationId xmlns:a16="http://schemas.microsoft.com/office/drawing/2014/main" id="{F3219583-7E30-4B5C-03D5-FF21B0CBC1D4}"/>
              </a:ext>
            </a:extLst>
          </p:cNvPr>
          <p:cNvSpPr txBox="1"/>
          <p:nvPr/>
        </p:nvSpPr>
        <p:spPr>
          <a:xfrm>
            <a:off x="6359696" y="2746688"/>
            <a:ext cx="5362329" cy="369332"/>
          </a:xfrm>
          <a:prstGeom prst="rect">
            <a:avLst/>
          </a:prstGeom>
          <a:noFill/>
        </p:spPr>
        <p:txBody>
          <a:bodyPr wrap="square">
            <a:spAutoFit/>
          </a:bodyPr>
          <a:lstStyle/>
          <a:p>
            <a:pPr algn="l"/>
            <a:r>
              <a:rPr lang="en-US" b="1" dirty="0">
                <a:latin typeface="Cambria" panose="02040503050406030204" pitchFamily="18" charset="0"/>
                <a:ea typeface="Cambria" panose="02040503050406030204" pitchFamily="18" charset="0"/>
              </a:rPr>
              <a:t>Open/Close Grave: $350 – $3K </a:t>
            </a:r>
            <a:r>
              <a:rPr lang="en-US" i="1" dirty="0">
                <a:latin typeface="Cambria" panose="02040503050406030204" pitchFamily="18" charset="0"/>
                <a:ea typeface="Cambria" panose="02040503050406030204" pitchFamily="18" charset="0"/>
              </a:rPr>
              <a:t>(</a:t>
            </a:r>
            <a:r>
              <a:rPr lang="en-US" i="1" dirty="0" err="1">
                <a:latin typeface="Cambria" panose="02040503050406030204" pitchFamily="18" charset="0"/>
                <a:ea typeface="Cambria" panose="02040503050406030204" pitchFamily="18" charset="0"/>
              </a:rPr>
              <a:t>Nat’l</a:t>
            </a:r>
            <a:r>
              <a:rPr lang="en-US" i="1" dirty="0">
                <a:latin typeface="Cambria" panose="02040503050406030204" pitchFamily="18" charset="0"/>
                <a:ea typeface="Cambria" panose="02040503050406030204" pitchFamily="18" charset="0"/>
              </a:rPr>
              <a:t> avg. = $1,250)</a:t>
            </a:r>
          </a:p>
        </p:txBody>
      </p:sp>
      <p:sp>
        <p:nvSpPr>
          <p:cNvPr id="11" name="TextBox 10">
            <a:extLst>
              <a:ext uri="{FF2B5EF4-FFF2-40B4-BE49-F238E27FC236}">
                <a16:creationId xmlns:a16="http://schemas.microsoft.com/office/drawing/2014/main" id="{F7E13DC1-A3A5-0126-7B17-E8D39E78DEFD}"/>
              </a:ext>
            </a:extLst>
          </p:cNvPr>
          <p:cNvSpPr txBox="1"/>
          <p:nvPr/>
        </p:nvSpPr>
        <p:spPr>
          <a:xfrm>
            <a:off x="6359696" y="3231925"/>
            <a:ext cx="5362329" cy="369332"/>
          </a:xfrm>
          <a:prstGeom prst="rect">
            <a:avLst/>
          </a:prstGeom>
          <a:noFill/>
        </p:spPr>
        <p:txBody>
          <a:bodyPr wrap="square">
            <a:spAutoFit/>
          </a:bodyPr>
          <a:lstStyle/>
          <a:p>
            <a:pPr algn="l"/>
            <a:r>
              <a:rPr lang="en-US" b="1" dirty="0">
                <a:latin typeface="Cambria" panose="02040503050406030204" pitchFamily="18" charset="0"/>
                <a:ea typeface="Cambria" panose="02040503050406030204" pitchFamily="18" charset="0"/>
              </a:rPr>
              <a:t>Grave Liner/Vault: $700 – $7K</a:t>
            </a:r>
          </a:p>
        </p:txBody>
      </p:sp>
      <p:sp>
        <p:nvSpPr>
          <p:cNvPr id="12" name="TextBox 11">
            <a:extLst>
              <a:ext uri="{FF2B5EF4-FFF2-40B4-BE49-F238E27FC236}">
                <a16:creationId xmlns:a16="http://schemas.microsoft.com/office/drawing/2014/main" id="{028EBF6D-D97C-3E88-DC84-6DB7B142D5B8}"/>
              </a:ext>
            </a:extLst>
          </p:cNvPr>
          <p:cNvSpPr txBox="1"/>
          <p:nvPr/>
        </p:nvSpPr>
        <p:spPr>
          <a:xfrm>
            <a:off x="6363965" y="3699025"/>
            <a:ext cx="5216054" cy="646331"/>
          </a:xfrm>
          <a:prstGeom prst="rect">
            <a:avLst/>
          </a:prstGeom>
          <a:noFill/>
        </p:spPr>
        <p:txBody>
          <a:bodyPr wrap="square">
            <a:spAutoFit/>
          </a:bodyPr>
          <a:lstStyle/>
          <a:p>
            <a:pPr algn="l"/>
            <a:r>
              <a:rPr lang="en-US" b="1" dirty="0">
                <a:latin typeface="Cambria" panose="02040503050406030204" pitchFamily="18" charset="0"/>
                <a:ea typeface="Cambria" panose="02040503050406030204" pitchFamily="18" charset="0"/>
              </a:rPr>
              <a:t>Monument: $500 – $3K</a:t>
            </a:r>
          </a:p>
          <a:p>
            <a:pPr lvl="1"/>
            <a:r>
              <a:rPr lang="en-US" i="1" dirty="0">
                <a:latin typeface="Cambria" panose="02040503050406030204" pitchFamily="18" charset="0"/>
                <a:ea typeface="Cambria" panose="02040503050406030204" pitchFamily="18" charset="0"/>
              </a:rPr>
              <a:t>Setting Fee – $150 to $450</a:t>
            </a:r>
          </a:p>
        </p:txBody>
      </p:sp>
      <p:sp>
        <p:nvSpPr>
          <p:cNvPr id="13" name="TextBox 12">
            <a:extLst>
              <a:ext uri="{FF2B5EF4-FFF2-40B4-BE49-F238E27FC236}">
                <a16:creationId xmlns:a16="http://schemas.microsoft.com/office/drawing/2014/main" id="{6A2C4A30-30FF-48E2-FBE6-6E3BB4E71634}"/>
              </a:ext>
            </a:extLst>
          </p:cNvPr>
          <p:cNvSpPr txBox="1"/>
          <p:nvPr/>
        </p:nvSpPr>
        <p:spPr>
          <a:xfrm>
            <a:off x="6335561" y="4456264"/>
            <a:ext cx="5362327" cy="646331"/>
          </a:xfrm>
          <a:prstGeom prst="rect">
            <a:avLst/>
          </a:prstGeom>
          <a:noFill/>
        </p:spPr>
        <p:txBody>
          <a:bodyPr wrap="square">
            <a:spAutoFit/>
          </a:bodyPr>
          <a:lstStyle/>
          <a:p>
            <a:pPr algn="l"/>
            <a:r>
              <a:rPr lang="en-US" b="1" dirty="0">
                <a:latin typeface="Cambria" panose="02040503050406030204" pitchFamily="18" charset="0"/>
                <a:ea typeface="Cambria" panose="02040503050406030204" pitchFamily="18" charset="0"/>
              </a:rPr>
              <a:t>Perpetual Cemetery Care: trust funds </a:t>
            </a:r>
            <a:r>
              <a:rPr lang="en-US" i="1" dirty="0">
                <a:latin typeface="Cambria" panose="02040503050406030204" pitchFamily="18" charset="0"/>
                <a:ea typeface="Cambria" panose="02040503050406030204" pitchFamily="18" charset="0"/>
              </a:rPr>
              <a:t>(annual or one time, $X00 or 5%-15% of plot purchase price)</a:t>
            </a:r>
          </a:p>
        </p:txBody>
      </p:sp>
      <p:sp>
        <p:nvSpPr>
          <p:cNvPr id="42" name="Rectangle 41">
            <a:extLst>
              <a:ext uri="{FF2B5EF4-FFF2-40B4-BE49-F238E27FC236}">
                <a16:creationId xmlns:a16="http://schemas.microsoft.com/office/drawing/2014/main" id="{B6911E7D-CEF4-134E-C626-87F66D93486B}"/>
              </a:ext>
            </a:extLst>
          </p:cNvPr>
          <p:cNvSpPr/>
          <p:nvPr/>
        </p:nvSpPr>
        <p:spPr>
          <a:xfrm>
            <a:off x="1351059" y="1670807"/>
            <a:ext cx="4838698" cy="10230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7F25120-C198-04FC-E6DD-0D1497EA1FC8}"/>
              </a:ext>
            </a:extLst>
          </p:cNvPr>
          <p:cNvSpPr/>
          <p:nvPr/>
        </p:nvSpPr>
        <p:spPr>
          <a:xfrm>
            <a:off x="1351059" y="2768690"/>
            <a:ext cx="4838698" cy="3810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DFFAD76-472F-0730-F6C3-63D40E782602}"/>
              </a:ext>
            </a:extLst>
          </p:cNvPr>
          <p:cNvSpPr/>
          <p:nvPr/>
        </p:nvSpPr>
        <p:spPr>
          <a:xfrm>
            <a:off x="1351059" y="3220603"/>
            <a:ext cx="4838698" cy="4152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91BC0A3-7D65-0080-B7AA-DEBFC14AF8AD}"/>
              </a:ext>
            </a:extLst>
          </p:cNvPr>
          <p:cNvSpPr/>
          <p:nvPr/>
        </p:nvSpPr>
        <p:spPr>
          <a:xfrm>
            <a:off x="1351059" y="3711409"/>
            <a:ext cx="4838698" cy="674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F791A44-5910-70D3-BB07-2538A185B92D}"/>
              </a:ext>
            </a:extLst>
          </p:cNvPr>
          <p:cNvSpPr/>
          <p:nvPr/>
        </p:nvSpPr>
        <p:spPr>
          <a:xfrm>
            <a:off x="1351059" y="4464416"/>
            <a:ext cx="4838698" cy="6746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096981C-A687-93D5-2C6B-1C8B3A8B4E7A}"/>
              </a:ext>
            </a:extLst>
          </p:cNvPr>
          <p:cNvSpPr/>
          <p:nvPr/>
        </p:nvSpPr>
        <p:spPr>
          <a:xfrm>
            <a:off x="1351059" y="990844"/>
            <a:ext cx="4838698" cy="579629"/>
          </a:xfrm>
          <a:prstGeom prst="rect">
            <a:avLst/>
          </a:prstGeom>
          <a:solidFill>
            <a:srgbClr val="1D306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D912CB4-D466-5512-2DC6-EC16FF031722}"/>
              </a:ext>
            </a:extLst>
          </p:cNvPr>
          <p:cNvSpPr txBox="1"/>
          <p:nvPr/>
        </p:nvSpPr>
        <p:spPr>
          <a:xfrm>
            <a:off x="1569073" y="990844"/>
            <a:ext cx="1262269" cy="584775"/>
          </a:xfrm>
          <a:prstGeom prst="rect">
            <a:avLst/>
          </a:prstGeom>
          <a:noFill/>
        </p:spPr>
        <p:txBody>
          <a:bodyPr wrap="none" rtlCol="0">
            <a:spAutoFit/>
          </a:bodyPr>
          <a:lstStyle/>
          <a:p>
            <a:r>
              <a:rPr lang="en-US" sz="3200" b="1" dirty="0">
                <a:solidFill>
                  <a:schemeClr val="bg1"/>
                </a:solidFill>
                <a:latin typeface="Cambria" panose="02040503050406030204" pitchFamily="18" charset="0"/>
                <a:ea typeface="Cambria" panose="02040503050406030204" pitchFamily="18" charset="0"/>
              </a:rPr>
              <a:t>WSVC</a:t>
            </a:r>
          </a:p>
        </p:txBody>
      </p:sp>
      <p:sp>
        <p:nvSpPr>
          <p:cNvPr id="49" name="TextBox 48">
            <a:extLst>
              <a:ext uri="{FF2B5EF4-FFF2-40B4-BE49-F238E27FC236}">
                <a16:creationId xmlns:a16="http://schemas.microsoft.com/office/drawing/2014/main" id="{78A97FAD-3BCF-D723-70E7-E94343908FC8}"/>
              </a:ext>
            </a:extLst>
          </p:cNvPr>
          <p:cNvSpPr txBox="1"/>
          <p:nvPr/>
        </p:nvSpPr>
        <p:spPr>
          <a:xfrm>
            <a:off x="1569073" y="1670807"/>
            <a:ext cx="3851024" cy="373372"/>
          </a:xfrm>
          <a:prstGeom prst="rect">
            <a:avLst/>
          </a:prstGeom>
          <a:noFill/>
        </p:spPr>
        <p:txBody>
          <a:bodyPr wrap="square">
            <a:spAutoFit/>
          </a:bodyPr>
          <a:lstStyle/>
          <a:p>
            <a:pPr>
              <a:lnSpc>
                <a:spcPct val="110000"/>
              </a:lnSpc>
            </a:pPr>
            <a:r>
              <a:rPr lang="en-US" sz="1800" b="1" dirty="0">
                <a:latin typeface="Cambria" panose="02040503050406030204" pitchFamily="18" charset="0"/>
                <a:ea typeface="Cambria" panose="02040503050406030204" pitchFamily="18" charset="0"/>
              </a:rPr>
              <a:t>Plot:   Veteran – no fee</a:t>
            </a:r>
          </a:p>
        </p:txBody>
      </p:sp>
      <p:sp>
        <p:nvSpPr>
          <p:cNvPr id="50" name="TextBox 49">
            <a:extLst>
              <a:ext uri="{FF2B5EF4-FFF2-40B4-BE49-F238E27FC236}">
                <a16:creationId xmlns:a16="http://schemas.microsoft.com/office/drawing/2014/main" id="{449F3CD5-5244-F70B-104A-C6BD0B225960}"/>
              </a:ext>
            </a:extLst>
          </p:cNvPr>
          <p:cNvSpPr txBox="1"/>
          <p:nvPr/>
        </p:nvSpPr>
        <p:spPr>
          <a:xfrm>
            <a:off x="2219038" y="1991087"/>
            <a:ext cx="3633028" cy="373372"/>
          </a:xfrm>
          <a:prstGeom prst="rect">
            <a:avLst/>
          </a:prstGeom>
          <a:noFill/>
        </p:spPr>
        <p:txBody>
          <a:bodyPr wrap="square">
            <a:spAutoFit/>
          </a:bodyPr>
          <a:lstStyle/>
          <a:p>
            <a:pPr>
              <a:lnSpc>
                <a:spcPct val="110000"/>
              </a:lnSpc>
            </a:pPr>
            <a:r>
              <a:rPr lang="en-US" sz="1800" b="1" dirty="0">
                <a:latin typeface="Cambria" panose="02040503050406030204" pitchFamily="18" charset="0"/>
                <a:ea typeface="Cambria" panose="02040503050406030204" pitchFamily="18" charset="0"/>
              </a:rPr>
              <a:t>Family member – $300</a:t>
            </a:r>
            <a:endParaRPr lang="en-US" sz="1800" b="1" i="1"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1CA9F1F5-837D-59F8-7A85-F3607D703806}"/>
              </a:ext>
            </a:extLst>
          </p:cNvPr>
          <p:cNvSpPr txBox="1"/>
          <p:nvPr/>
        </p:nvSpPr>
        <p:spPr>
          <a:xfrm>
            <a:off x="2421516" y="2315960"/>
            <a:ext cx="3603140" cy="369332"/>
          </a:xfrm>
          <a:prstGeom prst="rect">
            <a:avLst/>
          </a:prstGeom>
          <a:noFill/>
        </p:spPr>
        <p:txBody>
          <a:bodyPr wrap="square">
            <a:spAutoFit/>
          </a:bodyPr>
          <a:lstStyle/>
          <a:p>
            <a:pPr marL="0" indent="0">
              <a:buNone/>
            </a:pPr>
            <a:r>
              <a:rPr lang="en-US" sz="1800" i="1" dirty="0"/>
              <a:t>Note: subject to increase </a:t>
            </a:r>
            <a:endParaRPr lang="en-US" sz="1800" b="1" i="1" dirty="0"/>
          </a:p>
        </p:txBody>
      </p:sp>
      <p:sp>
        <p:nvSpPr>
          <p:cNvPr id="52" name="TextBox 51">
            <a:extLst>
              <a:ext uri="{FF2B5EF4-FFF2-40B4-BE49-F238E27FC236}">
                <a16:creationId xmlns:a16="http://schemas.microsoft.com/office/drawing/2014/main" id="{86F9D5ED-AD15-CC3F-E7C3-DE792BD20FB4}"/>
              </a:ext>
            </a:extLst>
          </p:cNvPr>
          <p:cNvSpPr txBox="1"/>
          <p:nvPr/>
        </p:nvSpPr>
        <p:spPr>
          <a:xfrm>
            <a:off x="1569073" y="2754755"/>
            <a:ext cx="2841154" cy="373372"/>
          </a:xfrm>
          <a:prstGeom prst="rect">
            <a:avLst/>
          </a:prstGeom>
          <a:noFill/>
        </p:spPr>
        <p:txBody>
          <a:bodyPr wrap="square">
            <a:spAutoFit/>
          </a:bodyPr>
          <a:lstStyle/>
          <a:p>
            <a:pPr>
              <a:lnSpc>
                <a:spcPct val="110000"/>
              </a:lnSpc>
            </a:pPr>
            <a:r>
              <a:rPr lang="en-US" sz="1800" b="1" dirty="0">
                <a:latin typeface="Cambria" panose="02040503050406030204" pitchFamily="18" charset="0"/>
                <a:ea typeface="Cambria" panose="02040503050406030204" pitchFamily="18" charset="0"/>
              </a:rPr>
              <a:t>Open/Close: no fee</a:t>
            </a:r>
          </a:p>
        </p:txBody>
      </p:sp>
      <p:sp>
        <p:nvSpPr>
          <p:cNvPr id="53" name="TextBox 52">
            <a:extLst>
              <a:ext uri="{FF2B5EF4-FFF2-40B4-BE49-F238E27FC236}">
                <a16:creationId xmlns:a16="http://schemas.microsoft.com/office/drawing/2014/main" id="{BF884673-F3FC-817D-3499-026CA80D0035}"/>
              </a:ext>
            </a:extLst>
          </p:cNvPr>
          <p:cNvSpPr txBox="1"/>
          <p:nvPr/>
        </p:nvSpPr>
        <p:spPr>
          <a:xfrm>
            <a:off x="1569073" y="3233109"/>
            <a:ext cx="3851024" cy="373372"/>
          </a:xfrm>
          <a:prstGeom prst="rect">
            <a:avLst/>
          </a:prstGeom>
          <a:noFill/>
        </p:spPr>
        <p:txBody>
          <a:bodyPr wrap="square">
            <a:spAutoFit/>
          </a:bodyPr>
          <a:lstStyle/>
          <a:p>
            <a:pPr>
              <a:lnSpc>
                <a:spcPct val="110000"/>
              </a:lnSpc>
            </a:pPr>
            <a:r>
              <a:rPr lang="en-US" sz="1800" b="1" dirty="0">
                <a:latin typeface="Cambria" panose="02040503050406030204" pitchFamily="18" charset="0"/>
                <a:ea typeface="Cambria" panose="02040503050406030204" pitchFamily="18" charset="0"/>
              </a:rPr>
              <a:t>Grave Liner/Vault:</a:t>
            </a:r>
            <a:r>
              <a:rPr lang="en-US" b="1" dirty="0">
                <a:latin typeface="Cambria" panose="02040503050406030204" pitchFamily="18" charset="0"/>
                <a:ea typeface="Cambria" panose="02040503050406030204" pitchFamily="18" charset="0"/>
              </a:rPr>
              <a:t> p</a:t>
            </a:r>
            <a:r>
              <a:rPr lang="en-US" sz="1800" b="1" dirty="0">
                <a:latin typeface="Cambria" panose="02040503050406030204" pitchFamily="18" charset="0"/>
                <a:ea typeface="Cambria" panose="02040503050406030204" pitchFamily="18" charset="0"/>
              </a:rPr>
              <a:t>rovided </a:t>
            </a:r>
          </a:p>
        </p:txBody>
      </p:sp>
      <p:sp>
        <p:nvSpPr>
          <p:cNvPr id="54" name="TextBox 53">
            <a:extLst>
              <a:ext uri="{FF2B5EF4-FFF2-40B4-BE49-F238E27FC236}">
                <a16:creationId xmlns:a16="http://schemas.microsoft.com/office/drawing/2014/main" id="{2E4CABAF-B354-E299-1EAC-95040EFFBC42}"/>
              </a:ext>
            </a:extLst>
          </p:cNvPr>
          <p:cNvSpPr txBox="1"/>
          <p:nvPr/>
        </p:nvSpPr>
        <p:spPr>
          <a:xfrm>
            <a:off x="1569072" y="3707993"/>
            <a:ext cx="3851023" cy="678071"/>
          </a:xfrm>
          <a:prstGeom prst="rect">
            <a:avLst/>
          </a:prstGeom>
          <a:noFill/>
        </p:spPr>
        <p:txBody>
          <a:bodyPr wrap="square">
            <a:spAutoFit/>
          </a:bodyPr>
          <a:lstStyle/>
          <a:p>
            <a:pPr>
              <a:lnSpc>
                <a:spcPct val="110000"/>
              </a:lnSpc>
            </a:pPr>
            <a:r>
              <a:rPr lang="en-US" b="1" dirty="0">
                <a:latin typeface="Cambria" panose="02040503050406030204" pitchFamily="18" charset="0"/>
                <a:ea typeface="Cambria" panose="02040503050406030204" pitchFamily="18" charset="0"/>
              </a:rPr>
              <a:t>Govt. Monument: provided</a:t>
            </a:r>
          </a:p>
          <a:p>
            <a:pPr lvl="1" algn="l">
              <a:lnSpc>
                <a:spcPct val="110000"/>
              </a:lnSpc>
            </a:pPr>
            <a:r>
              <a:rPr lang="en-US" i="1" dirty="0">
                <a:latin typeface="Cambria" panose="02040503050406030204" pitchFamily="18" charset="0"/>
                <a:ea typeface="Cambria" panose="02040503050406030204" pitchFamily="18" charset="0"/>
              </a:rPr>
              <a:t>Setting Fee – none</a:t>
            </a:r>
          </a:p>
        </p:txBody>
      </p:sp>
      <p:sp>
        <p:nvSpPr>
          <p:cNvPr id="55" name="TextBox 54">
            <a:extLst>
              <a:ext uri="{FF2B5EF4-FFF2-40B4-BE49-F238E27FC236}">
                <a16:creationId xmlns:a16="http://schemas.microsoft.com/office/drawing/2014/main" id="{C058E80F-7C3F-B81F-38CB-33EE73B20373}"/>
              </a:ext>
            </a:extLst>
          </p:cNvPr>
          <p:cNvSpPr txBox="1"/>
          <p:nvPr/>
        </p:nvSpPr>
        <p:spPr>
          <a:xfrm>
            <a:off x="1569072" y="4485350"/>
            <a:ext cx="3960284" cy="373372"/>
          </a:xfrm>
          <a:prstGeom prst="rect">
            <a:avLst/>
          </a:prstGeom>
          <a:noFill/>
        </p:spPr>
        <p:txBody>
          <a:bodyPr wrap="square">
            <a:spAutoFit/>
          </a:bodyPr>
          <a:lstStyle/>
          <a:p>
            <a:pPr marL="342900" indent="-342900">
              <a:lnSpc>
                <a:spcPct val="110000"/>
              </a:lnSpc>
            </a:pPr>
            <a:r>
              <a:rPr lang="en-US" sz="1800" b="1" dirty="0">
                <a:latin typeface="Cambria" panose="02040503050406030204" pitchFamily="18" charset="0"/>
                <a:ea typeface="Cambria" panose="02040503050406030204" pitchFamily="18" charset="0"/>
              </a:rPr>
              <a:t>Perpetual Cemetery Care: provided</a:t>
            </a:r>
            <a:endParaRPr lang="en-US" sz="1800" b="1" i="1" dirty="0">
              <a:latin typeface="Cambria" panose="02040503050406030204" pitchFamily="18" charset="0"/>
              <a:ea typeface="Cambria" panose="02040503050406030204" pitchFamily="18" charset="0"/>
            </a:endParaRPr>
          </a:p>
        </p:txBody>
      </p:sp>
      <p:sp>
        <p:nvSpPr>
          <p:cNvPr id="56" name="TextBox 55">
            <a:extLst>
              <a:ext uri="{FF2B5EF4-FFF2-40B4-BE49-F238E27FC236}">
                <a16:creationId xmlns:a16="http://schemas.microsoft.com/office/drawing/2014/main" id="{C1528EBA-5F12-AFD3-8B0A-577712E0FC13}"/>
              </a:ext>
            </a:extLst>
          </p:cNvPr>
          <p:cNvSpPr txBox="1"/>
          <p:nvPr/>
        </p:nvSpPr>
        <p:spPr>
          <a:xfrm>
            <a:off x="1351058" y="5187193"/>
            <a:ext cx="4838697" cy="646331"/>
          </a:xfrm>
          <a:prstGeom prst="rect">
            <a:avLst/>
          </a:prstGeom>
          <a:noFill/>
        </p:spPr>
        <p:txBody>
          <a:bodyPr wrap="square">
            <a:spAutoFit/>
          </a:bodyPr>
          <a:lstStyle/>
          <a:p>
            <a:pPr marL="0" indent="0" algn="ctr">
              <a:buFont typeface="Arial" panose="020B0604020202020204" pitchFamily="34" charset="0"/>
              <a:buNone/>
            </a:pPr>
            <a:r>
              <a:rPr lang="en-US" sz="1800" i="1" dirty="0"/>
              <a:t>VA Burial earned benefit saves families large burial expenses </a:t>
            </a:r>
            <a:endParaRPr lang="en-US" dirty="0"/>
          </a:p>
        </p:txBody>
      </p:sp>
    </p:spTree>
    <p:extLst>
      <p:ext uri="{BB962C8B-B14F-4D97-AF65-F5344CB8AC3E}">
        <p14:creationId xmlns:p14="http://schemas.microsoft.com/office/powerpoint/2010/main" val="1121429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32623</TotalTime>
  <Words>926</Words>
  <Application>Microsoft Office PowerPoint</Application>
  <PresentationFormat>Widescreen</PresentationFormat>
  <Paragraphs>68</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Cambria</vt:lpstr>
      <vt:lpstr>Helvetica Neue</vt:lpstr>
      <vt:lpstr>Symbol</vt:lpstr>
      <vt:lpstr>Office Theme</vt:lpstr>
      <vt:lpstr>PowerPoint Presentation</vt:lpstr>
      <vt:lpstr>PowerPoint Presentation</vt:lpstr>
      <vt:lpstr>PowerPoint Presentation</vt:lpstr>
    </vt:vector>
  </TitlesOfParts>
  <Company>Washington State 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Daniels, Jake (DVA)</dc:creator>
  <cp:lastModifiedBy>Lopez, Rudy (DVA)</cp:lastModifiedBy>
  <cp:revision>70</cp:revision>
  <dcterms:created xsi:type="dcterms:W3CDTF">2023-08-14T15:53:04Z</dcterms:created>
  <dcterms:modified xsi:type="dcterms:W3CDTF">2024-04-25T18:52:29Z</dcterms:modified>
</cp:coreProperties>
</file>