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335" r:id="rId2"/>
    <p:sldId id="366" r:id="rId3"/>
    <p:sldId id="367" r:id="rId4"/>
    <p:sldId id="368" r:id="rId5"/>
    <p:sldId id="369" r:id="rId6"/>
    <p:sldId id="360" r:id="rId7"/>
    <p:sldId id="362" r:id="rId8"/>
    <p:sldId id="307" r:id="rId9"/>
    <p:sldId id="371" r:id="rId10"/>
    <p:sldId id="30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4" d="100"/>
          <a:sy n="104" d="100"/>
        </p:scale>
        <p:origin x="7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D957FE-4C92-47AC-9B31-0D9AC5176790}" type="datetimeFigureOut">
              <a:rPr lang="en-US" smtClean="0"/>
              <a:t>4/26/2024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33831E-763D-45AB-9D44-1345FBF5C2CC}" type="slidenum">
              <a:rPr lang="en-US" smtClean="0"/>
              <a:t>‹#›</a:t>
            </a:fld>
            <a:endParaRPr lang="en-US"/>
          </a:p>
        </p:txBody>
      </p:sp>
    </p:spTree>
    <p:extLst>
      <p:ext uri="{BB962C8B-B14F-4D97-AF65-F5344CB8AC3E}">
        <p14:creationId xmlns:p14="http://schemas.microsoft.com/office/powerpoint/2010/main" val="3562696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A9A1C4-4576-4D2C-B82B-33C1D2EF62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421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A9A1C4-4576-4D2C-B82B-33C1D2EF62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478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In partnership with Forefront Suicide Prevention the Peer Specialists are providing LEARN trainings across the state.</a:t>
            </a:r>
          </a:p>
          <a:p>
            <a:endParaRPr lang="en-US"/>
          </a:p>
          <a:p>
            <a:r>
              <a:rPr lang="en-US"/>
              <a:t>: In our effort to create suicide safer communities we are training in ways to address suicide.  </a:t>
            </a:r>
          </a:p>
          <a:p>
            <a:endParaRPr lang="en-US"/>
          </a:p>
          <a:p>
            <a:r>
              <a:rPr lang="en-US"/>
              <a:t>: The goal is to make the uncomfortable topic one that is openly discussed with compassion and attention. </a:t>
            </a:r>
          </a:p>
          <a:p>
            <a:endParaRPr lang="en-US"/>
          </a:p>
          <a:p>
            <a:r>
              <a:rPr lang="en-US"/>
              <a:t>: Turn over to Keith to tell you about peer support and the SSG Fox grant program.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A9A1C4-4576-4D2C-B82B-33C1D2EF62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1619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E193E13-0588-425B-82FA-FBDE8E5781F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6" name="Slide Number Placeholder 5"/>
          <p:cNvSpPr>
            <a:spLocks noGrp="1"/>
          </p:cNvSpPr>
          <p:nvPr>
            <p:ph type="sldNum" sz="quarter" idx="12"/>
          </p:nvPr>
        </p:nvSpPr>
        <p:spPr/>
        <p:txBody>
          <a:bodyPr/>
          <a:lstStyle/>
          <a:p>
            <a:fld id="{86E66FF7-D9DD-4BE0-AE34-35C636A50327}" type="slidenum">
              <a:rPr lang="en-US" smtClean="0"/>
              <a:t>‹#›</a:t>
            </a:fld>
            <a:endParaRPr lang="en-US"/>
          </a:p>
        </p:txBody>
      </p:sp>
      <p:sp>
        <p:nvSpPr>
          <p:cNvPr id="18" name="Text Placeholder 17">
            <a:extLst>
              <a:ext uri="{FF2B5EF4-FFF2-40B4-BE49-F238E27FC236}">
                <a16:creationId xmlns:a16="http://schemas.microsoft.com/office/drawing/2014/main" id="{7E8B96CD-DCCC-4E9F-A501-3C52355050A8}"/>
              </a:ext>
            </a:extLst>
          </p:cNvPr>
          <p:cNvSpPr>
            <a:spLocks noGrp="1"/>
          </p:cNvSpPr>
          <p:nvPr>
            <p:ph type="body" sz="quarter" idx="13" hasCustomPrompt="1"/>
          </p:nvPr>
        </p:nvSpPr>
        <p:spPr>
          <a:xfrm>
            <a:off x="1360251" y="1828800"/>
            <a:ext cx="7239000" cy="685800"/>
          </a:xfrm>
        </p:spPr>
        <p:txBody>
          <a:bodyPr>
            <a:normAutofit/>
          </a:bodyPr>
          <a:lstStyle>
            <a:lvl1pPr>
              <a:defRPr sz="4000">
                <a:latin typeface="Montserrat" panose="00000500000000000000" pitchFamily="50" charset="0"/>
              </a:defRPr>
            </a:lvl1pPr>
            <a:lvl2pPr marL="0" indent="0">
              <a:buNone/>
              <a:defRPr/>
            </a:lvl2pPr>
            <a:lvl3pPr marL="237744" indent="0">
              <a:buNone/>
              <a:defRPr/>
            </a:lvl3pPr>
            <a:lvl4pPr marL="466344" indent="0">
              <a:buNone/>
              <a:defRPr/>
            </a:lvl4pPr>
            <a:lvl5pPr marL="685800" indent="0">
              <a:buNone/>
              <a:defRPr/>
            </a:lvl5pPr>
          </a:lstStyle>
          <a:p>
            <a:pPr lvl="0"/>
            <a:r>
              <a:rPr lang="en-US"/>
              <a:t>CLICK TO ADD TITLE</a:t>
            </a:r>
          </a:p>
        </p:txBody>
      </p:sp>
      <p:sp>
        <p:nvSpPr>
          <p:cNvPr id="19" name="Text Placeholder 17">
            <a:extLst>
              <a:ext uri="{FF2B5EF4-FFF2-40B4-BE49-F238E27FC236}">
                <a16:creationId xmlns:a16="http://schemas.microsoft.com/office/drawing/2014/main" id="{D5C7B711-515A-415E-8220-E632DA348854}"/>
              </a:ext>
            </a:extLst>
          </p:cNvPr>
          <p:cNvSpPr>
            <a:spLocks noGrp="1"/>
          </p:cNvSpPr>
          <p:nvPr>
            <p:ph type="body" sz="quarter" idx="14" hasCustomPrompt="1"/>
          </p:nvPr>
        </p:nvSpPr>
        <p:spPr>
          <a:xfrm>
            <a:off x="1360251" y="2895600"/>
            <a:ext cx="7239000" cy="609600"/>
          </a:xfrm>
        </p:spPr>
        <p:txBody>
          <a:bodyPr>
            <a:normAutofit/>
          </a:bodyPr>
          <a:lstStyle>
            <a:lvl1pPr algn="ctr">
              <a:defRPr sz="2400" b="0">
                <a:latin typeface="Montserrat" panose="00000500000000000000" pitchFamily="50" charset="0"/>
              </a:defRPr>
            </a:lvl1pPr>
            <a:lvl2pPr marL="0" indent="0">
              <a:buNone/>
              <a:defRPr/>
            </a:lvl2pPr>
            <a:lvl3pPr marL="237744" indent="0">
              <a:buNone/>
              <a:defRPr/>
            </a:lvl3pPr>
            <a:lvl4pPr marL="466344" indent="0">
              <a:buNone/>
              <a:defRPr/>
            </a:lvl4pPr>
            <a:lvl5pPr marL="685800" indent="0">
              <a:buNone/>
              <a:defRPr/>
            </a:lvl5pPr>
          </a:lstStyle>
          <a:p>
            <a:pPr lvl="0"/>
            <a:r>
              <a:rPr lang="en-US"/>
              <a:t>CLICK TO ADD SUBTITLE</a:t>
            </a:r>
          </a:p>
        </p:txBody>
      </p:sp>
      <p:sp>
        <p:nvSpPr>
          <p:cNvPr id="5" name="Picture Placeholder 4">
            <a:extLst>
              <a:ext uri="{FF2B5EF4-FFF2-40B4-BE49-F238E27FC236}">
                <a16:creationId xmlns:a16="http://schemas.microsoft.com/office/drawing/2014/main" id="{19D149D7-00D3-4BBC-87B2-011EE740C51E}"/>
              </a:ext>
            </a:extLst>
          </p:cNvPr>
          <p:cNvSpPr>
            <a:spLocks noGrp="1"/>
          </p:cNvSpPr>
          <p:nvPr>
            <p:ph type="pic" sz="quarter" idx="15" hasCustomPrompt="1"/>
          </p:nvPr>
        </p:nvSpPr>
        <p:spPr>
          <a:xfrm>
            <a:off x="9233154" y="337226"/>
            <a:ext cx="2438400" cy="2438400"/>
          </a:xfrm>
        </p:spPr>
        <p:txBody>
          <a:bodyPr>
            <a:normAutofit/>
          </a:bodyPr>
          <a:lstStyle>
            <a:lvl1pPr>
              <a:defRPr sz="1200"/>
            </a:lvl1pPr>
          </a:lstStyle>
          <a:p>
            <a:r>
              <a:rPr lang="en-US"/>
              <a:t>Add home/program logo; available for download on V-NET: vnet.dva.wa.gov/logos</a:t>
            </a:r>
          </a:p>
        </p:txBody>
      </p:sp>
      <p:sp>
        <p:nvSpPr>
          <p:cNvPr id="10" name="Picture Placeholder 4">
            <a:extLst>
              <a:ext uri="{FF2B5EF4-FFF2-40B4-BE49-F238E27FC236}">
                <a16:creationId xmlns:a16="http://schemas.microsoft.com/office/drawing/2014/main" id="{0805823B-5040-4B93-AC27-58922BB37EF8}"/>
              </a:ext>
            </a:extLst>
          </p:cNvPr>
          <p:cNvSpPr>
            <a:spLocks noGrp="1"/>
          </p:cNvSpPr>
          <p:nvPr>
            <p:ph type="pic" sz="quarter" idx="16" hasCustomPrompt="1"/>
          </p:nvPr>
        </p:nvSpPr>
        <p:spPr>
          <a:xfrm>
            <a:off x="9233154" y="2936943"/>
            <a:ext cx="2438400" cy="2438400"/>
          </a:xfrm>
        </p:spPr>
        <p:txBody>
          <a:bodyPr>
            <a:normAutofit/>
          </a:bodyPr>
          <a:lstStyle>
            <a:lvl1pPr>
              <a:defRPr sz="1200"/>
            </a:lvl1pPr>
          </a:lstStyle>
          <a:p>
            <a:r>
              <a:rPr lang="en-US"/>
              <a:t>Add home/program logo; available for download on V-NET: vnet.dva.wa.gov/logos</a:t>
            </a:r>
          </a:p>
        </p:txBody>
      </p:sp>
    </p:spTree>
    <p:extLst>
      <p:ext uri="{BB962C8B-B14F-4D97-AF65-F5344CB8AC3E}">
        <p14:creationId xmlns:p14="http://schemas.microsoft.com/office/powerpoint/2010/main" val="2947997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76D60B16-E291-4289-A517-F2C99956D22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2" name="Title 1"/>
          <p:cNvSpPr>
            <a:spLocks noGrp="1"/>
          </p:cNvSpPr>
          <p:nvPr>
            <p:ph type="title"/>
          </p:nvPr>
        </p:nvSpPr>
        <p:spPr>
          <a:xfrm>
            <a:off x="1371600" y="365760"/>
            <a:ext cx="10134600" cy="548640"/>
          </a:xfrm>
        </p:spPr>
        <p:txBody>
          <a:bodyPr/>
          <a:lstStyle/>
          <a:p>
            <a:r>
              <a:rPr lang="en-US"/>
              <a:t>Click to edit Master title style</a:t>
            </a:r>
          </a:p>
        </p:txBody>
      </p:sp>
      <p:sp>
        <p:nvSpPr>
          <p:cNvPr id="3" name="Content Placeholder 2"/>
          <p:cNvSpPr>
            <a:spLocks noGrp="1"/>
          </p:cNvSpPr>
          <p:nvPr>
            <p:ph idx="1"/>
          </p:nvPr>
        </p:nvSpPr>
        <p:spPr>
          <a:xfrm>
            <a:off x="1371600" y="1100629"/>
            <a:ext cx="9525000" cy="35798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86E66FF7-D9DD-4BE0-AE34-35C636A50327}" type="slidenum">
              <a:rPr lang="en-US" smtClean="0"/>
              <a:t>‹#›</a:t>
            </a:fld>
            <a:endParaRPr lang="en-US"/>
          </a:p>
        </p:txBody>
      </p:sp>
    </p:spTree>
    <p:extLst>
      <p:ext uri="{BB962C8B-B14F-4D97-AF65-F5344CB8AC3E}">
        <p14:creationId xmlns:p14="http://schemas.microsoft.com/office/powerpoint/2010/main" val="3325431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0" name="Picture 9" descr="A picture containing shape&#10;&#10;Description automatically generated">
            <a:extLst>
              <a:ext uri="{FF2B5EF4-FFF2-40B4-BE49-F238E27FC236}">
                <a16:creationId xmlns:a16="http://schemas.microsoft.com/office/drawing/2014/main" id="{CDDFB509-19BD-4DCC-9D2C-8468F3AFD3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6" name="Slide Number Placeholder 5"/>
          <p:cNvSpPr>
            <a:spLocks noGrp="1"/>
          </p:cNvSpPr>
          <p:nvPr>
            <p:ph type="sldNum" sz="quarter" idx="12"/>
          </p:nvPr>
        </p:nvSpPr>
        <p:spPr/>
        <p:txBody>
          <a:bodyPr/>
          <a:lstStyle/>
          <a:p>
            <a:fld id="{86E66FF7-D9DD-4BE0-AE34-35C636A50327}" type="slidenum">
              <a:rPr lang="en-US" smtClean="0"/>
              <a:t>‹#›</a:t>
            </a:fld>
            <a:endParaRPr lang="en-US"/>
          </a:p>
        </p:txBody>
      </p:sp>
      <p:sp>
        <p:nvSpPr>
          <p:cNvPr id="12" name="Content Placeholder 11">
            <a:extLst>
              <a:ext uri="{FF2B5EF4-FFF2-40B4-BE49-F238E27FC236}">
                <a16:creationId xmlns:a16="http://schemas.microsoft.com/office/drawing/2014/main" id="{CFA4C13F-E987-46DD-8B80-13AC3E248A48}"/>
              </a:ext>
            </a:extLst>
          </p:cNvPr>
          <p:cNvSpPr>
            <a:spLocks noGrp="1"/>
          </p:cNvSpPr>
          <p:nvPr>
            <p:ph sz="quarter" idx="13"/>
          </p:nvPr>
        </p:nvSpPr>
        <p:spPr>
          <a:xfrm>
            <a:off x="1626705" y="1666460"/>
            <a:ext cx="6526696" cy="5007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7F157FAE-35D1-4DB5-A356-08A0BB8158FD}"/>
              </a:ext>
            </a:extLst>
          </p:cNvPr>
          <p:cNvSpPr>
            <a:spLocks noGrp="1"/>
          </p:cNvSpPr>
          <p:nvPr>
            <p:ph sz="quarter" idx="14"/>
          </p:nvPr>
        </p:nvSpPr>
        <p:spPr>
          <a:xfrm>
            <a:off x="8534400" y="2100364"/>
            <a:ext cx="3337544" cy="4573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A557ECD8-5176-43AA-BB0E-51B77CC60A9E}"/>
              </a:ext>
            </a:extLst>
          </p:cNvPr>
          <p:cNvSpPr>
            <a:spLocks noGrp="1"/>
          </p:cNvSpPr>
          <p:nvPr>
            <p:ph type="body" sz="quarter" idx="15" hasCustomPrompt="1"/>
          </p:nvPr>
        </p:nvSpPr>
        <p:spPr>
          <a:xfrm>
            <a:off x="1627188" y="609600"/>
            <a:ext cx="7135812" cy="873125"/>
          </a:xfrm>
        </p:spPr>
        <p:txBody>
          <a:bodyPr>
            <a:normAutofit/>
          </a:bodyPr>
          <a:lstStyle>
            <a:lvl1pPr>
              <a:defRPr sz="2800"/>
            </a:lvl1pPr>
            <a:lvl2pPr marL="0" indent="0">
              <a:buNone/>
              <a:defRPr/>
            </a:lvl2pPr>
            <a:lvl3pPr marL="237744" indent="0">
              <a:buNone/>
              <a:defRPr/>
            </a:lvl3pPr>
          </a:lstStyle>
          <a:p>
            <a:pPr lvl="0"/>
            <a:r>
              <a:rPr lang="en-US"/>
              <a:t>CLICK TO ADD TITLE</a:t>
            </a:r>
          </a:p>
        </p:txBody>
      </p:sp>
    </p:spTree>
    <p:extLst>
      <p:ext uri="{BB962C8B-B14F-4D97-AF65-F5344CB8AC3E}">
        <p14:creationId xmlns:p14="http://schemas.microsoft.com/office/powerpoint/2010/main" val="3817591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Text&#10;&#10;Description automatically generated">
            <a:extLst>
              <a:ext uri="{FF2B5EF4-FFF2-40B4-BE49-F238E27FC236}">
                <a16:creationId xmlns:a16="http://schemas.microsoft.com/office/drawing/2014/main" id="{5E267D37-2697-465A-B9A9-F53F9F5BC3B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2" name="Title 1"/>
          <p:cNvSpPr>
            <a:spLocks noGrp="1"/>
          </p:cNvSpPr>
          <p:nvPr>
            <p:ph type="title"/>
          </p:nvPr>
        </p:nvSpPr>
        <p:spPr>
          <a:xfrm>
            <a:off x="1447800" y="365760"/>
            <a:ext cx="10027920" cy="54864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41585"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1736505" y="1701848"/>
            <a:ext cx="4267200" cy="405887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910993"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6910993" y="1701848"/>
            <a:ext cx="4267200" cy="405887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86E66FF7-D9DD-4BE0-AE34-35C636A50327}" type="slidenum">
              <a:rPr lang="en-US" smtClean="0"/>
              <a:t>‹#›</a:t>
            </a:fld>
            <a:endParaRPr lang="en-US"/>
          </a:p>
        </p:txBody>
      </p:sp>
    </p:spTree>
    <p:extLst>
      <p:ext uri="{BB962C8B-B14F-4D97-AF65-F5344CB8AC3E}">
        <p14:creationId xmlns:p14="http://schemas.microsoft.com/office/powerpoint/2010/main" val="153264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86E66FF7-D9DD-4BE0-AE34-35C636A50327}" type="slidenum">
              <a:rPr lang="en-US" smtClean="0"/>
              <a:t>‹#›</a:t>
            </a:fld>
            <a:endParaRPr lang="en-US"/>
          </a:p>
        </p:txBody>
      </p:sp>
      <p:pic>
        <p:nvPicPr>
          <p:cNvPr id="7" name="Picture 6" descr="Shape&#10;&#10;Description automatically generated with low confidence">
            <a:extLst>
              <a:ext uri="{FF2B5EF4-FFF2-40B4-BE49-F238E27FC236}">
                <a16:creationId xmlns:a16="http://schemas.microsoft.com/office/drawing/2014/main" id="{B3667C80-4D86-4CAA-9AC8-D21A5F39794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8" name="Text Placeholder 14">
            <a:extLst>
              <a:ext uri="{FF2B5EF4-FFF2-40B4-BE49-F238E27FC236}">
                <a16:creationId xmlns:a16="http://schemas.microsoft.com/office/drawing/2014/main" id="{6301730D-513D-4DEE-B6B0-74E10C46FB4C}"/>
              </a:ext>
            </a:extLst>
          </p:cNvPr>
          <p:cNvSpPr>
            <a:spLocks noGrp="1"/>
          </p:cNvSpPr>
          <p:nvPr>
            <p:ph type="body" sz="quarter" idx="15" hasCustomPrompt="1"/>
          </p:nvPr>
        </p:nvSpPr>
        <p:spPr>
          <a:xfrm>
            <a:off x="1627188" y="609600"/>
            <a:ext cx="7135812" cy="873125"/>
          </a:xfrm>
        </p:spPr>
        <p:txBody>
          <a:bodyPr>
            <a:normAutofit/>
          </a:bodyPr>
          <a:lstStyle>
            <a:lvl1pPr>
              <a:defRPr sz="2800"/>
            </a:lvl1pPr>
            <a:lvl2pPr marL="0" indent="0">
              <a:buNone/>
              <a:defRPr/>
            </a:lvl2pPr>
            <a:lvl3pPr marL="237744" indent="0">
              <a:buNone/>
              <a:defRPr/>
            </a:lvl3pPr>
          </a:lstStyle>
          <a:p>
            <a:pPr lvl="0"/>
            <a:r>
              <a:rPr lang="en-US"/>
              <a:t>CLICK TO ADD TITLE</a:t>
            </a:r>
          </a:p>
        </p:txBody>
      </p:sp>
      <p:sp>
        <p:nvSpPr>
          <p:cNvPr id="9" name="Content Placeholder 3">
            <a:extLst>
              <a:ext uri="{FF2B5EF4-FFF2-40B4-BE49-F238E27FC236}">
                <a16:creationId xmlns:a16="http://schemas.microsoft.com/office/drawing/2014/main" id="{4C566ECA-1EE5-4F4A-BE37-2CEE1F6C3370}"/>
              </a:ext>
            </a:extLst>
          </p:cNvPr>
          <p:cNvSpPr>
            <a:spLocks noGrp="1"/>
          </p:cNvSpPr>
          <p:nvPr>
            <p:ph sz="half" idx="2"/>
          </p:nvPr>
        </p:nvSpPr>
        <p:spPr>
          <a:xfrm>
            <a:off x="1627188" y="1676400"/>
            <a:ext cx="4267200" cy="405887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7E013865-43D0-426B-8645-EAD278CDB70A}"/>
              </a:ext>
            </a:extLst>
          </p:cNvPr>
          <p:cNvSpPr>
            <a:spLocks noGrp="1"/>
          </p:cNvSpPr>
          <p:nvPr>
            <p:ph sz="half" idx="16"/>
          </p:nvPr>
        </p:nvSpPr>
        <p:spPr>
          <a:xfrm>
            <a:off x="6315449" y="1676400"/>
            <a:ext cx="2295152" cy="2209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2014EB1D-63C1-4565-A044-2FD7FA764CE7}"/>
              </a:ext>
            </a:extLst>
          </p:cNvPr>
          <p:cNvSpPr>
            <a:spLocks noGrp="1"/>
          </p:cNvSpPr>
          <p:nvPr>
            <p:ph sz="half" idx="17"/>
          </p:nvPr>
        </p:nvSpPr>
        <p:spPr>
          <a:xfrm>
            <a:off x="8763000" y="4066162"/>
            <a:ext cx="2295152" cy="2209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3DC36EF3-9EF3-4D98-878C-67BF5BAF44E1}"/>
              </a:ext>
            </a:extLst>
          </p:cNvPr>
          <p:cNvSpPr>
            <a:spLocks noGrp="1"/>
          </p:cNvSpPr>
          <p:nvPr>
            <p:ph sz="half" idx="18"/>
          </p:nvPr>
        </p:nvSpPr>
        <p:spPr>
          <a:xfrm>
            <a:off x="8763000" y="1669543"/>
            <a:ext cx="2295152" cy="2209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946FED40-CD7E-462F-B5F1-345DADF377F8}"/>
              </a:ext>
            </a:extLst>
          </p:cNvPr>
          <p:cNvSpPr>
            <a:spLocks noGrp="1"/>
          </p:cNvSpPr>
          <p:nvPr>
            <p:ph sz="half" idx="19"/>
          </p:nvPr>
        </p:nvSpPr>
        <p:spPr>
          <a:xfrm>
            <a:off x="6324616" y="4076700"/>
            <a:ext cx="2295152" cy="2209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5484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6E66FF7-D9DD-4BE0-AE34-35C636A50327}" type="slidenum">
              <a:rPr lang="en-US" smtClean="0"/>
              <a:t>‹#›</a:t>
            </a:fld>
            <a:endParaRPr lang="en-US"/>
          </a:p>
        </p:txBody>
      </p:sp>
      <p:pic>
        <p:nvPicPr>
          <p:cNvPr id="6" name="Picture 5">
            <a:extLst>
              <a:ext uri="{FF2B5EF4-FFF2-40B4-BE49-F238E27FC236}">
                <a16:creationId xmlns:a16="http://schemas.microsoft.com/office/drawing/2014/main" id="{EF153600-AFCF-4E28-8CF4-A51773C7E6D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7" name="Text Placeholder 14">
            <a:extLst>
              <a:ext uri="{FF2B5EF4-FFF2-40B4-BE49-F238E27FC236}">
                <a16:creationId xmlns:a16="http://schemas.microsoft.com/office/drawing/2014/main" id="{938CBE49-8170-468B-BC73-AEE1CC0B17C6}"/>
              </a:ext>
            </a:extLst>
          </p:cNvPr>
          <p:cNvSpPr>
            <a:spLocks noGrp="1"/>
          </p:cNvSpPr>
          <p:nvPr>
            <p:ph type="body" sz="quarter" idx="15" hasCustomPrompt="1"/>
          </p:nvPr>
        </p:nvSpPr>
        <p:spPr>
          <a:xfrm>
            <a:off x="1627188" y="609600"/>
            <a:ext cx="7135812" cy="873125"/>
          </a:xfrm>
        </p:spPr>
        <p:txBody>
          <a:bodyPr>
            <a:normAutofit/>
          </a:bodyPr>
          <a:lstStyle>
            <a:lvl1pPr>
              <a:defRPr sz="2800"/>
            </a:lvl1pPr>
            <a:lvl2pPr marL="0" indent="0">
              <a:buNone/>
              <a:defRPr/>
            </a:lvl2pPr>
            <a:lvl3pPr marL="237744" indent="0">
              <a:buNone/>
              <a:defRPr/>
            </a:lvl3pPr>
          </a:lstStyle>
          <a:p>
            <a:pPr lvl="0"/>
            <a:r>
              <a:rPr lang="en-US"/>
              <a:t>CLICK TO ADD TITLE</a:t>
            </a:r>
          </a:p>
        </p:txBody>
      </p:sp>
      <p:sp>
        <p:nvSpPr>
          <p:cNvPr id="8" name="Content Placeholder 3">
            <a:extLst>
              <a:ext uri="{FF2B5EF4-FFF2-40B4-BE49-F238E27FC236}">
                <a16:creationId xmlns:a16="http://schemas.microsoft.com/office/drawing/2014/main" id="{39D2FFBC-06DB-49D6-9F92-A572656A9055}"/>
              </a:ext>
            </a:extLst>
          </p:cNvPr>
          <p:cNvSpPr>
            <a:spLocks noGrp="1"/>
          </p:cNvSpPr>
          <p:nvPr>
            <p:ph sz="half" idx="2"/>
          </p:nvPr>
        </p:nvSpPr>
        <p:spPr>
          <a:xfrm>
            <a:off x="1627188" y="1676400"/>
            <a:ext cx="10031412" cy="3276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B73051FA-7035-436A-BCF4-7EF193BACF43}"/>
              </a:ext>
            </a:extLst>
          </p:cNvPr>
          <p:cNvSpPr>
            <a:spLocks noGrp="1"/>
          </p:cNvSpPr>
          <p:nvPr>
            <p:ph type="pic" sz="quarter" idx="16"/>
          </p:nvPr>
        </p:nvSpPr>
        <p:spPr>
          <a:xfrm>
            <a:off x="2590800" y="5105400"/>
            <a:ext cx="1600200" cy="1600200"/>
          </a:xfrm>
        </p:spPr>
        <p:txBody>
          <a:bodyPr/>
          <a:lstStyle/>
          <a:p>
            <a:endParaRPr lang="en-US"/>
          </a:p>
        </p:txBody>
      </p:sp>
      <p:sp>
        <p:nvSpPr>
          <p:cNvPr id="11" name="Picture Placeholder 9">
            <a:extLst>
              <a:ext uri="{FF2B5EF4-FFF2-40B4-BE49-F238E27FC236}">
                <a16:creationId xmlns:a16="http://schemas.microsoft.com/office/drawing/2014/main" id="{A4DB8DFA-B7A3-48F2-A9C8-CD0A8EE62595}"/>
              </a:ext>
            </a:extLst>
          </p:cNvPr>
          <p:cNvSpPr>
            <a:spLocks noGrp="1"/>
          </p:cNvSpPr>
          <p:nvPr>
            <p:ph type="pic" sz="quarter" idx="17"/>
          </p:nvPr>
        </p:nvSpPr>
        <p:spPr>
          <a:xfrm>
            <a:off x="4648200" y="5105400"/>
            <a:ext cx="1600200" cy="1600200"/>
          </a:xfrm>
        </p:spPr>
        <p:txBody>
          <a:bodyPr/>
          <a:lstStyle/>
          <a:p>
            <a:endParaRPr lang="en-US"/>
          </a:p>
        </p:txBody>
      </p:sp>
      <p:sp>
        <p:nvSpPr>
          <p:cNvPr id="12" name="Picture Placeholder 9">
            <a:extLst>
              <a:ext uri="{FF2B5EF4-FFF2-40B4-BE49-F238E27FC236}">
                <a16:creationId xmlns:a16="http://schemas.microsoft.com/office/drawing/2014/main" id="{020AB207-282D-416A-920C-B5EE377D9B61}"/>
              </a:ext>
            </a:extLst>
          </p:cNvPr>
          <p:cNvSpPr>
            <a:spLocks noGrp="1"/>
          </p:cNvSpPr>
          <p:nvPr>
            <p:ph type="pic" sz="quarter" idx="18"/>
          </p:nvPr>
        </p:nvSpPr>
        <p:spPr>
          <a:xfrm>
            <a:off x="6779333" y="5105400"/>
            <a:ext cx="1600200" cy="1600200"/>
          </a:xfrm>
        </p:spPr>
        <p:txBody>
          <a:bodyPr/>
          <a:lstStyle/>
          <a:p>
            <a:endParaRPr lang="en-US"/>
          </a:p>
        </p:txBody>
      </p:sp>
      <p:sp>
        <p:nvSpPr>
          <p:cNvPr id="13" name="Picture Placeholder 9">
            <a:extLst>
              <a:ext uri="{FF2B5EF4-FFF2-40B4-BE49-F238E27FC236}">
                <a16:creationId xmlns:a16="http://schemas.microsoft.com/office/drawing/2014/main" id="{8BDF3769-D073-4F72-886D-5E0B2CBA183E}"/>
              </a:ext>
            </a:extLst>
          </p:cNvPr>
          <p:cNvSpPr>
            <a:spLocks noGrp="1"/>
          </p:cNvSpPr>
          <p:nvPr>
            <p:ph type="pic" sz="quarter" idx="19"/>
          </p:nvPr>
        </p:nvSpPr>
        <p:spPr>
          <a:xfrm>
            <a:off x="8910466" y="5100658"/>
            <a:ext cx="1600200" cy="1600200"/>
          </a:xfrm>
        </p:spPr>
        <p:txBody>
          <a:bodyPr/>
          <a:lstStyle/>
          <a:p>
            <a:endParaRPr lang="en-US"/>
          </a:p>
        </p:txBody>
      </p:sp>
    </p:spTree>
    <p:extLst>
      <p:ext uri="{BB962C8B-B14F-4D97-AF65-F5344CB8AC3E}">
        <p14:creationId xmlns:p14="http://schemas.microsoft.com/office/powerpoint/2010/main" val="2998842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DA848A-94CD-4209-A0F0-C7FB25E52F92}"/>
              </a:ext>
            </a:extLst>
          </p:cNvPr>
          <p:cNvSpPr>
            <a:spLocks noGrp="1"/>
          </p:cNvSpPr>
          <p:nvPr>
            <p:ph type="sldNum" sz="quarter" idx="12"/>
          </p:nvPr>
        </p:nvSpPr>
        <p:spPr/>
        <p:txBody>
          <a:bodyPr/>
          <a:lstStyle/>
          <a:p>
            <a:fld id="{86E66FF7-D9DD-4BE0-AE34-35C636A50327}" type="slidenum">
              <a:rPr lang="en-US" smtClean="0"/>
              <a:t>‹#›</a:t>
            </a:fld>
            <a:endParaRPr lang="en-US"/>
          </a:p>
        </p:txBody>
      </p:sp>
      <p:pic>
        <p:nvPicPr>
          <p:cNvPr id="7" name="Picture 6" descr="A picture containing graphical user interface&#10;&#10;Description automatically generated">
            <a:extLst>
              <a:ext uri="{FF2B5EF4-FFF2-40B4-BE49-F238E27FC236}">
                <a16:creationId xmlns:a16="http://schemas.microsoft.com/office/drawing/2014/main" id="{04F83793-5A27-456B-86F1-0FD370ECEE7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8" name="Text Placeholder 14">
            <a:extLst>
              <a:ext uri="{FF2B5EF4-FFF2-40B4-BE49-F238E27FC236}">
                <a16:creationId xmlns:a16="http://schemas.microsoft.com/office/drawing/2014/main" id="{4BEF0E44-75BB-46D2-BB32-32ABBF62CF7B}"/>
              </a:ext>
            </a:extLst>
          </p:cNvPr>
          <p:cNvSpPr>
            <a:spLocks noGrp="1"/>
          </p:cNvSpPr>
          <p:nvPr>
            <p:ph type="body" sz="quarter" idx="15" hasCustomPrompt="1"/>
          </p:nvPr>
        </p:nvSpPr>
        <p:spPr>
          <a:xfrm>
            <a:off x="1627188" y="609600"/>
            <a:ext cx="7135812" cy="873125"/>
          </a:xfrm>
        </p:spPr>
        <p:txBody>
          <a:bodyPr>
            <a:normAutofit/>
          </a:bodyPr>
          <a:lstStyle>
            <a:lvl1pPr>
              <a:defRPr sz="2800"/>
            </a:lvl1pPr>
            <a:lvl2pPr marL="0" indent="0">
              <a:buNone/>
              <a:defRPr/>
            </a:lvl2pPr>
            <a:lvl3pPr marL="237744" indent="0">
              <a:buNone/>
              <a:defRPr/>
            </a:lvl3pPr>
          </a:lstStyle>
          <a:p>
            <a:pPr lvl="0"/>
            <a:r>
              <a:rPr lang="en-US"/>
              <a:t>CLICK TO ADD TITLE</a:t>
            </a:r>
          </a:p>
        </p:txBody>
      </p:sp>
      <p:sp>
        <p:nvSpPr>
          <p:cNvPr id="9" name="Content Placeholder 3">
            <a:extLst>
              <a:ext uri="{FF2B5EF4-FFF2-40B4-BE49-F238E27FC236}">
                <a16:creationId xmlns:a16="http://schemas.microsoft.com/office/drawing/2014/main" id="{2EA6F350-C7F7-4EC8-AED7-A2E225CA5460}"/>
              </a:ext>
            </a:extLst>
          </p:cNvPr>
          <p:cNvSpPr>
            <a:spLocks noGrp="1"/>
          </p:cNvSpPr>
          <p:nvPr>
            <p:ph sz="half" idx="2"/>
          </p:nvPr>
        </p:nvSpPr>
        <p:spPr>
          <a:xfrm>
            <a:off x="1627188" y="1676400"/>
            <a:ext cx="10031412" cy="37338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9163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Graphical user interface&#10;&#10;Description automatically generated with low confidence">
            <a:extLst>
              <a:ext uri="{FF2B5EF4-FFF2-40B4-BE49-F238E27FC236}">
                <a16:creationId xmlns:a16="http://schemas.microsoft.com/office/drawing/2014/main" id="{DC07BEA9-088B-48C9-BF6C-1713BCBC7918}"/>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5639" y="0"/>
            <a:ext cx="12180722" cy="6858000"/>
          </a:xfrm>
          <a:prstGeom prst="rect">
            <a:avLst/>
          </a:prstGeom>
        </p:spPr>
      </p:pic>
      <p:sp>
        <p:nvSpPr>
          <p:cNvPr id="3" name="Content Placeholder 2"/>
          <p:cNvSpPr>
            <a:spLocks noGrp="1"/>
          </p:cNvSpPr>
          <p:nvPr>
            <p:ph sz="half" idx="1"/>
          </p:nvPr>
        </p:nvSpPr>
        <p:spPr>
          <a:xfrm>
            <a:off x="1548384"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17792"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6359A3-DFFB-49E5-BEC6-6B97B1A745A9}" type="datetimeFigureOut">
              <a:rPr lang="en-US" smtClean="0"/>
              <a:t>4/26/2024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E66FF7-D9DD-4BE0-AE34-35C636A50327}" type="slidenum">
              <a:rPr lang="en-US" smtClean="0"/>
              <a:t>‹#›</a:t>
            </a:fld>
            <a:endParaRPr lang="en-US"/>
          </a:p>
        </p:txBody>
      </p:sp>
      <p:sp>
        <p:nvSpPr>
          <p:cNvPr id="8" name="Title 7"/>
          <p:cNvSpPr>
            <a:spLocks noGrp="1"/>
          </p:cNvSpPr>
          <p:nvPr>
            <p:ph type="title"/>
          </p:nvPr>
        </p:nvSpPr>
        <p:spPr>
          <a:xfrm>
            <a:off x="1548384" y="365760"/>
            <a:ext cx="9881616" cy="548640"/>
          </a:xfrm>
        </p:spPr>
        <p:txBody>
          <a:bodyPr/>
          <a:lstStyle/>
          <a:p>
            <a:r>
              <a:rPr lang="en-US"/>
              <a:t>Click to edit Master title style</a:t>
            </a:r>
          </a:p>
        </p:txBody>
      </p:sp>
    </p:spTree>
    <p:extLst>
      <p:ext uri="{BB962C8B-B14F-4D97-AF65-F5344CB8AC3E}">
        <p14:creationId xmlns:p14="http://schemas.microsoft.com/office/powerpoint/2010/main" val="3854014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5677B-B0B2-7421-49B8-88CCC07EA9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116FE1-4CB1-1707-709B-459233E66F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F0E8D0-5DAD-8DC4-B4E0-D2295D425734}"/>
              </a:ext>
            </a:extLst>
          </p:cNvPr>
          <p:cNvSpPr>
            <a:spLocks noGrp="1"/>
          </p:cNvSpPr>
          <p:nvPr>
            <p:ph type="dt" sz="half" idx="10"/>
          </p:nvPr>
        </p:nvSpPr>
        <p:spPr/>
        <p:txBody>
          <a:bodyPr/>
          <a:lstStyle/>
          <a:p>
            <a:fld id="{D3CE8F28-1685-42DC-A937-5D8C7376D7E0}" type="datetimeFigureOut">
              <a:rPr lang="en-US" smtClean="0"/>
              <a:t>4/26/2024</a:t>
            </a:fld>
            <a:endParaRPr lang="en-US"/>
          </a:p>
        </p:txBody>
      </p:sp>
      <p:sp>
        <p:nvSpPr>
          <p:cNvPr id="5" name="Footer Placeholder 4">
            <a:extLst>
              <a:ext uri="{FF2B5EF4-FFF2-40B4-BE49-F238E27FC236}">
                <a16:creationId xmlns:a16="http://schemas.microsoft.com/office/drawing/2014/main" id="{B9F76E1C-7BD9-DAE5-52A8-66E77BE662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885F16-594F-7C4B-8365-B29B4B29A937}"/>
              </a:ext>
            </a:extLst>
          </p:cNvPr>
          <p:cNvSpPr>
            <a:spLocks noGrp="1"/>
          </p:cNvSpPr>
          <p:nvPr>
            <p:ph type="sldNum" sz="quarter" idx="12"/>
          </p:nvPr>
        </p:nvSpPr>
        <p:spPr/>
        <p:txBody>
          <a:bodyPr/>
          <a:lstStyle/>
          <a:p>
            <a:fld id="{7E4E5F4B-C629-4257-95FE-1AB210CFB969}" type="slidenum">
              <a:rPr lang="en-US" smtClean="0"/>
              <a:t>‹#›</a:t>
            </a:fld>
            <a:endParaRPr lang="en-US"/>
          </a:p>
        </p:txBody>
      </p:sp>
    </p:spTree>
    <p:extLst>
      <p:ext uri="{BB962C8B-B14F-4D97-AF65-F5344CB8AC3E}">
        <p14:creationId xmlns:p14="http://schemas.microsoft.com/office/powerpoint/2010/main" val="1685626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097280" y="1100629"/>
            <a:ext cx="1002792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4D6359A3-DFFB-49E5-BEC6-6B97B1A745A9}" type="datetimeFigureOut">
              <a:rPr lang="en-US" smtClean="0"/>
              <a:t>4/26/2024</a:t>
            </a:fld>
            <a:endParaRPr lang="en-US"/>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86E66FF7-D9DD-4BE0-AE34-35C636A50327}" type="slidenum">
              <a:rPr lang="en-US" smtClean="0"/>
              <a:t>‹#›</a:t>
            </a:fld>
            <a:endParaRPr lang="en-US"/>
          </a:p>
        </p:txBody>
      </p:sp>
    </p:spTree>
    <p:extLst>
      <p:ext uri="{BB962C8B-B14F-4D97-AF65-F5344CB8AC3E}">
        <p14:creationId xmlns:p14="http://schemas.microsoft.com/office/powerpoint/2010/main" val="691944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spcBef>
          <a:spcPct val="0"/>
        </a:spcBef>
        <a:buNone/>
        <a:defRPr sz="4000" b="1" kern="1200" cap="all" baseline="0">
          <a:solidFill>
            <a:schemeClr val="tx1"/>
          </a:solidFill>
          <a:latin typeface="Montserrat" panose="00000500000000000000" pitchFamily="50" charset="0"/>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ontserrat" panose="00000500000000000000" pitchFamily="50" charset="0"/>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ontserrat" panose="00000500000000000000" pitchFamily="50" charset="0"/>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ontserrat" panose="00000500000000000000" pitchFamily="50" charset="0"/>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i="1" kern="1200">
          <a:solidFill>
            <a:schemeClr val="tx1"/>
          </a:solidFill>
          <a:latin typeface="Montserrat" panose="00000500000000000000" pitchFamily="50" charset="0"/>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i="1" kern="1200">
          <a:solidFill>
            <a:schemeClr val="tx1"/>
          </a:solidFill>
          <a:latin typeface="Montserrat" panose="00000500000000000000" pitchFamily="50" charset="0"/>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keith.meyer@dva.wa.go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Connect@dva.wa.gov"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gcc02.safelinks.protection.outlook.com/?url=https%3A%2F%2Fwww.dva.wa.gov%2Fveterans-their-families%2Fcounseling-and-wellness%2Fveterans-training-support-center-vtsc&amp;data=05%7C02%7CKeith.Meyer%40dva.wa.gov%7C92aac79804024258567c08dc63b4b373%7C11d0e217264e400a8ba057dcc127d72d%7C0%7C0%7C638494874960028294%7CUnknown%7CTWFpbGZsb3d8eyJWIjoiMC4wLjAwMDAiLCJQIjoiV2luMzIiLCJBTiI6Ik1haWwiLCJXVCI6Mn0%3D%7C0%7C%7C%7C&amp;sdata=Q8RPrDRFYT4jSS13AlEsiuN1jtMayqMFomSi3Z2EMoQ%3D&amp;reserved=0"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mailto:Connie.Chapman@dva.wa.gov" TargetMode="External"/><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0.png"/><Relationship Id="rId5" Type="http://schemas.openxmlformats.org/officeDocument/2006/relationships/hyperlink" Target="mailto:Derek.Foster@dva.wa.gov" TargetMode="Externa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hyperlink" Target="mailto:Connect@dva.wa.gov"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B7F3E9-156B-4C56-8D22-CA81D41D95E4}"/>
              </a:ext>
            </a:extLst>
          </p:cNvPr>
          <p:cNvSpPr>
            <a:spLocks noGrp="1"/>
          </p:cNvSpPr>
          <p:nvPr>
            <p:ph type="body" sz="quarter" idx="13"/>
          </p:nvPr>
        </p:nvSpPr>
        <p:spPr>
          <a:xfrm>
            <a:off x="1360251" y="1524000"/>
            <a:ext cx="8621949" cy="2514600"/>
          </a:xfrm>
        </p:spPr>
        <p:txBody>
          <a:bodyPr>
            <a:normAutofit/>
          </a:bodyPr>
          <a:lstStyle/>
          <a:p>
            <a:r>
              <a:rPr lang="en-US" sz="3800" dirty="0">
                <a:solidFill>
                  <a:srgbClr val="92060B"/>
                </a:solidFill>
                <a:latin typeface="Cambria"/>
                <a:ea typeface="Cambria"/>
              </a:rPr>
              <a:t>WDVA Counseling and Wellness Programs</a:t>
            </a:r>
            <a:endParaRPr lang="en-US" sz="2800" dirty="0">
              <a:solidFill>
                <a:srgbClr val="92060B"/>
              </a:solidFill>
              <a:latin typeface="Cambria"/>
              <a:ea typeface="Cambria"/>
            </a:endParaRPr>
          </a:p>
        </p:txBody>
      </p:sp>
      <p:sp>
        <p:nvSpPr>
          <p:cNvPr id="7" name="Text Placeholder 2">
            <a:extLst>
              <a:ext uri="{FF2B5EF4-FFF2-40B4-BE49-F238E27FC236}">
                <a16:creationId xmlns:a16="http://schemas.microsoft.com/office/drawing/2014/main" id="{0B996B44-A29C-4002-A83F-EAC5633FD936}"/>
              </a:ext>
            </a:extLst>
          </p:cNvPr>
          <p:cNvSpPr txBox="1">
            <a:spLocks/>
          </p:cNvSpPr>
          <p:nvPr/>
        </p:nvSpPr>
        <p:spPr>
          <a:xfrm>
            <a:off x="1360251" y="4648200"/>
            <a:ext cx="7239000" cy="1676400"/>
          </a:xfrm>
          <a:prstGeom prst="rect">
            <a:avLst/>
          </a:prstGeom>
        </p:spPr>
        <p:txBody>
          <a:bodyPr vert="horz" lIns="91440" tIns="45720" rIns="91440" bIns="45720" rtlCol="0">
            <a:normAutofit/>
          </a:bodyPr>
          <a:lstStyle>
            <a:lvl1pPr marL="342900" indent="-342900" algn="ctr" defTabSz="914400" rtl="0" eaLnBrk="1" latinLnBrk="0" hangingPunct="1">
              <a:spcBef>
                <a:spcPts val="800"/>
              </a:spcBef>
              <a:buFont typeface="Arial" pitchFamily="34" charset="0"/>
              <a:buNone/>
              <a:defRPr sz="2400" b="0" kern="1200">
                <a:solidFill>
                  <a:schemeClr val="tx1"/>
                </a:solidFill>
                <a:latin typeface="Montserrat" panose="00000500000000000000" pitchFamily="50" charset="0"/>
                <a:ea typeface="+mn-ea"/>
                <a:cs typeface="+mn-cs"/>
              </a:defRPr>
            </a:lvl1pPr>
            <a:lvl2pPr marL="0" indent="0" algn="l" defTabSz="914400" rtl="0" eaLnBrk="1" latinLnBrk="0" hangingPunct="1">
              <a:spcBef>
                <a:spcPts val="300"/>
              </a:spcBef>
              <a:buClr>
                <a:schemeClr val="accent2"/>
              </a:buClr>
              <a:buFont typeface="Wingdings" pitchFamily="2" charset="2"/>
              <a:buNone/>
              <a:defRPr sz="1600" kern="1200">
                <a:solidFill>
                  <a:schemeClr val="tx1"/>
                </a:solidFill>
                <a:latin typeface="Montserrat" panose="00000500000000000000" pitchFamily="50" charset="0"/>
                <a:ea typeface="+mn-ea"/>
                <a:cs typeface="+mn-cs"/>
              </a:defRPr>
            </a:lvl2pPr>
            <a:lvl3pPr marL="237744" indent="0" algn="l" defTabSz="914400" rtl="0" eaLnBrk="1" latinLnBrk="0" hangingPunct="1">
              <a:spcBef>
                <a:spcPts val="300"/>
              </a:spcBef>
              <a:buClr>
                <a:schemeClr val="accent2"/>
              </a:buClr>
              <a:buFont typeface="Wingdings" pitchFamily="2" charset="2"/>
              <a:buNone/>
              <a:defRPr sz="1600" kern="1200">
                <a:solidFill>
                  <a:schemeClr val="tx1"/>
                </a:solidFill>
                <a:latin typeface="Montserrat" panose="00000500000000000000" pitchFamily="50" charset="0"/>
                <a:ea typeface="+mn-ea"/>
                <a:cs typeface="+mn-cs"/>
              </a:defRPr>
            </a:lvl3pPr>
            <a:lvl4pPr marL="466344" indent="0" algn="l" defTabSz="914400" rtl="0" eaLnBrk="1" latinLnBrk="0" hangingPunct="1">
              <a:spcBef>
                <a:spcPts val="300"/>
              </a:spcBef>
              <a:buClr>
                <a:schemeClr val="accent2"/>
              </a:buClr>
              <a:buFont typeface="Wingdings" pitchFamily="2" charset="2"/>
              <a:buNone/>
              <a:defRPr sz="1600" i="1" kern="1200">
                <a:solidFill>
                  <a:schemeClr val="tx1"/>
                </a:solidFill>
                <a:latin typeface="Montserrat" panose="00000500000000000000" pitchFamily="50" charset="0"/>
                <a:ea typeface="+mn-ea"/>
                <a:cs typeface="+mn-cs"/>
              </a:defRPr>
            </a:lvl4pPr>
            <a:lvl5pPr marL="685800" indent="0" algn="l" defTabSz="914400" rtl="0" eaLnBrk="1" latinLnBrk="0" hangingPunct="1">
              <a:spcBef>
                <a:spcPts val="300"/>
              </a:spcBef>
              <a:buClr>
                <a:schemeClr val="accent2"/>
              </a:buClr>
              <a:buFont typeface="Wingdings" pitchFamily="2" charset="2"/>
              <a:buNone/>
              <a:defRPr sz="1600" i="1" kern="1200">
                <a:solidFill>
                  <a:schemeClr val="tx1"/>
                </a:solidFill>
                <a:latin typeface="Montserrat" panose="00000500000000000000" pitchFamily="50" charset="0"/>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ts val="800"/>
              </a:spcBef>
              <a:spcAft>
                <a:spcPts val="0"/>
              </a:spcAft>
              <a:buClrTx/>
              <a:buSzTx/>
              <a:buFont typeface="Arial" pitchFamily="34" charset="0"/>
              <a:buNone/>
              <a:tabLst/>
              <a:defRPr/>
            </a:pPr>
            <a:r>
              <a:rPr kumimoji="0" lang="en-US" sz="2400" b="0" i="0" u="none" strike="noStrike" kern="1200" cap="none" spc="0" normalizeH="0" baseline="0" noProof="0">
                <a:ln>
                  <a:noFill/>
                </a:ln>
                <a:solidFill>
                  <a:prstClr val="black"/>
                </a:solidFill>
                <a:effectLst/>
                <a:uLnTx/>
                <a:uFillTx/>
                <a:latin typeface="Cambria"/>
                <a:ea typeface="Cambria"/>
                <a:cs typeface="+mn-cs"/>
              </a:rPr>
              <a:t>Keith Meyer</a:t>
            </a:r>
          </a:p>
          <a:p>
            <a:pPr marL="342900" marR="0" lvl="0" indent="-342900" algn="ctr" defTabSz="914400" rtl="0" eaLnBrk="1" fontAlgn="auto" latinLnBrk="0" hangingPunct="1">
              <a:lnSpc>
                <a:spcPct val="100000"/>
              </a:lnSpc>
              <a:spcBef>
                <a:spcPts val="800"/>
              </a:spcBef>
              <a:spcAft>
                <a:spcPts val="0"/>
              </a:spcAft>
              <a:buClrTx/>
              <a:buSzTx/>
              <a:buFont typeface="Arial" pitchFamily="34" charset="0"/>
              <a:buNone/>
              <a:tabLst/>
              <a:defRPr/>
            </a:pPr>
            <a:r>
              <a:rPr kumimoji="0" lang="en-US" sz="2400" b="0" i="0" u="none" strike="noStrike" kern="1200" cap="none" spc="0" normalizeH="0" baseline="0" noProof="0">
                <a:ln>
                  <a:noFill/>
                </a:ln>
                <a:solidFill>
                  <a:prstClr val="black"/>
                </a:solidFill>
                <a:effectLst/>
                <a:uLnTx/>
                <a:uFillTx/>
                <a:latin typeface="Cambria"/>
                <a:ea typeface="Cambria"/>
                <a:cs typeface="+mn-cs"/>
              </a:rPr>
              <a:t>Counseling &amp; Wellness Programs Director</a:t>
            </a:r>
          </a:p>
          <a:p>
            <a:pPr marL="342900" marR="0" lvl="0" indent="-342900" algn="ctr" defTabSz="914400" rtl="0" eaLnBrk="1" fontAlgn="auto" latinLnBrk="0" hangingPunct="1">
              <a:lnSpc>
                <a:spcPct val="100000"/>
              </a:lnSpc>
              <a:spcBef>
                <a:spcPts val="800"/>
              </a:spcBef>
              <a:spcAft>
                <a:spcPts val="0"/>
              </a:spcAft>
              <a:buClrTx/>
              <a:buSzTx/>
              <a:buFont typeface="Arial" pitchFamily="34" charset="0"/>
              <a:buNone/>
              <a:tabLst/>
              <a:defRPr/>
            </a:pPr>
            <a:r>
              <a:rPr kumimoji="0" lang="en-US" sz="1800" b="0" i="0" u="none" strike="noStrike" kern="1200" cap="none" spc="0" normalizeH="0" baseline="0" noProof="0">
                <a:ln>
                  <a:noFill/>
                </a:ln>
                <a:solidFill>
                  <a:prstClr val="black"/>
                </a:solidFill>
                <a:effectLst/>
                <a:uLnTx/>
                <a:uFillTx/>
                <a:latin typeface="Cambria"/>
                <a:ea typeface="Cambria"/>
                <a:cs typeface="+mn-cs"/>
                <a:hlinkClick r:id="rId2"/>
              </a:rPr>
              <a:t>keith.meyer@dva.wa.gov</a:t>
            </a:r>
            <a:r>
              <a:rPr kumimoji="0" lang="en-US" sz="1800" b="0" i="0" u="none" strike="noStrike" kern="1200" cap="none" spc="0" normalizeH="0" baseline="0" noProof="0">
                <a:ln>
                  <a:noFill/>
                </a:ln>
                <a:solidFill>
                  <a:prstClr val="black"/>
                </a:solidFill>
                <a:effectLst/>
                <a:uLnTx/>
                <a:uFillTx/>
                <a:latin typeface="Cambria"/>
                <a:ea typeface="Cambria"/>
                <a:cs typeface="+mn-cs"/>
              </a:rPr>
              <a:t> </a:t>
            </a:r>
          </a:p>
        </p:txBody>
      </p:sp>
    </p:spTree>
    <p:extLst>
      <p:ext uri="{BB962C8B-B14F-4D97-AF65-F5344CB8AC3E}">
        <p14:creationId xmlns:p14="http://schemas.microsoft.com/office/powerpoint/2010/main" val="525706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3C31E3-4C7A-4E34-4533-F9BC6C186526}"/>
              </a:ext>
            </a:extLst>
          </p:cNvPr>
          <p:cNvSpPr>
            <a:spLocks noGrp="1"/>
          </p:cNvSpPr>
          <p:nvPr>
            <p:ph type="body" sz="quarter" idx="15"/>
          </p:nvPr>
        </p:nvSpPr>
        <p:spPr/>
        <p:txBody>
          <a:bodyPr>
            <a:normAutofit/>
          </a:bodyPr>
          <a:lstStyle/>
          <a:p>
            <a:r>
              <a:rPr lang="en-US">
                <a:solidFill>
                  <a:srgbClr val="92060B"/>
                </a:solidFill>
                <a:latin typeface="Cambria"/>
                <a:ea typeface="Cambria"/>
              </a:rPr>
              <a:t>Contact US</a:t>
            </a:r>
          </a:p>
        </p:txBody>
      </p:sp>
      <p:sp>
        <p:nvSpPr>
          <p:cNvPr id="3" name="Content Placeholder 2">
            <a:extLst>
              <a:ext uri="{FF2B5EF4-FFF2-40B4-BE49-F238E27FC236}">
                <a16:creationId xmlns:a16="http://schemas.microsoft.com/office/drawing/2014/main" id="{10109ABD-E949-01A2-9361-AA893B791E5A}"/>
              </a:ext>
            </a:extLst>
          </p:cNvPr>
          <p:cNvSpPr>
            <a:spLocks noGrp="1"/>
          </p:cNvSpPr>
          <p:nvPr>
            <p:ph sz="half" idx="2"/>
          </p:nvPr>
        </p:nvSpPr>
        <p:spPr/>
        <p:txBody>
          <a:bodyPr vert="horz" lIns="91440" tIns="45720" rIns="91440" bIns="45720" rtlCol="0" anchor="t">
            <a:normAutofit/>
          </a:bodyPr>
          <a:lstStyle/>
          <a:p>
            <a:r>
              <a:rPr lang="en-US" dirty="0">
                <a:solidFill>
                  <a:srgbClr val="002060"/>
                </a:solidFill>
                <a:latin typeface="Cambria"/>
                <a:ea typeface="Cambria"/>
              </a:rPr>
              <a:t>Want to work for the Suicide Prevention Team?</a:t>
            </a:r>
          </a:p>
          <a:p>
            <a:r>
              <a:rPr lang="en-US" dirty="0">
                <a:latin typeface="Cambria"/>
                <a:ea typeface="Cambria"/>
              </a:rPr>
              <a:t>    </a:t>
            </a:r>
            <a:r>
              <a:rPr lang="en-US" dirty="0">
                <a:solidFill>
                  <a:srgbClr val="002060"/>
                </a:solidFill>
                <a:latin typeface="Cambria"/>
                <a:ea typeface="Cambria"/>
              </a:rPr>
              <a:t>Visit:</a:t>
            </a:r>
            <a:r>
              <a:rPr lang="en-US" dirty="0">
                <a:latin typeface="Cambria"/>
                <a:ea typeface="Cambria"/>
              </a:rPr>
              <a:t> </a:t>
            </a:r>
            <a:r>
              <a:rPr lang="en-US" u="sng" dirty="0">
                <a:solidFill>
                  <a:srgbClr val="002060"/>
                </a:solidFill>
                <a:latin typeface="Cambria"/>
                <a:ea typeface="Cambria"/>
              </a:rPr>
              <a:t>careers.wa.gov</a:t>
            </a:r>
          </a:p>
          <a:p>
            <a:endParaRPr lang="en-US">
              <a:solidFill>
                <a:srgbClr val="002060"/>
              </a:solidFill>
              <a:latin typeface="Cambria"/>
              <a:ea typeface="Cambria"/>
            </a:endParaRPr>
          </a:p>
          <a:p>
            <a:r>
              <a:rPr lang="en-US" dirty="0">
                <a:solidFill>
                  <a:srgbClr val="002060"/>
                </a:solidFill>
                <a:latin typeface="Cambria"/>
                <a:ea typeface="Cambria"/>
              </a:rPr>
              <a:t>Interested in scheduling a </a:t>
            </a:r>
            <a:r>
              <a:rPr lang="en-US" dirty="0">
                <a:solidFill>
                  <a:srgbClr val="C00000"/>
                </a:solidFill>
                <a:latin typeface="Cambria"/>
                <a:ea typeface="Cambria"/>
              </a:rPr>
              <a:t>LEARN</a:t>
            </a:r>
            <a:r>
              <a:rPr lang="en-US" dirty="0">
                <a:solidFill>
                  <a:srgbClr val="002060"/>
                </a:solidFill>
                <a:latin typeface="Cambria"/>
                <a:ea typeface="Cambria"/>
              </a:rPr>
              <a:t> training for your organization or business? Contact the Suicide Prevention team at </a:t>
            </a:r>
            <a:r>
              <a:rPr lang="en-US" u="sng" dirty="0">
                <a:solidFill>
                  <a:srgbClr val="002060"/>
                </a:solidFill>
                <a:latin typeface="Cambria"/>
                <a:ea typeface="Cambria"/>
                <a:hlinkClick r:id="rId2"/>
              </a:rPr>
              <a:t>Connect@dva.wa.gov</a:t>
            </a:r>
            <a:endParaRPr lang="en-US" u="sng" dirty="0">
              <a:solidFill>
                <a:srgbClr val="002060"/>
              </a:solidFill>
              <a:latin typeface="Cambria"/>
              <a:ea typeface="Cambria"/>
            </a:endParaRPr>
          </a:p>
        </p:txBody>
      </p:sp>
      <p:sp>
        <p:nvSpPr>
          <p:cNvPr id="4" name="TextBox 3">
            <a:extLst>
              <a:ext uri="{FF2B5EF4-FFF2-40B4-BE49-F238E27FC236}">
                <a16:creationId xmlns:a16="http://schemas.microsoft.com/office/drawing/2014/main" id="{CD8E1B6D-1CA4-4120-A57B-3AA0E9D07E77}"/>
              </a:ext>
            </a:extLst>
          </p:cNvPr>
          <p:cNvSpPr txBox="1"/>
          <p:nvPr/>
        </p:nvSpPr>
        <p:spPr>
          <a:xfrm>
            <a:off x="23147" y="6400800"/>
            <a:ext cx="5092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E8CFC4-BBA6-4B88-AE4B-9B5BE7A71AF2}" type="slidenum">
              <a:rPr kumimoji="0" lang="en-US" sz="1800" b="0" i="0" u="none" strike="noStrike" kern="1200" cap="none" spc="0" normalizeH="0" baseline="0" noProof="0" smtClean="0">
                <a:ln>
                  <a:noFill/>
                </a:ln>
                <a:solidFill>
                  <a:prstClr val="white">
                    <a:lumMod val="95000"/>
                  </a:prstClr>
                </a:solidFill>
                <a:effectLst/>
                <a:uLnTx/>
                <a:uFillTx/>
                <a:latin typeface="Cambria" panose="02040503050406030204" pitchFamily="18" charset="0"/>
                <a:ea typeface="Cambria" panose="02040503050406030204" pitchFamily="18"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white">
                  <a:lumMod val="95000"/>
                </a:prst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12068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4AE478-4F4C-24B0-4208-C0B97314B169}"/>
              </a:ext>
            </a:extLst>
          </p:cNvPr>
          <p:cNvSpPr>
            <a:spLocks noGrp="1"/>
          </p:cNvSpPr>
          <p:nvPr>
            <p:ph type="body" sz="quarter" idx="15"/>
          </p:nvPr>
        </p:nvSpPr>
        <p:spPr/>
        <p:txBody>
          <a:bodyPr vert="horz" lIns="91440" tIns="45720" rIns="91440" bIns="45720" rtlCol="0" anchor="t">
            <a:normAutofit lnSpcReduction="10000"/>
          </a:bodyPr>
          <a:lstStyle/>
          <a:p>
            <a:r>
              <a:rPr lang="en-US" sz="2800">
                <a:solidFill>
                  <a:schemeClr val="accent2"/>
                </a:solidFill>
                <a:latin typeface="Cambria"/>
                <a:ea typeface="Cambria"/>
              </a:rPr>
              <a:t>Counseling and Brain Injury and Recovery Programs</a:t>
            </a:r>
            <a:endParaRPr lang="en-US">
              <a:latin typeface="Cambria"/>
              <a:ea typeface="Cambria"/>
            </a:endParaRPr>
          </a:p>
        </p:txBody>
      </p:sp>
      <p:sp>
        <p:nvSpPr>
          <p:cNvPr id="3" name="Content Placeholder 2">
            <a:extLst>
              <a:ext uri="{FF2B5EF4-FFF2-40B4-BE49-F238E27FC236}">
                <a16:creationId xmlns:a16="http://schemas.microsoft.com/office/drawing/2014/main" id="{368D5A84-2442-984D-0C2D-A0D074CF1D0B}"/>
              </a:ext>
            </a:extLst>
          </p:cNvPr>
          <p:cNvSpPr>
            <a:spLocks noGrp="1"/>
          </p:cNvSpPr>
          <p:nvPr>
            <p:ph sz="half" idx="2"/>
          </p:nvPr>
        </p:nvSpPr>
        <p:spPr>
          <a:xfrm>
            <a:off x="1627187" y="1676400"/>
            <a:ext cx="4568565" cy="3733800"/>
          </a:xfrm>
        </p:spPr>
        <p:txBody>
          <a:bodyPr/>
          <a:lstStyle/>
          <a:p>
            <a:r>
              <a:rPr lang="en-US">
                <a:solidFill>
                  <a:schemeClr val="accent3"/>
                </a:solidFill>
                <a:latin typeface="Cambria"/>
                <a:ea typeface="Cambria"/>
              </a:rPr>
              <a:t>Counseling Program</a:t>
            </a:r>
          </a:p>
          <a:p>
            <a:endParaRPr lang="en-US" sz="1600">
              <a:solidFill>
                <a:schemeClr val="accent3"/>
              </a:solidFill>
              <a:latin typeface="Cambria"/>
              <a:ea typeface="Cambria"/>
            </a:endParaRPr>
          </a:p>
          <a:p>
            <a:r>
              <a:rPr lang="en-US">
                <a:solidFill>
                  <a:schemeClr val="accent3"/>
                </a:solidFill>
                <a:latin typeface="Cambria"/>
                <a:ea typeface="Cambria"/>
              </a:rPr>
              <a:t>Free Services</a:t>
            </a:r>
          </a:p>
          <a:p>
            <a:endParaRPr lang="en-US" sz="1600">
              <a:solidFill>
                <a:schemeClr val="accent3"/>
              </a:solidFill>
              <a:latin typeface="Cambria"/>
              <a:ea typeface="Cambria"/>
            </a:endParaRPr>
          </a:p>
          <a:p>
            <a:r>
              <a:rPr lang="en-US">
                <a:solidFill>
                  <a:schemeClr val="accent3"/>
                </a:solidFill>
                <a:latin typeface="Cambria"/>
                <a:ea typeface="Cambria"/>
              </a:rPr>
              <a:t>Eligibility</a:t>
            </a:r>
          </a:p>
          <a:p>
            <a:endParaRPr lang="en-US" sz="1600">
              <a:solidFill>
                <a:schemeClr val="accent3"/>
              </a:solidFill>
              <a:latin typeface="Cambria"/>
              <a:ea typeface="Cambria"/>
            </a:endParaRPr>
          </a:p>
          <a:p>
            <a:r>
              <a:rPr lang="en-US">
                <a:solidFill>
                  <a:schemeClr val="accent3"/>
                </a:solidFill>
                <a:latin typeface="Cambria"/>
                <a:ea typeface="Cambria"/>
              </a:rPr>
              <a:t>NE Washington Family Counseling</a:t>
            </a:r>
          </a:p>
          <a:p>
            <a:endParaRPr lang="en-US">
              <a:latin typeface="Cambria"/>
              <a:ea typeface="Cambria"/>
            </a:endParaRPr>
          </a:p>
        </p:txBody>
      </p:sp>
      <p:pic>
        <p:nvPicPr>
          <p:cNvPr id="4" name="Picture 3" descr="Qr code&#10;&#10;Description automatically generated">
            <a:extLst>
              <a:ext uri="{FF2B5EF4-FFF2-40B4-BE49-F238E27FC236}">
                <a16:creationId xmlns:a16="http://schemas.microsoft.com/office/drawing/2014/main" id="{A2A705C1-2DEB-F8A2-5866-7B8A136C53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8553" y="5051038"/>
            <a:ext cx="1318322" cy="1708925"/>
          </a:xfrm>
          <a:prstGeom prst="rect">
            <a:avLst/>
          </a:prstGeom>
          <a:noFill/>
          <a:ln>
            <a:noFill/>
          </a:ln>
        </p:spPr>
      </p:pic>
      <p:pic>
        <p:nvPicPr>
          <p:cNvPr id="5" name="Picture 6">
            <a:extLst>
              <a:ext uri="{FF2B5EF4-FFF2-40B4-BE49-F238E27FC236}">
                <a16:creationId xmlns:a16="http://schemas.microsoft.com/office/drawing/2014/main" id="{82F2EA44-FFA8-3B26-85E3-C9CF66FC08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5953" y="4800601"/>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BCC731-780C-FD85-83E7-12055C5022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5029200"/>
            <a:ext cx="1752600" cy="175260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4BDE4CE1-5D0B-4C4C-BC5D-19B054507816}"/>
              </a:ext>
            </a:extLst>
          </p:cNvPr>
          <p:cNvSpPr txBox="1">
            <a:spLocks/>
          </p:cNvSpPr>
          <p:nvPr/>
        </p:nvSpPr>
        <p:spPr>
          <a:xfrm>
            <a:off x="6705599" y="1676400"/>
            <a:ext cx="4267200" cy="3712464"/>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2400" b="1" kern="1200">
                <a:solidFill>
                  <a:schemeClr val="tx1"/>
                </a:solidFill>
                <a:latin typeface="Montserrat" panose="00000500000000000000" pitchFamily="50" charset="0"/>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2000" kern="1200">
                <a:solidFill>
                  <a:schemeClr val="tx1"/>
                </a:solidFill>
                <a:latin typeface="Montserrat" panose="00000500000000000000" pitchFamily="50" charset="0"/>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800" kern="1200">
                <a:solidFill>
                  <a:schemeClr val="tx1"/>
                </a:solidFill>
                <a:latin typeface="Montserrat" panose="00000500000000000000" pitchFamily="50" charset="0"/>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i="1" kern="1200">
                <a:solidFill>
                  <a:schemeClr val="tx1"/>
                </a:solidFill>
                <a:latin typeface="Montserrat" panose="00000500000000000000" pitchFamily="50" charset="0"/>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i="1" kern="1200">
                <a:solidFill>
                  <a:schemeClr val="tx1"/>
                </a:solidFill>
                <a:latin typeface="Montserrat" panose="00000500000000000000" pitchFamily="50" charset="0"/>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800"/>
              </a:spcBef>
              <a:spcAft>
                <a:spcPts val="0"/>
              </a:spcAft>
              <a:buClrTx/>
              <a:buSzTx/>
              <a:buFont typeface="Arial" pitchFamily="34" charset="0"/>
              <a:buNone/>
              <a:tabLst/>
              <a:defRPr/>
            </a:pPr>
            <a:r>
              <a:rPr kumimoji="0" lang="en-US" sz="2400" b="1" i="0" u="none" strike="noStrike" kern="1200" cap="none" spc="0" normalizeH="0" baseline="0" noProof="0">
                <a:ln>
                  <a:noFill/>
                </a:ln>
                <a:solidFill>
                  <a:srgbClr val="002D62"/>
                </a:solidFill>
                <a:effectLst/>
                <a:uLnTx/>
                <a:uFillTx/>
                <a:latin typeface="Cambria"/>
                <a:ea typeface="Cambria"/>
                <a:cs typeface="+mn-cs"/>
              </a:rPr>
              <a:t>Brain Injury &amp; Recovery</a:t>
            </a:r>
          </a:p>
          <a:p>
            <a:pPr marL="342900" marR="0" lvl="0" indent="-342900" algn="l" defTabSz="914400" rtl="0" eaLnBrk="1" fontAlgn="auto" latinLnBrk="0" hangingPunct="1">
              <a:lnSpc>
                <a:spcPct val="100000"/>
              </a:lnSpc>
              <a:spcBef>
                <a:spcPts val="800"/>
              </a:spcBef>
              <a:spcAft>
                <a:spcPts val="0"/>
              </a:spcAft>
              <a:buClrTx/>
              <a:buSzTx/>
              <a:buFont typeface="Arial" pitchFamily="34" charset="0"/>
              <a:buNone/>
              <a:tabLst/>
              <a:defRPr/>
            </a:pPr>
            <a:endParaRPr kumimoji="0" lang="en-US" sz="1600" b="1" i="0" u="none" strike="noStrike" kern="1200" cap="none" spc="0" normalizeH="0" baseline="0" noProof="0">
              <a:ln>
                <a:noFill/>
              </a:ln>
              <a:solidFill>
                <a:srgbClr val="002D62"/>
              </a:solidFill>
              <a:effectLst/>
              <a:uLnTx/>
              <a:uFillTx/>
              <a:latin typeface="Cambria"/>
              <a:ea typeface="Cambria"/>
              <a:cs typeface="+mn-cs"/>
            </a:endParaRPr>
          </a:p>
          <a:p>
            <a:pPr marL="342900" marR="0" lvl="0" indent="-342900" algn="l" defTabSz="914400" rtl="0" eaLnBrk="1" fontAlgn="auto" latinLnBrk="0" hangingPunct="1">
              <a:lnSpc>
                <a:spcPct val="100000"/>
              </a:lnSpc>
              <a:spcBef>
                <a:spcPts val="800"/>
              </a:spcBef>
              <a:spcAft>
                <a:spcPts val="0"/>
              </a:spcAft>
              <a:buClrTx/>
              <a:buSzTx/>
              <a:buFont typeface="Arial" pitchFamily="34" charset="0"/>
              <a:buNone/>
              <a:tabLst/>
              <a:defRPr/>
            </a:pPr>
            <a:r>
              <a:rPr kumimoji="0" lang="en-US" sz="2400" b="1" i="0" u="none" strike="noStrike" kern="1200" cap="none" spc="0" normalizeH="0" baseline="0" noProof="0">
                <a:ln>
                  <a:noFill/>
                </a:ln>
                <a:solidFill>
                  <a:srgbClr val="002D62"/>
                </a:solidFill>
                <a:effectLst/>
                <a:uLnTx/>
                <a:uFillTx/>
                <a:latin typeface="Cambria"/>
                <a:ea typeface="Cambria"/>
                <a:cs typeface="+mn-cs"/>
              </a:rPr>
              <a:t>Eligibility</a:t>
            </a:r>
          </a:p>
          <a:p>
            <a:pPr marL="342900" marR="0" lvl="0" indent="-342900" algn="l" defTabSz="914400" rtl="0" eaLnBrk="1" fontAlgn="auto" latinLnBrk="0" hangingPunct="1">
              <a:lnSpc>
                <a:spcPct val="100000"/>
              </a:lnSpc>
              <a:spcBef>
                <a:spcPts val="800"/>
              </a:spcBef>
              <a:spcAft>
                <a:spcPts val="0"/>
              </a:spcAft>
              <a:buClrTx/>
              <a:buSzTx/>
              <a:buFont typeface="Arial" pitchFamily="34" charset="0"/>
              <a:buNone/>
              <a:tabLst/>
              <a:defRPr/>
            </a:pPr>
            <a:endParaRPr kumimoji="0" lang="en-US" sz="1600" b="1" i="0" u="none" strike="noStrike" kern="1200" cap="none" spc="0" normalizeH="0" baseline="0" noProof="0">
              <a:ln>
                <a:noFill/>
              </a:ln>
              <a:solidFill>
                <a:srgbClr val="002D62"/>
              </a:solidFill>
              <a:effectLst/>
              <a:uLnTx/>
              <a:uFillTx/>
              <a:latin typeface="Cambria"/>
              <a:ea typeface="Cambria"/>
              <a:cs typeface="+mn-cs"/>
            </a:endParaRPr>
          </a:p>
          <a:p>
            <a:pPr marL="342900" marR="0" lvl="0" indent="-342900" algn="l" defTabSz="914400" rtl="0" eaLnBrk="1" fontAlgn="auto" latinLnBrk="0" hangingPunct="1">
              <a:lnSpc>
                <a:spcPct val="100000"/>
              </a:lnSpc>
              <a:spcBef>
                <a:spcPts val="800"/>
              </a:spcBef>
              <a:spcAft>
                <a:spcPts val="0"/>
              </a:spcAft>
              <a:buClrTx/>
              <a:buSzTx/>
              <a:buFont typeface="Arial" pitchFamily="34" charset="0"/>
              <a:buNone/>
              <a:tabLst/>
              <a:defRPr/>
            </a:pPr>
            <a:r>
              <a:rPr kumimoji="0" lang="en-US" sz="2400" b="1" i="0" u="none" strike="noStrike" kern="1200" cap="none" spc="0" normalizeH="0" baseline="0" noProof="0">
                <a:ln>
                  <a:noFill/>
                </a:ln>
                <a:solidFill>
                  <a:srgbClr val="002D62"/>
                </a:solidFill>
                <a:effectLst/>
                <a:uLnTx/>
                <a:uFillTx/>
                <a:latin typeface="Cambria"/>
                <a:ea typeface="Cambria"/>
                <a:cs typeface="+mn-cs"/>
              </a:rPr>
              <a:t>Community Resources</a:t>
            </a:r>
          </a:p>
          <a:p>
            <a:pPr marL="342900" marR="0" lvl="0" indent="-342900" algn="l" defTabSz="914400" rtl="0" eaLnBrk="1" fontAlgn="auto" latinLnBrk="0" hangingPunct="1">
              <a:lnSpc>
                <a:spcPct val="100000"/>
              </a:lnSpc>
              <a:spcBef>
                <a:spcPts val="800"/>
              </a:spcBef>
              <a:spcAft>
                <a:spcPts val="0"/>
              </a:spcAft>
              <a:buClrTx/>
              <a:buSzTx/>
              <a:buFont typeface="Arial" pitchFamily="34" charset="0"/>
              <a:buNone/>
              <a:tabLst/>
              <a:defRPr/>
            </a:pPr>
            <a:endParaRPr kumimoji="0" lang="en-US" sz="1600" b="1" i="0" u="none" strike="noStrike" kern="1200" cap="none" spc="0" normalizeH="0" baseline="0" noProof="0">
              <a:ln>
                <a:noFill/>
              </a:ln>
              <a:solidFill>
                <a:srgbClr val="002D62"/>
              </a:solidFill>
              <a:effectLst/>
              <a:uLnTx/>
              <a:uFillTx/>
              <a:latin typeface="Cambria"/>
              <a:ea typeface="Cambria"/>
              <a:cs typeface="+mn-cs"/>
            </a:endParaRPr>
          </a:p>
          <a:p>
            <a:pPr marL="342900" marR="0" lvl="0" indent="-342900" algn="l" defTabSz="914400" rtl="0" eaLnBrk="1" fontAlgn="auto" latinLnBrk="0" hangingPunct="1">
              <a:lnSpc>
                <a:spcPct val="100000"/>
              </a:lnSpc>
              <a:spcBef>
                <a:spcPts val="800"/>
              </a:spcBef>
              <a:spcAft>
                <a:spcPts val="0"/>
              </a:spcAft>
              <a:buClrTx/>
              <a:buSzTx/>
              <a:buFont typeface="Arial" pitchFamily="34" charset="0"/>
              <a:buNone/>
              <a:tabLst/>
              <a:defRPr/>
            </a:pPr>
            <a:r>
              <a:rPr kumimoji="0" lang="en-US" sz="2400" b="1" i="0" u="none" strike="noStrike" kern="1200" cap="none" spc="0" normalizeH="0" baseline="0" noProof="0">
                <a:ln>
                  <a:noFill/>
                </a:ln>
                <a:solidFill>
                  <a:srgbClr val="002D62"/>
                </a:solidFill>
                <a:effectLst/>
                <a:uLnTx/>
                <a:uFillTx/>
                <a:latin typeface="Cambria"/>
                <a:ea typeface="Cambria"/>
                <a:cs typeface="+mn-cs"/>
              </a:rPr>
              <a:t>Education Brain Injuries</a:t>
            </a:r>
          </a:p>
        </p:txBody>
      </p:sp>
      <p:sp>
        <p:nvSpPr>
          <p:cNvPr id="7" name="TextBox 6">
            <a:extLst>
              <a:ext uri="{FF2B5EF4-FFF2-40B4-BE49-F238E27FC236}">
                <a16:creationId xmlns:a16="http://schemas.microsoft.com/office/drawing/2014/main" id="{3F66DFE3-F4B6-828F-1EC9-E6FEF9FEC104}"/>
              </a:ext>
            </a:extLst>
          </p:cNvPr>
          <p:cNvSpPr txBox="1"/>
          <p:nvPr/>
        </p:nvSpPr>
        <p:spPr>
          <a:xfrm>
            <a:off x="23147" y="6400800"/>
            <a:ext cx="5092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E8CFC4-BBA6-4B88-AE4B-9B5BE7A71AF2}" type="slidenum">
              <a:rPr kumimoji="0" lang="en-US" sz="1800" b="0" i="0" u="none" strike="noStrike" kern="1200" cap="none" spc="0" normalizeH="0" baseline="0" noProof="0" smtClean="0">
                <a:ln>
                  <a:noFill/>
                </a:ln>
                <a:solidFill>
                  <a:prstClr val="white">
                    <a:lumMod val="95000"/>
                  </a:prstClr>
                </a:solidFill>
                <a:effectLst/>
                <a:uLnTx/>
                <a:uFillTx/>
                <a:latin typeface="Cambria" panose="02040503050406030204" pitchFamily="18" charset="0"/>
                <a:ea typeface="Cambria" panose="02040503050406030204" pitchFamily="18"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white">
                  <a:lumMod val="95000"/>
                </a:prst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89603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476AE-6F8F-0A0F-7AB9-AAE950D25C2B}"/>
              </a:ext>
            </a:extLst>
          </p:cNvPr>
          <p:cNvSpPr>
            <a:spLocks noGrp="1"/>
          </p:cNvSpPr>
          <p:nvPr>
            <p:ph type="body" sz="quarter" idx="15"/>
          </p:nvPr>
        </p:nvSpPr>
        <p:spPr/>
        <p:txBody>
          <a:bodyPr vert="horz" lIns="91440" tIns="45720" rIns="91440" bIns="45720" rtlCol="0" anchor="t">
            <a:normAutofit lnSpcReduction="10000"/>
          </a:bodyPr>
          <a:lstStyle/>
          <a:p>
            <a:r>
              <a:rPr lang="en-US" sz="2800">
                <a:solidFill>
                  <a:schemeClr val="accent2"/>
                </a:solidFill>
                <a:latin typeface="Cambria"/>
                <a:ea typeface="Cambria"/>
              </a:rPr>
              <a:t>Veterans Commercial and Tobacco Cessation Program</a:t>
            </a:r>
            <a:endParaRPr lang="en-US">
              <a:latin typeface="Cambria"/>
              <a:ea typeface="Cambria"/>
            </a:endParaRPr>
          </a:p>
        </p:txBody>
      </p:sp>
      <p:sp>
        <p:nvSpPr>
          <p:cNvPr id="3" name="Content Placeholder 2">
            <a:extLst>
              <a:ext uri="{FF2B5EF4-FFF2-40B4-BE49-F238E27FC236}">
                <a16:creationId xmlns:a16="http://schemas.microsoft.com/office/drawing/2014/main" id="{8D36A6F9-AEB6-AB6F-BC01-CEB8A6B108F5}"/>
              </a:ext>
            </a:extLst>
          </p:cNvPr>
          <p:cNvSpPr>
            <a:spLocks noGrp="1"/>
          </p:cNvSpPr>
          <p:nvPr>
            <p:ph sz="half" idx="2"/>
          </p:nvPr>
        </p:nvSpPr>
        <p:spPr/>
        <p:txBody>
          <a:bodyPr/>
          <a:lstStyle/>
          <a:p>
            <a:r>
              <a:rPr lang="en-US" sz="2400">
                <a:solidFill>
                  <a:schemeClr val="accent3"/>
                </a:solidFill>
                <a:latin typeface="Cambria"/>
                <a:ea typeface="Cambria"/>
              </a:rPr>
              <a:t>Eligibility</a:t>
            </a:r>
          </a:p>
          <a:p>
            <a:endParaRPr lang="en-US" sz="1600">
              <a:solidFill>
                <a:schemeClr val="accent3"/>
              </a:solidFill>
              <a:latin typeface="Cambria"/>
              <a:ea typeface="Cambria"/>
            </a:endParaRPr>
          </a:p>
          <a:p>
            <a:r>
              <a:rPr lang="en-US" sz="2400">
                <a:solidFill>
                  <a:schemeClr val="accent3"/>
                </a:solidFill>
                <a:latin typeface="Cambria"/>
                <a:ea typeface="Cambria"/>
              </a:rPr>
              <a:t>Assessment</a:t>
            </a:r>
          </a:p>
          <a:p>
            <a:endParaRPr lang="en-US" sz="1600">
              <a:solidFill>
                <a:schemeClr val="accent3"/>
              </a:solidFill>
              <a:latin typeface="Cambria"/>
              <a:ea typeface="Cambria"/>
            </a:endParaRPr>
          </a:p>
          <a:p>
            <a:r>
              <a:rPr lang="en-US" sz="2400">
                <a:solidFill>
                  <a:schemeClr val="accent3"/>
                </a:solidFill>
                <a:latin typeface="Cambria"/>
                <a:ea typeface="Cambria"/>
              </a:rPr>
              <a:t>Education and Outreach Events</a:t>
            </a:r>
          </a:p>
          <a:p>
            <a:endParaRPr lang="en-US" sz="1600">
              <a:solidFill>
                <a:schemeClr val="accent3"/>
              </a:solidFill>
              <a:latin typeface="Cambria"/>
              <a:ea typeface="Cambria"/>
            </a:endParaRPr>
          </a:p>
          <a:p>
            <a:r>
              <a:rPr lang="en-US" sz="2400">
                <a:solidFill>
                  <a:schemeClr val="accent3"/>
                </a:solidFill>
                <a:latin typeface="Cambria"/>
                <a:ea typeface="Cambria"/>
              </a:rPr>
              <a:t>Nicotine Replacement Therapy</a:t>
            </a:r>
          </a:p>
          <a:p>
            <a:endParaRPr lang="en-US">
              <a:latin typeface="Cambria"/>
              <a:ea typeface="Cambria"/>
            </a:endParaRPr>
          </a:p>
        </p:txBody>
      </p:sp>
      <p:sp>
        <p:nvSpPr>
          <p:cNvPr id="4" name="TextBox 3">
            <a:extLst>
              <a:ext uri="{FF2B5EF4-FFF2-40B4-BE49-F238E27FC236}">
                <a16:creationId xmlns:a16="http://schemas.microsoft.com/office/drawing/2014/main" id="{C7E89069-EAA8-66E2-7EAA-F48AEFF7F9F5}"/>
              </a:ext>
            </a:extLst>
          </p:cNvPr>
          <p:cNvSpPr txBox="1"/>
          <p:nvPr/>
        </p:nvSpPr>
        <p:spPr>
          <a:xfrm>
            <a:off x="23147" y="6400800"/>
            <a:ext cx="5092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E8CFC4-BBA6-4B88-AE4B-9B5BE7A71AF2}" type="slidenum">
              <a:rPr kumimoji="0" lang="en-US" sz="1800" b="0" i="0" u="none" strike="noStrike" kern="1200" cap="none" spc="0" normalizeH="0" baseline="0" noProof="0" smtClean="0">
                <a:ln>
                  <a:noFill/>
                </a:ln>
                <a:solidFill>
                  <a:prstClr val="white">
                    <a:lumMod val="95000"/>
                  </a:prstClr>
                </a:solidFill>
                <a:effectLst/>
                <a:uLnTx/>
                <a:uFillTx/>
                <a:latin typeface="Cambria" panose="02040503050406030204" pitchFamily="18" charset="0"/>
                <a:ea typeface="Cambria" panose="02040503050406030204" pitchFamily="18"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white">
                  <a:lumMod val="95000"/>
                </a:prst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14003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47C20C-647B-240A-06E3-D9998795F8A2}"/>
              </a:ext>
            </a:extLst>
          </p:cNvPr>
          <p:cNvSpPr>
            <a:spLocks noGrp="1"/>
          </p:cNvSpPr>
          <p:nvPr>
            <p:ph type="body" sz="quarter" idx="15"/>
          </p:nvPr>
        </p:nvSpPr>
        <p:spPr/>
        <p:txBody>
          <a:bodyPr/>
          <a:lstStyle/>
          <a:p>
            <a:r>
              <a:rPr lang="en-US" sz="2800">
                <a:solidFill>
                  <a:schemeClr val="accent2"/>
                </a:solidFill>
                <a:latin typeface="Cambria"/>
                <a:ea typeface="Cambria"/>
              </a:rPr>
              <a:t>Veterans Training Support Center</a:t>
            </a:r>
            <a:endParaRPr lang="en-US">
              <a:latin typeface="Cambria"/>
              <a:ea typeface="Cambria"/>
            </a:endParaRPr>
          </a:p>
        </p:txBody>
      </p:sp>
      <p:sp>
        <p:nvSpPr>
          <p:cNvPr id="3" name="Content Placeholder 2">
            <a:extLst>
              <a:ext uri="{FF2B5EF4-FFF2-40B4-BE49-F238E27FC236}">
                <a16:creationId xmlns:a16="http://schemas.microsoft.com/office/drawing/2014/main" id="{8EC2CAB3-3EBE-7756-EF51-345FA64C48AF}"/>
              </a:ext>
            </a:extLst>
          </p:cNvPr>
          <p:cNvSpPr>
            <a:spLocks noGrp="1"/>
          </p:cNvSpPr>
          <p:nvPr>
            <p:ph sz="half" idx="2"/>
          </p:nvPr>
        </p:nvSpPr>
        <p:spPr>
          <a:xfrm>
            <a:off x="1627188" y="1676400"/>
            <a:ext cx="10031412" cy="4572000"/>
          </a:xfrm>
        </p:spPr>
        <p:txBody>
          <a:bodyPr>
            <a:normAutofit fontScale="92500" lnSpcReduction="10000"/>
          </a:bodyPr>
          <a:lstStyle/>
          <a:p>
            <a:r>
              <a:rPr lang="en-US" sz="2600">
                <a:solidFill>
                  <a:schemeClr val="tx2"/>
                </a:solidFill>
                <a:latin typeface="Cambria"/>
                <a:ea typeface="Cambria"/>
              </a:rPr>
              <a:t>Training on Veteran-Related Topics</a:t>
            </a:r>
          </a:p>
          <a:p>
            <a:endParaRPr lang="en-US">
              <a:latin typeface="Cambria"/>
              <a:ea typeface="Cambria"/>
            </a:endParaRPr>
          </a:p>
          <a:p>
            <a:pPr>
              <a:buFont typeface="Arial" panose="020B0604020202020204" pitchFamily="34" charset="0"/>
              <a:buChar char="•"/>
            </a:pPr>
            <a:r>
              <a:rPr lang="en-US" sz="2600">
                <a:solidFill>
                  <a:schemeClr val="accent3"/>
                </a:solidFill>
                <a:latin typeface="Cambria"/>
                <a:ea typeface="Cambria"/>
              </a:rPr>
              <a:t>Posttraumatic Growth</a:t>
            </a:r>
          </a:p>
          <a:p>
            <a:pPr>
              <a:buFont typeface="Arial" panose="020B0604020202020204" pitchFamily="34" charset="0"/>
              <a:buChar char="•"/>
            </a:pPr>
            <a:r>
              <a:rPr lang="en-US" sz="2600">
                <a:solidFill>
                  <a:schemeClr val="accent3"/>
                </a:solidFill>
                <a:latin typeface="Cambria"/>
                <a:ea typeface="Cambria"/>
              </a:rPr>
              <a:t>Opioid and Stimulant Impact on Military Veterans</a:t>
            </a:r>
          </a:p>
          <a:p>
            <a:pPr>
              <a:buFont typeface="Arial" panose="020B0604020202020204" pitchFamily="34" charset="0"/>
              <a:buChar char="•"/>
            </a:pPr>
            <a:r>
              <a:rPr lang="en-US" sz="2600">
                <a:solidFill>
                  <a:schemeClr val="accent3"/>
                </a:solidFill>
                <a:latin typeface="Cambria"/>
                <a:ea typeface="Cambria"/>
              </a:rPr>
              <a:t>Assessing and Managing the Risk of Suicide</a:t>
            </a:r>
          </a:p>
          <a:p>
            <a:pPr>
              <a:buFont typeface="Arial" panose="020B0604020202020204" pitchFamily="34" charset="0"/>
              <a:buChar char="•"/>
            </a:pPr>
            <a:r>
              <a:rPr lang="en-US" sz="2600">
                <a:solidFill>
                  <a:schemeClr val="accent3"/>
                </a:solidFill>
                <a:latin typeface="Cambria"/>
                <a:ea typeface="Cambria"/>
              </a:rPr>
              <a:t>Mindfulness on Well-Being and Reducing Stress</a:t>
            </a:r>
          </a:p>
          <a:p>
            <a:pPr>
              <a:buFont typeface="Arial" panose="020B0604020202020204" pitchFamily="34" charset="0"/>
              <a:buChar char="•"/>
            </a:pPr>
            <a:r>
              <a:rPr lang="en-US" sz="2600">
                <a:solidFill>
                  <a:schemeClr val="accent3"/>
                </a:solidFill>
                <a:latin typeface="Cambria"/>
                <a:ea typeface="Cambria"/>
              </a:rPr>
              <a:t>Veteran Service Organization Leadership</a:t>
            </a:r>
          </a:p>
          <a:p>
            <a:endParaRPr lang="en-US">
              <a:latin typeface="Cambria"/>
              <a:ea typeface="Cambria"/>
            </a:endParaRPr>
          </a:p>
          <a:p>
            <a:endParaRPr lang="en-US">
              <a:latin typeface="Cambria"/>
              <a:ea typeface="Cambria"/>
            </a:endParaRPr>
          </a:p>
          <a:p>
            <a:r>
              <a:rPr lang="en-US" sz="2800" u="sng">
                <a:solidFill>
                  <a:srgbClr val="0000FF"/>
                </a:solidFill>
                <a:effectLst/>
                <a:latin typeface="Cambria"/>
                <a:ea typeface="Cambria"/>
                <a:hlinkClick r:id="rId2"/>
              </a:rPr>
              <a:t>Veterans Training Support Center</a:t>
            </a:r>
            <a:r>
              <a:rPr lang="en-US" sz="2800">
                <a:solidFill>
                  <a:srgbClr val="212121"/>
                </a:solidFill>
                <a:effectLst/>
                <a:latin typeface="Cambria"/>
                <a:ea typeface="Cambria"/>
              </a:rPr>
              <a:t> </a:t>
            </a:r>
            <a:endParaRPr lang="en-US">
              <a:latin typeface="Cambria"/>
              <a:ea typeface="Cambria"/>
            </a:endParaRPr>
          </a:p>
          <a:p>
            <a:endParaRPr lang="en-US">
              <a:latin typeface="Cambria"/>
              <a:ea typeface="Cambria"/>
            </a:endParaRPr>
          </a:p>
        </p:txBody>
      </p:sp>
      <p:sp>
        <p:nvSpPr>
          <p:cNvPr id="4" name="TextBox 3">
            <a:extLst>
              <a:ext uri="{FF2B5EF4-FFF2-40B4-BE49-F238E27FC236}">
                <a16:creationId xmlns:a16="http://schemas.microsoft.com/office/drawing/2014/main" id="{1420FCE4-36CB-0997-F88F-87FDD058DFB2}"/>
              </a:ext>
            </a:extLst>
          </p:cNvPr>
          <p:cNvSpPr txBox="1"/>
          <p:nvPr/>
        </p:nvSpPr>
        <p:spPr>
          <a:xfrm>
            <a:off x="23147" y="6400800"/>
            <a:ext cx="5092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E8CFC4-BBA6-4B88-AE4B-9B5BE7A71AF2}" type="slidenum">
              <a:rPr kumimoji="0" lang="en-US" sz="1800" b="0" i="0" u="none" strike="noStrike" kern="1200" cap="none" spc="0" normalizeH="0" baseline="0" noProof="0" smtClean="0">
                <a:ln>
                  <a:noFill/>
                </a:ln>
                <a:solidFill>
                  <a:prstClr val="white">
                    <a:lumMod val="95000"/>
                  </a:prstClr>
                </a:solidFill>
                <a:effectLst/>
                <a:uLnTx/>
                <a:uFillTx/>
                <a:latin typeface="Cambria" panose="02040503050406030204" pitchFamily="18" charset="0"/>
                <a:ea typeface="Cambria" panose="02040503050406030204" pitchFamily="18"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white">
                  <a:lumMod val="95000"/>
                </a:prst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91182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4CB31C-868B-6252-50C7-52BAC0C78D3F}"/>
              </a:ext>
            </a:extLst>
          </p:cNvPr>
          <p:cNvSpPr>
            <a:spLocks noGrp="1"/>
          </p:cNvSpPr>
          <p:nvPr>
            <p:ph type="body" sz="quarter" idx="15"/>
          </p:nvPr>
        </p:nvSpPr>
        <p:spPr/>
        <p:txBody>
          <a:bodyPr vert="horz" lIns="91440" tIns="45720" rIns="91440" bIns="45720" rtlCol="0" anchor="t">
            <a:normAutofit/>
          </a:bodyPr>
          <a:lstStyle/>
          <a:p>
            <a:r>
              <a:rPr lang="en-US" sz="2800">
                <a:solidFill>
                  <a:srgbClr val="92060B"/>
                </a:solidFill>
                <a:latin typeface="Cambria"/>
                <a:ea typeface="Cambria"/>
              </a:rPr>
              <a:t>DVA’s Suicide Prevention Program</a:t>
            </a:r>
            <a:endParaRPr lang="en-US">
              <a:latin typeface="Cambria"/>
              <a:ea typeface="Cambria"/>
            </a:endParaRPr>
          </a:p>
          <a:p>
            <a:endParaRPr lang="en-US">
              <a:latin typeface="Cambria"/>
              <a:ea typeface="Cambria"/>
            </a:endParaRPr>
          </a:p>
        </p:txBody>
      </p:sp>
      <p:sp>
        <p:nvSpPr>
          <p:cNvPr id="3" name="Content Placeholder 2">
            <a:extLst>
              <a:ext uri="{FF2B5EF4-FFF2-40B4-BE49-F238E27FC236}">
                <a16:creationId xmlns:a16="http://schemas.microsoft.com/office/drawing/2014/main" id="{DAA706EC-18F8-93BD-E109-11D9B0F8E398}"/>
              </a:ext>
            </a:extLst>
          </p:cNvPr>
          <p:cNvSpPr>
            <a:spLocks noGrp="1"/>
          </p:cNvSpPr>
          <p:nvPr>
            <p:ph sz="half" idx="2"/>
          </p:nvPr>
        </p:nvSpPr>
        <p:spPr/>
        <p:txBody>
          <a:bodyPr/>
          <a:lstStyle/>
          <a:p>
            <a:pPr marL="0" marR="0">
              <a:spcBef>
                <a:spcPts val="0"/>
              </a:spcBef>
              <a:spcAft>
                <a:spcPts val="0"/>
              </a:spcAft>
            </a:pPr>
            <a:r>
              <a:rPr lang="en-US" sz="2400">
                <a:solidFill>
                  <a:srgbClr val="002060"/>
                </a:solidFill>
                <a:latin typeface="Cambria"/>
                <a:ea typeface="Cambria"/>
              </a:rPr>
              <a:t>Purpose: </a:t>
            </a:r>
            <a:r>
              <a:rPr lang="en-US" sz="2400" b="0">
                <a:solidFill>
                  <a:srgbClr val="002060"/>
                </a:solidFill>
                <a:effectLst/>
                <a:latin typeface="Cambria"/>
                <a:ea typeface="Cambria"/>
                <a:cs typeface="Times New Roman" panose="02020603050405020304" pitchFamily="18" charset="0"/>
              </a:rPr>
              <a:t>Suicide Prevention provides support, resources, and outreach to Service Members, Veterans, or Family Members (SMVF) facing emotional distress, fostering communities of hope, resilience, and connection to prevent the tragic loss of life. </a:t>
            </a:r>
          </a:p>
          <a:p>
            <a:pPr marL="0" marR="0">
              <a:spcBef>
                <a:spcPts val="0"/>
              </a:spcBef>
              <a:spcAft>
                <a:spcPts val="0"/>
              </a:spcAft>
            </a:pPr>
            <a:endParaRPr lang="en-US" sz="2400" b="1">
              <a:solidFill>
                <a:srgbClr val="002060"/>
              </a:solidFill>
              <a:effectLst/>
              <a:latin typeface="Cambria"/>
              <a:ea typeface="Cambria"/>
              <a:cs typeface="Times New Roman" panose="02020603050405020304" pitchFamily="18" charset="0"/>
            </a:endParaRPr>
          </a:p>
          <a:p>
            <a:pPr marL="0" marR="0">
              <a:spcBef>
                <a:spcPts val="0"/>
              </a:spcBef>
              <a:spcAft>
                <a:spcPts val="0"/>
              </a:spcAft>
            </a:pPr>
            <a:endParaRPr lang="en-US" sz="2400" b="1">
              <a:solidFill>
                <a:srgbClr val="002060"/>
              </a:solidFill>
              <a:effectLst/>
              <a:latin typeface="Cambria"/>
              <a:ea typeface="Cambria"/>
              <a:cs typeface="Times New Roman" panose="02020603050405020304" pitchFamily="18" charset="0"/>
            </a:endParaRPr>
          </a:p>
          <a:p>
            <a:pPr marL="0" marR="0">
              <a:spcBef>
                <a:spcPts val="0"/>
              </a:spcBef>
              <a:spcAft>
                <a:spcPts val="0"/>
              </a:spcAft>
            </a:pPr>
            <a:r>
              <a:rPr lang="en-US" sz="2400" b="1">
                <a:solidFill>
                  <a:srgbClr val="002060"/>
                </a:solidFill>
                <a:effectLst/>
                <a:latin typeface="Cambria"/>
                <a:ea typeface="Cambria"/>
                <a:cs typeface="Times New Roman" panose="02020603050405020304" pitchFamily="18" charset="0"/>
              </a:rPr>
              <a:t>Vision</a:t>
            </a:r>
            <a:r>
              <a:rPr lang="en-US" sz="2400">
                <a:solidFill>
                  <a:srgbClr val="002060"/>
                </a:solidFill>
                <a:effectLst/>
                <a:latin typeface="Cambria"/>
                <a:ea typeface="Cambria"/>
                <a:cs typeface="Times New Roman" panose="02020603050405020304" pitchFamily="18" charset="0"/>
              </a:rPr>
              <a:t>: </a:t>
            </a:r>
            <a:r>
              <a:rPr lang="en-US" sz="2400" b="0">
                <a:solidFill>
                  <a:srgbClr val="002060"/>
                </a:solidFill>
                <a:effectLst/>
                <a:latin typeface="Cambria"/>
                <a:ea typeface="Cambria"/>
                <a:cs typeface="Times New Roman" panose="02020603050405020304" pitchFamily="18" charset="0"/>
              </a:rPr>
              <a:t>Every Washington State SMVF knows they are valued, heard, never alone in their battle against despair, and receive support with dignity and respect. </a:t>
            </a:r>
          </a:p>
          <a:p>
            <a:endParaRPr lang="en-US">
              <a:latin typeface="Cambria"/>
              <a:ea typeface="Cambria"/>
            </a:endParaRPr>
          </a:p>
        </p:txBody>
      </p:sp>
      <p:sp>
        <p:nvSpPr>
          <p:cNvPr id="4" name="TextBox 3">
            <a:extLst>
              <a:ext uri="{FF2B5EF4-FFF2-40B4-BE49-F238E27FC236}">
                <a16:creationId xmlns:a16="http://schemas.microsoft.com/office/drawing/2014/main" id="{6AEBAE79-953E-9656-03AE-7A8805E8A0FB}"/>
              </a:ext>
            </a:extLst>
          </p:cNvPr>
          <p:cNvSpPr txBox="1"/>
          <p:nvPr/>
        </p:nvSpPr>
        <p:spPr>
          <a:xfrm>
            <a:off x="23147" y="6400800"/>
            <a:ext cx="5092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E8CFC4-BBA6-4B88-AE4B-9B5BE7A71AF2}" type="slidenum">
              <a:rPr kumimoji="0" lang="en-US" sz="1800" b="0" i="0" u="none" strike="noStrike" kern="1200" cap="none" spc="0" normalizeH="0" baseline="0" noProof="0" smtClean="0">
                <a:ln>
                  <a:noFill/>
                </a:ln>
                <a:solidFill>
                  <a:prstClr val="white">
                    <a:lumMod val="95000"/>
                  </a:prstClr>
                </a:solidFill>
                <a:effectLst/>
                <a:uLnTx/>
                <a:uFillTx/>
                <a:latin typeface="Cambria" panose="02040503050406030204" pitchFamily="18" charset="0"/>
                <a:ea typeface="Cambria" panose="02040503050406030204" pitchFamily="18"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white">
                  <a:lumMod val="95000"/>
                </a:prst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50757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6811A7-DB00-D34F-1D20-675822DFD3CD}"/>
              </a:ext>
            </a:extLst>
          </p:cNvPr>
          <p:cNvPicPr>
            <a:picLocks noChangeAspect="1"/>
          </p:cNvPicPr>
          <p:nvPr/>
        </p:nvPicPr>
        <p:blipFill rotWithShape="1">
          <a:blip r:embed="rId3"/>
          <a:srcRect l="5057" r="2184" b="258"/>
          <a:stretch/>
        </p:blipFill>
        <p:spPr>
          <a:xfrm>
            <a:off x="4130510" y="1616406"/>
            <a:ext cx="5467963" cy="3543732"/>
          </a:xfrm>
          <a:prstGeom prst="rect">
            <a:avLst/>
          </a:prstGeom>
        </p:spPr>
      </p:pic>
      <p:sp>
        <p:nvSpPr>
          <p:cNvPr id="2" name="Text Placeholder 1">
            <a:extLst>
              <a:ext uri="{FF2B5EF4-FFF2-40B4-BE49-F238E27FC236}">
                <a16:creationId xmlns:a16="http://schemas.microsoft.com/office/drawing/2014/main" id="{08BB83DF-99D6-6F5C-2B9D-F0DE331786E8}"/>
              </a:ext>
            </a:extLst>
          </p:cNvPr>
          <p:cNvSpPr>
            <a:spLocks noGrp="1"/>
          </p:cNvSpPr>
          <p:nvPr>
            <p:ph type="body" sz="quarter" idx="15"/>
          </p:nvPr>
        </p:nvSpPr>
        <p:spPr>
          <a:xfrm>
            <a:off x="1273676" y="364810"/>
            <a:ext cx="8126412" cy="533400"/>
          </a:xfrm>
        </p:spPr>
        <p:txBody>
          <a:bodyPr vert="horz" lIns="91440" tIns="45720" rIns="91440" bIns="45720" rtlCol="0" anchor="t">
            <a:normAutofit/>
          </a:bodyPr>
          <a:lstStyle/>
          <a:p>
            <a:r>
              <a:rPr lang="en-US" dirty="0">
                <a:solidFill>
                  <a:schemeClr val="accent2"/>
                </a:solidFill>
                <a:latin typeface="Cambria"/>
                <a:ea typeface="Cambria"/>
              </a:rPr>
              <a:t>Suicide </a:t>
            </a:r>
            <a:r>
              <a:rPr lang="en-US" dirty="0">
                <a:solidFill>
                  <a:srgbClr val="92060B"/>
                </a:solidFill>
                <a:latin typeface="Cambria"/>
                <a:ea typeface="Cambria"/>
              </a:rPr>
              <a:t>Prevention</a:t>
            </a:r>
            <a:r>
              <a:rPr lang="en-US" dirty="0">
                <a:solidFill>
                  <a:schemeClr val="accent2"/>
                </a:solidFill>
                <a:latin typeface="Cambria"/>
                <a:ea typeface="Cambria"/>
              </a:rPr>
              <a:t> Program Team</a:t>
            </a:r>
          </a:p>
        </p:txBody>
      </p:sp>
      <p:sp>
        <p:nvSpPr>
          <p:cNvPr id="7" name="TextBox 6">
            <a:extLst>
              <a:ext uri="{FF2B5EF4-FFF2-40B4-BE49-F238E27FC236}">
                <a16:creationId xmlns:a16="http://schemas.microsoft.com/office/drawing/2014/main" id="{5E358BCA-1CD9-5B9E-AE71-90DF92D2DDA6}"/>
              </a:ext>
            </a:extLst>
          </p:cNvPr>
          <p:cNvSpPr txBox="1"/>
          <p:nvPr/>
        </p:nvSpPr>
        <p:spPr>
          <a:xfrm>
            <a:off x="2413489" y="1506448"/>
            <a:ext cx="30592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9900"/>
                </a:solidFill>
                <a:effectLst/>
                <a:uLnTx/>
                <a:uFillTx/>
                <a:latin typeface="Montserrat" panose="00000500000000000000" pitchFamily="2" charset="0"/>
                <a:ea typeface="+mn-ea"/>
                <a:cs typeface="+mn-cs"/>
              </a:rPr>
              <a:t>Northwest – Jen Prewitt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B0F0"/>
                </a:solidFill>
                <a:effectLst/>
                <a:uLnTx/>
                <a:uFillTx/>
                <a:latin typeface="Montserrat" panose="00000500000000000000" pitchFamily="2" charset="0"/>
                <a:ea typeface="+mn-ea"/>
                <a:cs typeface="+mn-cs"/>
              </a:rPr>
              <a:t>Jennifer.Prewitt@dva.wa.gov</a:t>
            </a:r>
          </a:p>
        </p:txBody>
      </p:sp>
      <p:sp>
        <p:nvSpPr>
          <p:cNvPr id="9" name="TextBox 8">
            <a:extLst>
              <a:ext uri="{FF2B5EF4-FFF2-40B4-BE49-F238E27FC236}">
                <a16:creationId xmlns:a16="http://schemas.microsoft.com/office/drawing/2014/main" id="{FE830B41-D0C1-13B7-B06F-D7519464F75D}"/>
              </a:ext>
            </a:extLst>
          </p:cNvPr>
          <p:cNvSpPr txBox="1"/>
          <p:nvPr/>
        </p:nvSpPr>
        <p:spPr>
          <a:xfrm>
            <a:off x="971298" y="2865052"/>
            <a:ext cx="2971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CC9900"/>
                </a:solidFill>
                <a:effectLst/>
                <a:uLnTx/>
                <a:uFillTx/>
                <a:latin typeface="Montserrat" panose="00000500000000000000" pitchFamily="2" charset="0"/>
                <a:ea typeface="+mn-ea"/>
                <a:cs typeface="+mn-cs"/>
              </a:rPr>
              <a:t>Southwest - Don Seese, MSW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B0F0"/>
                </a:solidFill>
                <a:effectLst/>
                <a:uLnTx/>
                <a:uFillTx/>
                <a:latin typeface="Montserrat" panose="00000500000000000000" pitchFamily="2" charset="0"/>
                <a:ea typeface="+mn-ea"/>
                <a:cs typeface="+mn-cs"/>
              </a:rPr>
              <a:t>Donald.Seese@dva.wa.gov</a:t>
            </a:r>
          </a:p>
        </p:txBody>
      </p:sp>
      <p:sp>
        <p:nvSpPr>
          <p:cNvPr id="13" name="TextBox 12">
            <a:extLst>
              <a:ext uri="{FF2B5EF4-FFF2-40B4-BE49-F238E27FC236}">
                <a16:creationId xmlns:a16="http://schemas.microsoft.com/office/drawing/2014/main" id="{73DA49E1-E334-7CF0-6260-EA021EEEB663}"/>
              </a:ext>
            </a:extLst>
          </p:cNvPr>
          <p:cNvSpPr txBox="1"/>
          <p:nvPr/>
        </p:nvSpPr>
        <p:spPr>
          <a:xfrm>
            <a:off x="7039045" y="909422"/>
            <a:ext cx="2746840" cy="7232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0C0"/>
                </a:solidFill>
                <a:effectLst/>
                <a:uLnTx/>
                <a:uFillTx/>
                <a:latin typeface="Montserrat" panose="00000500000000000000" pitchFamily="2" charset="0"/>
                <a:ea typeface="+mn-ea"/>
                <a:cs typeface="+mn-cs"/>
              </a:rPr>
              <a:t>Central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70C0"/>
                </a:solidFill>
                <a:effectLst/>
                <a:uLnTx/>
                <a:uFillTx/>
                <a:latin typeface="Montserrat" panose="00000500000000000000" pitchFamily="2" charset="0"/>
                <a:ea typeface="+mn-ea"/>
                <a:cs typeface="+mn-cs"/>
              </a:rPr>
              <a:t>Brandon Kapp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B0F0"/>
                </a:solidFill>
                <a:effectLst/>
                <a:uLnTx/>
                <a:uFillTx/>
                <a:latin typeface="Montserrat" panose="00000500000000000000" pitchFamily="2" charset="0"/>
                <a:ea typeface="+mn-ea"/>
                <a:cs typeface="+mn-cs"/>
              </a:rPr>
              <a:t>brandon.kapp@dva.wa.gov</a:t>
            </a:r>
          </a:p>
        </p:txBody>
      </p:sp>
      <p:pic>
        <p:nvPicPr>
          <p:cNvPr id="1026" name="Picture 2" descr="Foster">
            <a:extLst>
              <a:ext uri="{FF2B5EF4-FFF2-40B4-BE49-F238E27FC236}">
                <a16:creationId xmlns:a16="http://schemas.microsoft.com/office/drawing/2014/main" id="{B1299125-9AB8-1E84-48A6-FA651CB72D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4974437"/>
            <a:ext cx="580488" cy="8274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F89957-047E-D87B-7C38-84A0F35A06E9}"/>
              </a:ext>
            </a:extLst>
          </p:cNvPr>
          <p:cNvSpPr txBox="1"/>
          <p:nvPr/>
        </p:nvSpPr>
        <p:spPr>
          <a:xfrm>
            <a:off x="2147573" y="5178650"/>
            <a:ext cx="304873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92060B"/>
                </a:solidFill>
                <a:effectLst/>
                <a:uLnTx/>
                <a:uFillTx/>
                <a:latin typeface="Montserrat" panose="00000500000000000000" pitchFamily="2" charset="0"/>
                <a:ea typeface="+mn-ea"/>
                <a:cs typeface="+mn-cs"/>
              </a:rPr>
              <a:t>Grant Specialist: Derek Foster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CC4FA"/>
                </a:solidFill>
                <a:effectLst/>
                <a:uLnTx/>
                <a:uFillTx/>
                <a:latin typeface="Montserrat" panose="00000500000000000000" pitchFamily="2" charset="0"/>
                <a:ea typeface="+mn-ea"/>
                <a:cs typeface="+mn-cs"/>
                <a:hlinkClick r:id="rId5"/>
              </a:rPr>
              <a:t>Derek.Foster@dva.wa.gov</a:t>
            </a:r>
            <a:endParaRPr kumimoji="0" lang="en-US" sz="1800" b="0" i="0" u="none" strike="noStrike" kern="1200" cap="none" spc="0" normalizeH="0" baseline="0" noProof="0">
              <a:ln>
                <a:noFill/>
              </a:ln>
              <a:solidFill>
                <a:srgbClr val="00B0F0"/>
              </a:solidFill>
              <a:effectLst/>
              <a:uLnTx/>
              <a:uFillTx/>
              <a:latin typeface="Montserrat" panose="00000500000000000000" pitchFamily="2" charset="0"/>
              <a:ea typeface="+mn-ea"/>
              <a:cs typeface="+mn-cs"/>
            </a:endParaRPr>
          </a:p>
        </p:txBody>
      </p:sp>
      <p:sp>
        <p:nvSpPr>
          <p:cNvPr id="16" name="TextBox 15">
            <a:extLst>
              <a:ext uri="{FF2B5EF4-FFF2-40B4-BE49-F238E27FC236}">
                <a16:creationId xmlns:a16="http://schemas.microsoft.com/office/drawing/2014/main" id="{D80F5936-92BE-2CEF-128D-EAFA2504FD66}"/>
              </a:ext>
            </a:extLst>
          </p:cNvPr>
          <p:cNvSpPr txBox="1"/>
          <p:nvPr/>
        </p:nvSpPr>
        <p:spPr>
          <a:xfrm>
            <a:off x="2130755" y="6054589"/>
            <a:ext cx="40154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92060B"/>
                </a:solidFill>
                <a:effectLst/>
                <a:uLnTx/>
                <a:uFillTx/>
                <a:latin typeface="Montserrat" panose="00000500000000000000" pitchFamily="2" charset="0"/>
                <a:ea typeface="+mn-ea"/>
                <a:cs typeface="+mn-cs"/>
              </a:rPr>
              <a:t>Administrative Assistant: Malia Keremius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CC4FA"/>
                </a:solidFill>
                <a:effectLst/>
                <a:uLnTx/>
                <a:uFillTx/>
                <a:latin typeface="Montserrat" panose="00000500000000000000" pitchFamily="2" charset="0"/>
                <a:ea typeface="+mn-ea"/>
                <a:cs typeface="+mn-cs"/>
                <a:hlinkClick r:id="rId5"/>
              </a:rPr>
              <a:t>Malia.Keremius@dva.wa.gov</a:t>
            </a:r>
            <a:endParaRPr kumimoji="0" lang="en-US" sz="1800" b="0" i="0" u="none" strike="noStrike" kern="1200" cap="none" spc="0" normalizeH="0" baseline="0" noProof="0">
              <a:ln>
                <a:noFill/>
              </a:ln>
              <a:solidFill>
                <a:srgbClr val="00B0F0"/>
              </a:solidFill>
              <a:effectLst/>
              <a:uLnTx/>
              <a:uFillTx/>
              <a:latin typeface="Montserrat" panose="00000500000000000000" pitchFamily="2" charset="0"/>
              <a:ea typeface="+mn-ea"/>
              <a:cs typeface="+mn-cs"/>
            </a:endParaRPr>
          </a:p>
        </p:txBody>
      </p:sp>
      <p:pic>
        <p:nvPicPr>
          <p:cNvPr id="1030" name="Picture 6" descr="Jennifer Prewitt">
            <a:extLst>
              <a:ext uri="{FF2B5EF4-FFF2-40B4-BE49-F238E27FC236}">
                <a16:creationId xmlns:a16="http://schemas.microsoft.com/office/drawing/2014/main" id="{8E141BE7-E541-F1EC-1299-A5612EBA35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9430" y="1995210"/>
            <a:ext cx="812424" cy="10395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nSeese">
            <a:extLst>
              <a:ext uri="{FF2B5EF4-FFF2-40B4-BE49-F238E27FC236}">
                <a16:creationId xmlns:a16="http://schemas.microsoft.com/office/drawing/2014/main" id="{99466607-9A5C-2231-423A-AE2E500190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6305" y="3447292"/>
            <a:ext cx="661154" cy="9452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7666E05-13A2-6C8F-1555-D5A084BA1C5F}"/>
              </a:ext>
            </a:extLst>
          </p:cNvPr>
          <p:cNvSpPr txBox="1"/>
          <p:nvPr/>
        </p:nvSpPr>
        <p:spPr>
          <a:xfrm>
            <a:off x="2130755" y="4206842"/>
            <a:ext cx="438958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92060B"/>
                </a:solidFill>
                <a:effectLst/>
                <a:uLnTx/>
                <a:uFillTx/>
                <a:latin typeface="Montserrat" panose="00000500000000000000" pitchFamily="2" charset="0"/>
                <a:ea typeface="+mn-ea"/>
                <a:cs typeface="+mn-cs"/>
              </a:rPr>
              <a:t>Program Manager: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92060B"/>
                </a:solidFill>
                <a:effectLst/>
                <a:uLnTx/>
                <a:uFillTx/>
                <a:latin typeface="Montserrat" panose="00000500000000000000" pitchFamily="2" charset="0"/>
                <a:ea typeface="+mn-ea"/>
                <a:cs typeface="+mn-cs"/>
              </a:rPr>
              <a:t>Connie Chapman, LICSW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B0F0"/>
                </a:solidFill>
                <a:effectLst/>
                <a:uLnTx/>
                <a:uFillTx/>
                <a:latin typeface="Montserrat" panose="00000500000000000000" pitchFamily="2" charset="0"/>
                <a:ea typeface="+mn-ea"/>
                <a:cs typeface="+mn-cs"/>
                <a:hlinkClick r:id="rId8"/>
              </a:rPr>
              <a:t>Connie.Chapman@dva.wa.gov</a:t>
            </a:r>
            <a:r>
              <a:rPr kumimoji="0" lang="en-US" sz="1400" b="0" i="0" u="none" strike="noStrike" kern="1200" cap="none" spc="0" normalizeH="0" baseline="0" noProof="0">
                <a:ln>
                  <a:noFill/>
                </a:ln>
                <a:solidFill>
                  <a:srgbClr val="00B0F0"/>
                </a:solidFill>
                <a:effectLst/>
                <a:uLnTx/>
                <a:uFillTx/>
                <a:latin typeface="Montserrat" panose="00000500000000000000" pitchFamily="2" charset="0"/>
                <a:ea typeface="+mn-ea"/>
                <a:cs typeface="+mn-cs"/>
              </a:rPr>
              <a:t> </a:t>
            </a:r>
          </a:p>
        </p:txBody>
      </p:sp>
      <p:pic>
        <p:nvPicPr>
          <p:cNvPr id="1036" name="Picture 12" descr="Chapman">
            <a:extLst>
              <a:ext uri="{FF2B5EF4-FFF2-40B4-BE49-F238E27FC236}">
                <a16:creationId xmlns:a16="http://schemas.microsoft.com/office/drawing/2014/main" id="{AA3DFF21-8170-763F-9285-72EED06089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59614" y="4133817"/>
            <a:ext cx="580488" cy="7739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8ED0D19F-CEE4-A9C3-D9E2-EB3CE7DF84C9}"/>
              </a:ext>
            </a:extLst>
          </p:cNvPr>
          <p:cNvPicPr>
            <a:picLocks noChangeAspect="1"/>
          </p:cNvPicPr>
          <p:nvPr/>
        </p:nvPicPr>
        <p:blipFill>
          <a:blip r:embed="rId10"/>
          <a:stretch>
            <a:fillRect/>
          </a:stretch>
        </p:blipFill>
        <p:spPr>
          <a:xfrm>
            <a:off x="1447800" y="5824312"/>
            <a:ext cx="555927" cy="839934"/>
          </a:xfrm>
          <a:prstGeom prst="rect">
            <a:avLst/>
          </a:prstGeom>
        </p:spPr>
      </p:pic>
      <p:sp>
        <p:nvSpPr>
          <p:cNvPr id="3" name="TextBox 2">
            <a:extLst>
              <a:ext uri="{FF2B5EF4-FFF2-40B4-BE49-F238E27FC236}">
                <a16:creationId xmlns:a16="http://schemas.microsoft.com/office/drawing/2014/main" id="{3B8E4E8D-FDAC-1CDE-9097-79A370C0FC72}"/>
              </a:ext>
            </a:extLst>
          </p:cNvPr>
          <p:cNvSpPr txBox="1"/>
          <p:nvPr/>
        </p:nvSpPr>
        <p:spPr>
          <a:xfrm>
            <a:off x="8300789" y="3051880"/>
            <a:ext cx="17526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Eastern - VACANT</a:t>
            </a:r>
          </a:p>
        </p:txBody>
      </p:sp>
      <p:sp>
        <p:nvSpPr>
          <p:cNvPr id="4" name="TextBox 3">
            <a:extLst>
              <a:ext uri="{FF2B5EF4-FFF2-40B4-BE49-F238E27FC236}">
                <a16:creationId xmlns:a16="http://schemas.microsoft.com/office/drawing/2014/main" id="{DA278221-F532-8352-516D-7F9A4836D69F}"/>
              </a:ext>
            </a:extLst>
          </p:cNvPr>
          <p:cNvSpPr txBox="1"/>
          <p:nvPr/>
        </p:nvSpPr>
        <p:spPr>
          <a:xfrm>
            <a:off x="23147" y="6400800"/>
            <a:ext cx="5092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E8CFC4-BBA6-4B88-AE4B-9B5BE7A71AF2}" type="slidenum">
              <a:rPr kumimoji="0" lang="en-US" sz="1800" b="0" i="0" u="none" strike="noStrike" kern="1200" cap="none" spc="0" normalizeH="0" baseline="0" noProof="0" smtClean="0">
                <a:ln>
                  <a:noFill/>
                </a:ln>
                <a:solidFill>
                  <a:prstClr val="white">
                    <a:lumMod val="95000"/>
                  </a:prstClr>
                </a:solidFill>
                <a:effectLst/>
                <a:uLnTx/>
                <a:uFillTx/>
                <a:latin typeface="Cambria" panose="02040503050406030204" pitchFamily="18" charset="0"/>
                <a:ea typeface="Cambria" panose="02040503050406030204" pitchFamily="18"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white">
                  <a:lumMod val="95000"/>
                </a:prst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787402E8-B55B-B5CC-D5E2-9B0B7A0AEDF6}"/>
              </a:ext>
            </a:extLst>
          </p:cNvPr>
          <p:cNvPicPr>
            <a:picLocks noChangeAspect="1"/>
          </p:cNvPicPr>
          <p:nvPr/>
        </p:nvPicPr>
        <p:blipFill rotWithShape="1">
          <a:blip r:embed="rId11"/>
          <a:srcRect r="21042"/>
          <a:stretch/>
        </p:blipFill>
        <p:spPr>
          <a:xfrm>
            <a:off x="7053492" y="2547444"/>
            <a:ext cx="769577" cy="974672"/>
          </a:xfrm>
          <a:prstGeom prst="rect">
            <a:avLst/>
          </a:prstGeom>
        </p:spPr>
      </p:pic>
    </p:spTree>
    <p:extLst>
      <p:ext uri="{BB962C8B-B14F-4D97-AF65-F5344CB8AC3E}">
        <p14:creationId xmlns:p14="http://schemas.microsoft.com/office/powerpoint/2010/main" val="1205127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F0EC8C-8EC4-D400-1877-AF2D81B6FBBB}"/>
              </a:ext>
            </a:extLst>
          </p:cNvPr>
          <p:cNvSpPr>
            <a:spLocks noGrp="1"/>
          </p:cNvSpPr>
          <p:nvPr>
            <p:ph type="body" sz="quarter" idx="15"/>
          </p:nvPr>
        </p:nvSpPr>
        <p:spPr>
          <a:xfrm>
            <a:off x="1346994" y="272143"/>
            <a:ext cx="10208418" cy="873125"/>
          </a:xfrm>
        </p:spPr>
        <p:txBody>
          <a:bodyPr>
            <a:normAutofit/>
          </a:bodyPr>
          <a:lstStyle/>
          <a:p>
            <a:r>
              <a:rPr lang="en-US">
                <a:solidFill>
                  <a:schemeClr val="accent2"/>
                </a:solidFill>
                <a:latin typeface="Cambria"/>
                <a:ea typeface="Cambria"/>
              </a:rPr>
              <a:t>988 Emblem, Donations &amp; Community Grant Fund</a:t>
            </a:r>
          </a:p>
        </p:txBody>
      </p:sp>
      <p:sp>
        <p:nvSpPr>
          <p:cNvPr id="3" name="Content Placeholder 2">
            <a:extLst>
              <a:ext uri="{FF2B5EF4-FFF2-40B4-BE49-F238E27FC236}">
                <a16:creationId xmlns:a16="http://schemas.microsoft.com/office/drawing/2014/main" id="{0139D827-C7A0-3C4A-937F-B542FCE1C6A2}"/>
              </a:ext>
            </a:extLst>
          </p:cNvPr>
          <p:cNvSpPr>
            <a:spLocks noGrp="1"/>
          </p:cNvSpPr>
          <p:nvPr>
            <p:ph sz="half" idx="2"/>
          </p:nvPr>
        </p:nvSpPr>
        <p:spPr>
          <a:xfrm>
            <a:off x="5791200" y="3258505"/>
            <a:ext cx="5867400" cy="1978568"/>
          </a:xfrm>
        </p:spPr>
        <p:txBody>
          <a:bodyPr>
            <a:normAutofit/>
          </a:bodyPr>
          <a:lstStyle/>
          <a:p>
            <a:pPr marL="285750" lvl="1" indent="0">
              <a:buNone/>
            </a:pPr>
            <a:endParaRPr lang="en-US" sz="1400" b="0">
              <a:solidFill>
                <a:srgbClr val="92060B"/>
              </a:solidFill>
            </a:endParaRPr>
          </a:p>
          <a:p>
            <a:pPr marL="285750" lvl="1" indent="0">
              <a:buNone/>
            </a:pPr>
            <a:endParaRPr lang="en-US" sz="1400" b="0">
              <a:solidFill>
                <a:srgbClr val="92060B"/>
              </a:solidFill>
            </a:endParaRPr>
          </a:p>
        </p:txBody>
      </p:sp>
      <p:sp>
        <p:nvSpPr>
          <p:cNvPr id="5" name="TextBox 4">
            <a:extLst>
              <a:ext uri="{FF2B5EF4-FFF2-40B4-BE49-F238E27FC236}">
                <a16:creationId xmlns:a16="http://schemas.microsoft.com/office/drawing/2014/main" id="{43E3726D-A0C9-5BB2-1F02-57EA5F76B8DF}"/>
              </a:ext>
            </a:extLst>
          </p:cNvPr>
          <p:cNvSpPr txBox="1"/>
          <p:nvPr/>
        </p:nvSpPr>
        <p:spPr>
          <a:xfrm>
            <a:off x="6705600" y="1019001"/>
            <a:ext cx="5187270" cy="1615827"/>
          </a:xfrm>
          <a:prstGeom prst="rect">
            <a:avLst/>
          </a:prstGeom>
          <a:noFill/>
        </p:spPr>
        <p:txBody>
          <a:bodyPr wrap="square">
            <a:spAutoFit/>
          </a:bodyPr>
          <a:lstStyle/>
          <a:p>
            <a:pPr marL="0" marR="0" lvl="1" indent="0" algn="l" defTabSz="914400" rtl="0" eaLnBrk="1" fontAlgn="auto" latinLnBrk="0" hangingPunct="1">
              <a:lnSpc>
                <a:spcPct val="90000"/>
              </a:lnSpc>
              <a:spcBef>
                <a:spcPts val="50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ambria"/>
                <a:ea typeface="Cambria"/>
                <a:cs typeface="+mn-cs"/>
              </a:rPr>
              <a:t>The account consist of revenues received from the prevent veteran suicide emblem sales, &amp; all receipts from gifts, grants, bequests, devises, or other donations from public and private sources.</a:t>
            </a:r>
          </a:p>
        </p:txBody>
      </p:sp>
      <p:sp>
        <p:nvSpPr>
          <p:cNvPr id="9" name="TextBox 8">
            <a:extLst>
              <a:ext uri="{FF2B5EF4-FFF2-40B4-BE49-F238E27FC236}">
                <a16:creationId xmlns:a16="http://schemas.microsoft.com/office/drawing/2014/main" id="{E6A36C4D-28AC-FF3C-DF3F-C9925F74575A}"/>
              </a:ext>
            </a:extLst>
          </p:cNvPr>
          <p:cNvSpPr txBox="1"/>
          <p:nvPr/>
        </p:nvSpPr>
        <p:spPr>
          <a:xfrm>
            <a:off x="6705600" y="2990433"/>
            <a:ext cx="480627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ambria"/>
                <a:ea typeface="Cambria"/>
                <a:cs typeface="Lucida Sans Unicode" panose="020B0602030504020204" pitchFamily="34" charset="0"/>
              </a:rPr>
              <a:t>Funds will go to </a:t>
            </a:r>
            <a:r>
              <a:rPr kumimoji="0" lang="en-US" sz="2200" b="0" i="0" u="none" strike="noStrike" kern="1200" cap="none" spc="0" normalizeH="0" baseline="0" noProof="0">
                <a:ln>
                  <a:noFill/>
                </a:ln>
                <a:solidFill>
                  <a:srgbClr val="C00000"/>
                </a:solidFill>
                <a:effectLst/>
                <a:uLnTx/>
                <a:uFillTx/>
                <a:latin typeface="Cambria"/>
                <a:ea typeface="Cambria"/>
                <a:cs typeface="Lucida Sans Unicode" panose="020B0602030504020204" pitchFamily="34" charset="0"/>
              </a:rPr>
              <a:t>community </a:t>
            </a:r>
            <a:r>
              <a:rPr kumimoji="0" lang="en-US" sz="2200" b="0" i="0" u="none" strike="noStrike" kern="1200" cap="none" spc="0" normalizeH="0" baseline="0" noProof="0">
                <a:ln>
                  <a:noFill/>
                </a:ln>
                <a:solidFill>
                  <a:srgbClr val="002060"/>
                </a:solidFill>
                <a:effectLst/>
                <a:uLnTx/>
                <a:uFillTx/>
                <a:latin typeface="Cambria"/>
                <a:ea typeface="Cambria"/>
                <a:cs typeface="Lucida Sans Unicode" panose="020B0602030504020204" pitchFamily="34" charset="0"/>
              </a:rPr>
              <a:t>organizations that provide evidence-based Suicide Prevention programs to Veterans.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2060"/>
              </a:solidFill>
              <a:effectLst/>
              <a:uLnTx/>
              <a:uFillTx/>
              <a:latin typeface="Cambria"/>
              <a:ea typeface="Cambria"/>
              <a:cs typeface="Lucida Sans Unicode" panose="020B0602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002060"/>
                </a:solidFill>
                <a:effectLst/>
                <a:uLnTx/>
                <a:uFillTx/>
                <a:latin typeface="Cambria"/>
                <a:ea typeface="Cambria"/>
                <a:cs typeface="Lucida Sans Unicode" panose="020B0602030504020204" pitchFamily="34" charset="0"/>
              </a:rPr>
              <a:t>The first grant to be awarded in May.</a:t>
            </a:r>
          </a:p>
        </p:txBody>
      </p:sp>
      <p:sp>
        <p:nvSpPr>
          <p:cNvPr id="4" name="TextBox 3">
            <a:extLst>
              <a:ext uri="{FF2B5EF4-FFF2-40B4-BE49-F238E27FC236}">
                <a16:creationId xmlns:a16="http://schemas.microsoft.com/office/drawing/2014/main" id="{70450D3D-8F5D-51EA-DB39-95085E5C78FD}"/>
              </a:ext>
            </a:extLst>
          </p:cNvPr>
          <p:cNvSpPr txBox="1"/>
          <p:nvPr/>
        </p:nvSpPr>
        <p:spPr>
          <a:xfrm>
            <a:off x="23147" y="6400800"/>
            <a:ext cx="5092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E8CFC4-BBA6-4B88-AE4B-9B5BE7A71AF2}" type="slidenum">
              <a:rPr kumimoji="0" lang="en-US" sz="1800" b="0" i="0" u="none" strike="noStrike" kern="1200" cap="none" spc="0" normalizeH="0" baseline="0" noProof="0" smtClean="0">
                <a:ln>
                  <a:noFill/>
                </a:ln>
                <a:solidFill>
                  <a:prstClr val="white">
                    <a:lumMod val="95000"/>
                  </a:prstClr>
                </a:solidFill>
                <a:effectLst/>
                <a:uLnTx/>
                <a:uFillTx/>
                <a:latin typeface="Cambria" panose="02040503050406030204" pitchFamily="18" charset="0"/>
                <a:ea typeface="Cambria" panose="02040503050406030204" pitchFamily="18"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white">
                  <a:lumMod val="95000"/>
                </a:prst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537B4E42-A329-6A0C-B099-702FFE36E0ED}"/>
              </a:ext>
            </a:extLst>
          </p:cNvPr>
          <p:cNvSpPr txBox="1"/>
          <p:nvPr/>
        </p:nvSpPr>
        <p:spPr>
          <a:xfrm>
            <a:off x="1648570" y="4495800"/>
            <a:ext cx="463938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ambria"/>
                <a:ea typeface="Cambria"/>
                <a:cs typeface="Roboto" panose="02000000000000000000" pitchFamily="2" charset="0"/>
              </a:rPr>
              <a:t>$10 each + $8 one-time processing fee</a:t>
            </a:r>
            <a:r>
              <a:rPr kumimoji="0" lang="en-US" sz="2000" b="0" i="0" u="none" strike="noStrike" kern="1200" cap="none" spc="0" normalizeH="0" baseline="0" noProof="0">
                <a:ln>
                  <a:noFill/>
                </a:ln>
                <a:solidFill>
                  <a:prstClr val="black"/>
                </a:solidFill>
                <a:effectLst/>
                <a:uLnTx/>
                <a:uFillTx/>
                <a:latin typeface="Cambria"/>
                <a:ea typeface="Cambria"/>
                <a:cs typeface="Roboto" panose="02000000000000000000" pitchFamily="2" charset="0"/>
              </a:rPr>
              <a:t> </a:t>
            </a:r>
            <a:endParaRPr kumimoji="0" lang="en-US" sz="1800" b="0" i="0" u="none" strike="noStrike" kern="1200" cap="none" spc="0" normalizeH="0" baseline="0" noProof="0">
              <a:ln>
                <a:noFill/>
              </a:ln>
              <a:solidFill>
                <a:prstClr val="black"/>
              </a:solidFill>
              <a:effectLst/>
              <a:uLnTx/>
              <a:uFillTx/>
              <a:latin typeface="Cambria"/>
              <a:ea typeface="Cambria"/>
              <a:cs typeface="Roboto" panose="02000000000000000000" pitchFamily="2" charset="0"/>
            </a:endParaRPr>
          </a:p>
        </p:txBody>
      </p:sp>
      <p:pic>
        <p:nvPicPr>
          <p:cNvPr id="7" name="Picture 6" descr="A license plate with a mountain and text&#10;&#10;Description automatically generated">
            <a:extLst>
              <a:ext uri="{FF2B5EF4-FFF2-40B4-BE49-F238E27FC236}">
                <a16:creationId xmlns:a16="http://schemas.microsoft.com/office/drawing/2014/main" id="{64759194-E685-A567-85B3-48FC417CD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080" y="1656278"/>
            <a:ext cx="5236324" cy="2415466"/>
          </a:xfrm>
          <a:prstGeom prst="rect">
            <a:avLst/>
          </a:prstGeom>
          <a:ln>
            <a:solidFill>
              <a:schemeClr val="accent1"/>
            </a:solidFill>
          </a:ln>
        </p:spPr>
      </p:pic>
    </p:spTree>
    <p:extLst>
      <p:ext uri="{BB962C8B-B14F-4D97-AF65-F5344CB8AC3E}">
        <p14:creationId xmlns:p14="http://schemas.microsoft.com/office/powerpoint/2010/main" val="1749399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68C983-B6D0-85EB-23E7-AEC3B1A6F2B3}"/>
              </a:ext>
            </a:extLst>
          </p:cNvPr>
          <p:cNvSpPr>
            <a:spLocks noGrp="1"/>
          </p:cNvSpPr>
          <p:nvPr>
            <p:ph type="body" sz="quarter" idx="15"/>
          </p:nvPr>
        </p:nvSpPr>
        <p:spPr>
          <a:xfrm>
            <a:off x="1198387" y="89065"/>
            <a:ext cx="7135812" cy="873125"/>
          </a:xfrm>
        </p:spPr>
        <p:txBody>
          <a:bodyPr vert="horz" lIns="91440" tIns="45720" rIns="91440" bIns="45720" rtlCol="0" anchor="t">
            <a:normAutofit/>
          </a:bodyPr>
          <a:lstStyle/>
          <a:p>
            <a:r>
              <a:rPr lang="en-US" sz="2800" dirty="0">
                <a:solidFill>
                  <a:srgbClr val="92060B"/>
                </a:solidFill>
                <a:latin typeface="Cambria"/>
                <a:ea typeface="Roboto"/>
                <a:cs typeface="Roboto"/>
              </a:rPr>
              <a:t>Advertising Campaigns</a:t>
            </a:r>
          </a:p>
          <a:p>
            <a:endParaRPr lang="en-US"/>
          </a:p>
        </p:txBody>
      </p:sp>
      <p:pic>
        <p:nvPicPr>
          <p:cNvPr id="8" name="Picture 7">
            <a:extLst>
              <a:ext uri="{FF2B5EF4-FFF2-40B4-BE49-F238E27FC236}">
                <a16:creationId xmlns:a16="http://schemas.microsoft.com/office/drawing/2014/main" id="{3206188F-CBA5-B0D7-74BE-4CF3A7C52C22}"/>
              </a:ext>
            </a:extLst>
          </p:cNvPr>
          <p:cNvPicPr>
            <a:picLocks noChangeAspect="1"/>
          </p:cNvPicPr>
          <p:nvPr/>
        </p:nvPicPr>
        <p:blipFill>
          <a:blip r:embed="rId2"/>
          <a:stretch>
            <a:fillRect/>
          </a:stretch>
        </p:blipFill>
        <p:spPr>
          <a:xfrm>
            <a:off x="998510" y="737309"/>
            <a:ext cx="3531703" cy="3067684"/>
          </a:xfrm>
          <a:prstGeom prst="rect">
            <a:avLst/>
          </a:prstGeom>
        </p:spPr>
      </p:pic>
      <p:pic>
        <p:nvPicPr>
          <p:cNvPr id="9" name="Picture 8">
            <a:extLst>
              <a:ext uri="{FF2B5EF4-FFF2-40B4-BE49-F238E27FC236}">
                <a16:creationId xmlns:a16="http://schemas.microsoft.com/office/drawing/2014/main" id="{34A024D7-5B73-85A9-C2C0-0ECCBD2582AA}"/>
              </a:ext>
            </a:extLst>
          </p:cNvPr>
          <p:cNvPicPr>
            <a:picLocks noChangeAspect="1"/>
          </p:cNvPicPr>
          <p:nvPr/>
        </p:nvPicPr>
        <p:blipFill>
          <a:blip r:embed="rId3"/>
          <a:stretch>
            <a:fillRect/>
          </a:stretch>
        </p:blipFill>
        <p:spPr>
          <a:xfrm>
            <a:off x="4891775" y="2288153"/>
            <a:ext cx="1090142" cy="750205"/>
          </a:xfrm>
          <a:prstGeom prst="rect">
            <a:avLst/>
          </a:prstGeom>
        </p:spPr>
      </p:pic>
      <p:pic>
        <p:nvPicPr>
          <p:cNvPr id="10" name="Picture 9">
            <a:extLst>
              <a:ext uri="{FF2B5EF4-FFF2-40B4-BE49-F238E27FC236}">
                <a16:creationId xmlns:a16="http://schemas.microsoft.com/office/drawing/2014/main" id="{8583A2A9-061A-06DC-C785-CC1BC1F0FB89}"/>
              </a:ext>
            </a:extLst>
          </p:cNvPr>
          <p:cNvPicPr>
            <a:picLocks noChangeAspect="1"/>
          </p:cNvPicPr>
          <p:nvPr/>
        </p:nvPicPr>
        <p:blipFill>
          <a:blip r:embed="rId4"/>
          <a:stretch>
            <a:fillRect/>
          </a:stretch>
        </p:blipFill>
        <p:spPr>
          <a:xfrm>
            <a:off x="4666793" y="3250278"/>
            <a:ext cx="1705299" cy="615538"/>
          </a:xfrm>
          <a:prstGeom prst="rect">
            <a:avLst/>
          </a:prstGeom>
        </p:spPr>
      </p:pic>
      <p:pic>
        <p:nvPicPr>
          <p:cNvPr id="11" name="Picture 10">
            <a:extLst>
              <a:ext uri="{FF2B5EF4-FFF2-40B4-BE49-F238E27FC236}">
                <a16:creationId xmlns:a16="http://schemas.microsoft.com/office/drawing/2014/main" id="{2314686B-8869-043A-88C8-FF7571BFAA01}"/>
              </a:ext>
            </a:extLst>
          </p:cNvPr>
          <p:cNvPicPr>
            <a:picLocks noChangeAspect="1"/>
          </p:cNvPicPr>
          <p:nvPr/>
        </p:nvPicPr>
        <p:blipFill>
          <a:blip r:embed="rId5"/>
          <a:stretch>
            <a:fillRect/>
          </a:stretch>
        </p:blipFill>
        <p:spPr>
          <a:xfrm>
            <a:off x="9372600" y="3200400"/>
            <a:ext cx="1399962" cy="898642"/>
          </a:xfrm>
          <a:prstGeom prst="rect">
            <a:avLst/>
          </a:prstGeom>
        </p:spPr>
      </p:pic>
      <p:pic>
        <p:nvPicPr>
          <p:cNvPr id="12" name="Picture 11">
            <a:extLst>
              <a:ext uri="{FF2B5EF4-FFF2-40B4-BE49-F238E27FC236}">
                <a16:creationId xmlns:a16="http://schemas.microsoft.com/office/drawing/2014/main" id="{003C06BC-F6C4-B046-E3A8-F7C7484F1888}"/>
              </a:ext>
            </a:extLst>
          </p:cNvPr>
          <p:cNvPicPr>
            <a:picLocks noChangeAspect="1"/>
          </p:cNvPicPr>
          <p:nvPr/>
        </p:nvPicPr>
        <p:blipFill>
          <a:blip r:embed="rId6"/>
          <a:stretch>
            <a:fillRect/>
          </a:stretch>
        </p:blipFill>
        <p:spPr>
          <a:xfrm>
            <a:off x="7493510" y="3323708"/>
            <a:ext cx="1779017" cy="436635"/>
          </a:xfrm>
          <a:prstGeom prst="rect">
            <a:avLst/>
          </a:prstGeom>
        </p:spPr>
      </p:pic>
      <p:pic>
        <p:nvPicPr>
          <p:cNvPr id="13" name="Picture 12">
            <a:extLst>
              <a:ext uri="{FF2B5EF4-FFF2-40B4-BE49-F238E27FC236}">
                <a16:creationId xmlns:a16="http://schemas.microsoft.com/office/drawing/2014/main" id="{3F6F6F93-0BBB-A7F5-598A-0726B459902D}"/>
              </a:ext>
            </a:extLst>
          </p:cNvPr>
          <p:cNvPicPr>
            <a:picLocks noChangeAspect="1"/>
          </p:cNvPicPr>
          <p:nvPr/>
        </p:nvPicPr>
        <p:blipFill>
          <a:blip r:embed="rId7"/>
          <a:stretch>
            <a:fillRect/>
          </a:stretch>
        </p:blipFill>
        <p:spPr>
          <a:xfrm>
            <a:off x="8848375" y="95779"/>
            <a:ext cx="3092525" cy="3104621"/>
          </a:xfrm>
          <a:prstGeom prst="rect">
            <a:avLst/>
          </a:prstGeom>
        </p:spPr>
      </p:pic>
      <p:pic>
        <p:nvPicPr>
          <p:cNvPr id="14" name="Picture 13">
            <a:extLst>
              <a:ext uri="{FF2B5EF4-FFF2-40B4-BE49-F238E27FC236}">
                <a16:creationId xmlns:a16="http://schemas.microsoft.com/office/drawing/2014/main" id="{62E33F32-69CF-1157-F86E-0DEA6D56CBF1}"/>
              </a:ext>
            </a:extLst>
          </p:cNvPr>
          <p:cNvPicPr>
            <a:picLocks noChangeAspect="1"/>
          </p:cNvPicPr>
          <p:nvPr/>
        </p:nvPicPr>
        <p:blipFill>
          <a:blip r:embed="rId8"/>
          <a:stretch>
            <a:fillRect/>
          </a:stretch>
        </p:blipFill>
        <p:spPr>
          <a:xfrm>
            <a:off x="2504960" y="3987666"/>
            <a:ext cx="1590560" cy="2873851"/>
          </a:xfrm>
          <a:prstGeom prst="rect">
            <a:avLst/>
          </a:prstGeom>
        </p:spPr>
      </p:pic>
      <p:pic>
        <p:nvPicPr>
          <p:cNvPr id="15" name="Picture 14" descr="Qr code&#10;&#10;Description automatically generated">
            <a:extLst>
              <a:ext uri="{FF2B5EF4-FFF2-40B4-BE49-F238E27FC236}">
                <a16:creationId xmlns:a16="http://schemas.microsoft.com/office/drawing/2014/main" id="{D685F7DE-571A-676F-F286-A2EBD7F6A3D3}"/>
              </a:ext>
            </a:extLst>
          </p:cNvPr>
          <p:cNvPicPr>
            <a:picLocks/>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43400" y="4572000"/>
            <a:ext cx="2099747" cy="1886761"/>
          </a:xfrm>
          <a:prstGeom prst="rect">
            <a:avLst/>
          </a:prstGeom>
          <a:noFill/>
          <a:ln>
            <a:noFill/>
          </a:ln>
        </p:spPr>
      </p:pic>
      <p:pic>
        <p:nvPicPr>
          <p:cNvPr id="16" name="Picture 15" descr="Text">
            <a:extLst>
              <a:ext uri="{FF2B5EF4-FFF2-40B4-BE49-F238E27FC236}">
                <a16:creationId xmlns:a16="http://schemas.microsoft.com/office/drawing/2014/main" id="{2E516E2A-BF5D-4CDB-5B50-39925503555C}"/>
              </a:ext>
            </a:extLst>
          </p:cNvPr>
          <p:cNvPicPr>
            <a:picLocks noChangeAspect="1"/>
          </p:cNvPicPr>
          <p:nvPr/>
        </p:nvPicPr>
        <p:blipFill>
          <a:blip r:embed="rId10"/>
          <a:stretch>
            <a:fillRect/>
          </a:stretch>
        </p:blipFill>
        <p:spPr>
          <a:xfrm>
            <a:off x="6786316" y="4102477"/>
            <a:ext cx="4756859" cy="1383923"/>
          </a:xfrm>
          <a:prstGeom prst="rect">
            <a:avLst/>
          </a:prstGeom>
        </p:spPr>
      </p:pic>
      <p:pic>
        <p:nvPicPr>
          <p:cNvPr id="17" name="Picture 16">
            <a:extLst>
              <a:ext uri="{FF2B5EF4-FFF2-40B4-BE49-F238E27FC236}">
                <a16:creationId xmlns:a16="http://schemas.microsoft.com/office/drawing/2014/main" id="{52DFC143-1502-0481-0351-9CB80D7C0C82}"/>
              </a:ext>
            </a:extLst>
          </p:cNvPr>
          <p:cNvPicPr>
            <a:picLocks noChangeAspect="1"/>
          </p:cNvPicPr>
          <p:nvPr/>
        </p:nvPicPr>
        <p:blipFill>
          <a:blip r:embed="rId11"/>
          <a:stretch>
            <a:fillRect/>
          </a:stretch>
        </p:blipFill>
        <p:spPr>
          <a:xfrm>
            <a:off x="1310232" y="4648200"/>
            <a:ext cx="1194727" cy="914400"/>
          </a:xfrm>
          <a:prstGeom prst="rect">
            <a:avLst/>
          </a:prstGeom>
        </p:spPr>
      </p:pic>
      <p:pic>
        <p:nvPicPr>
          <p:cNvPr id="18" name="Picture 17">
            <a:extLst>
              <a:ext uri="{FF2B5EF4-FFF2-40B4-BE49-F238E27FC236}">
                <a16:creationId xmlns:a16="http://schemas.microsoft.com/office/drawing/2014/main" id="{3B8CDAB5-D6BB-0539-8B58-15C85D96A50B}"/>
              </a:ext>
            </a:extLst>
          </p:cNvPr>
          <p:cNvPicPr>
            <a:picLocks noChangeAspect="1"/>
          </p:cNvPicPr>
          <p:nvPr/>
        </p:nvPicPr>
        <p:blipFill>
          <a:blip r:embed="rId12"/>
          <a:stretch>
            <a:fillRect/>
          </a:stretch>
        </p:blipFill>
        <p:spPr>
          <a:xfrm>
            <a:off x="6372092" y="737309"/>
            <a:ext cx="2086108" cy="2015394"/>
          </a:xfrm>
          <a:prstGeom prst="rect">
            <a:avLst/>
          </a:prstGeom>
        </p:spPr>
      </p:pic>
      <p:sp>
        <p:nvSpPr>
          <p:cNvPr id="3" name="TextBox 2">
            <a:extLst>
              <a:ext uri="{FF2B5EF4-FFF2-40B4-BE49-F238E27FC236}">
                <a16:creationId xmlns:a16="http://schemas.microsoft.com/office/drawing/2014/main" id="{85BCD2C7-E622-FCDF-28A1-D1A527D1FCD8}"/>
              </a:ext>
            </a:extLst>
          </p:cNvPr>
          <p:cNvSpPr txBox="1"/>
          <p:nvPr/>
        </p:nvSpPr>
        <p:spPr>
          <a:xfrm>
            <a:off x="23147" y="6400800"/>
            <a:ext cx="5092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E8CFC4-BBA6-4B88-AE4B-9B5BE7A71AF2}" type="slidenum">
              <a:rPr kumimoji="0" lang="en-US" sz="1800" b="0" i="0" u="none" strike="noStrike" kern="1200" cap="none" spc="0" normalizeH="0" baseline="0" noProof="0" smtClean="0">
                <a:ln>
                  <a:noFill/>
                </a:ln>
                <a:solidFill>
                  <a:prstClr val="white">
                    <a:lumMod val="95000"/>
                  </a:prstClr>
                </a:solidFill>
                <a:effectLst/>
                <a:uLnTx/>
                <a:uFillTx/>
                <a:latin typeface="Cambria" panose="02040503050406030204" pitchFamily="18" charset="0"/>
                <a:ea typeface="Cambria" panose="02040503050406030204" pitchFamily="18"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white">
                  <a:lumMod val="95000"/>
                </a:prst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71423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598EC1-C131-4548-30B7-6A1B272E5721}"/>
              </a:ext>
            </a:extLst>
          </p:cNvPr>
          <p:cNvSpPr>
            <a:spLocks noGrp="1"/>
          </p:cNvSpPr>
          <p:nvPr>
            <p:ph type="body" sz="quarter" idx="15"/>
          </p:nvPr>
        </p:nvSpPr>
        <p:spPr>
          <a:xfrm>
            <a:off x="1627188" y="609600"/>
            <a:ext cx="10031412" cy="873125"/>
          </a:xfrm>
        </p:spPr>
        <p:txBody>
          <a:bodyPr>
            <a:normAutofit/>
          </a:bodyPr>
          <a:lstStyle/>
          <a:p>
            <a:r>
              <a:rPr lang="en-US" sz="3200">
                <a:solidFill>
                  <a:srgbClr val="92060B"/>
                </a:solidFill>
                <a:latin typeface="Cambria"/>
                <a:ea typeface="Cambria"/>
              </a:rPr>
              <a:t>LEARN</a:t>
            </a:r>
            <a:r>
              <a:rPr lang="en-US" sz="2000">
                <a:solidFill>
                  <a:srgbClr val="92060B"/>
                </a:solidFill>
                <a:latin typeface="Cambria"/>
                <a:ea typeface="Cambria"/>
              </a:rPr>
              <a:t>®</a:t>
            </a:r>
            <a:r>
              <a:rPr lang="en-US" sz="3600">
                <a:solidFill>
                  <a:srgbClr val="92060B"/>
                </a:solidFill>
                <a:latin typeface="Cambria"/>
                <a:ea typeface="Cambria"/>
              </a:rPr>
              <a:t> </a:t>
            </a:r>
            <a:r>
              <a:rPr lang="en-US" sz="3200">
                <a:solidFill>
                  <a:schemeClr val="accent2"/>
                </a:solidFill>
                <a:latin typeface="Cambria"/>
                <a:ea typeface="Cambria"/>
              </a:rPr>
              <a:t>Trainings</a:t>
            </a:r>
            <a:endParaRPr lang="en-US" sz="3600">
              <a:solidFill>
                <a:schemeClr val="accent2"/>
              </a:solidFill>
              <a:latin typeface="Cambria"/>
              <a:ea typeface="Cambria"/>
            </a:endParaRPr>
          </a:p>
        </p:txBody>
      </p:sp>
      <p:sp>
        <p:nvSpPr>
          <p:cNvPr id="3" name="Content Placeholder 2">
            <a:extLst>
              <a:ext uri="{FF2B5EF4-FFF2-40B4-BE49-F238E27FC236}">
                <a16:creationId xmlns:a16="http://schemas.microsoft.com/office/drawing/2014/main" id="{A59795DF-38F6-2BA4-4A8D-79E1E6148306}"/>
              </a:ext>
            </a:extLst>
          </p:cNvPr>
          <p:cNvSpPr>
            <a:spLocks noGrp="1"/>
          </p:cNvSpPr>
          <p:nvPr>
            <p:ph sz="half" idx="2"/>
          </p:nvPr>
        </p:nvSpPr>
        <p:spPr>
          <a:xfrm>
            <a:off x="1627188" y="1313380"/>
            <a:ext cx="10031412" cy="4191000"/>
          </a:xfrm>
        </p:spPr>
        <p:txBody>
          <a:bodyPr>
            <a:normAutofit fontScale="85000" lnSpcReduction="10000"/>
          </a:bodyPr>
          <a:lstStyle/>
          <a:p>
            <a:pPr marL="0" indent="0"/>
            <a:r>
              <a:rPr lang="en-US" b="0">
                <a:solidFill>
                  <a:srgbClr val="002060"/>
                </a:solidFill>
                <a:latin typeface="Cambria"/>
                <a:ea typeface="Cambria"/>
              </a:rPr>
              <a:t>Created by the UW School of Social Work and managed by Forefront Suicide Prevention</a:t>
            </a:r>
          </a:p>
          <a:p>
            <a:pPr marL="0" indent="0"/>
            <a:endParaRPr lang="en-US">
              <a:solidFill>
                <a:srgbClr val="002060"/>
              </a:solidFill>
              <a:latin typeface="Cambria"/>
              <a:ea typeface="Cambria"/>
            </a:endParaRPr>
          </a:p>
          <a:p>
            <a:pPr marL="0" indent="0"/>
            <a:r>
              <a:rPr lang="en-US">
                <a:solidFill>
                  <a:srgbClr val="002060"/>
                </a:solidFill>
                <a:latin typeface="Cambria"/>
                <a:ea typeface="Cambria"/>
              </a:rPr>
              <a:t>The LEARN Steps</a:t>
            </a:r>
          </a:p>
          <a:p>
            <a:pPr algn="l"/>
            <a:r>
              <a:rPr lang="en-US" sz="3000" b="1" i="0">
                <a:solidFill>
                  <a:srgbClr val="92060B"/>
                </a:solidFill>
                <a:effectLst/>
                <a:latin typeface="Cambria"/>
                <a:ea typeface="Cambria"/>
              </a:rPr>
              <a:t>L</a:t>
            </a:r>
            <a:r>
              <a:rPr lang="en-US" b="1" i="0">
                <a:solidFill>
                  <a:srgbClr val="92060B"/>
                </a:solidFill>
                <a:effectLst/>
                <a:latin typeface="Cambria"/>
                <a:ea typeface="Cambria"/>
              </a:rPr>
              <a:t>OOK</a:t>
            </a:r>
            <a:r>
              <a:rPr lang="en-US" b="0" i="0">
                <a:solidFill>
                  <a:srgbClr val="92060B"/>
                </a:solidFill>
                <a:effectLst/>
                <a:latin typeface="Cambria"/>
                <a:ea typeface="Cambria"/>
              </a:rPr>
              <a:t> for Signs</a:t>
            </a:r>
          </a:p>
          <a:p>
            <a:pPr algn="l"/>
            <a:r>
              <a:rPr lang="en-US" sz="3000" b="1" i="0">
                <a:solidFill>
                  <a:srgbClr val="92060B"/>
                </a:solidFill>
                <a:effectLst/>
                <a:latin typeface="Cambria"/>
                <a:ea typeface="Cambria"/>
              </a:rPr>
              <a:t>E</a:t>
            </a:r>
            <a:r>
              <a:rPr lang="en-US" b="1" i="0">
                <a:solidFill>
                  <a:srgbClr val="92060B"/>
                </a:solidFill>
                <a:effectLst/>
                <a:latin typeface="Cambria"/>
                <a:ea typeface="Cambria"/>
              </a:rPr>
              <a:t>MPATHIZE</a:t>
            </a:r>
            <a:r>
              <a:rPr lang="en-US" b="0" i="0">
                <a:solidFill>
                  <a:srgbClr val="92060B"/>
                </a:solidFill>
                <a:effectLst/>
                <a:latin typeface="Cambria"/>
                <a:ea typeface="Cambria"/>
              </a:rPr>
              <a:t> and Listen</a:t>
            </a:r>
          </a:p>
          <a:p>
            <a:pPr algn="l"/>
            <a:r>
              <a:rPr lang="en-US" sz="3000" b="1" i="0">
                <a:solidFill>
                  <a:srgbClr val="92060B"/>
                </a:solidFill>
                <a:effectLst/>
                <a:latin typeface="Cambria"/>
                <a:ea typeface="Cambria"/>
              </a:rPr>
              <a:t>A</a:t>
            </a:r>
            <a:r>
              <a:rPr lang="en-US" b="1" i="0">
                <a:solidFill>
                  <a:srgbClr val="92060B"/>
                </a:solidFill>
                <a:effectLst/>
                <a:latin typeface="Cambria"/>
                <a:ea typeface="Cambria"/>
              </a:rPr>
              <a:t>SK</a:t>
            </a:r>
            <a:r>
              <a:rPr lang="en-US" b="0" i="0">
                <a:solidFill>
                  <a:srgbClr val="92060B"/>
                </a:solidFill>
                <a:effectLst/>
                <a:latin typeface="Cambria"/>
                <a:ea typeface="Cambria"/>
              </a:rPr>
              <a:t> Directly About Suicide</a:t>
            </a:r>
          </a:p>
          <a:p>
            <a:pPr algn="l"/>
            <a:r>
              <a:rPr lang="en-US" sz="3000" b="1" i="0">
                <a:solidFill>
                  <a:srgbClr val="92060B"/>
                </a:solidFill>
                <a:effectLst/>
                <a:latin typeface="Cambria"/>
                <a:ea typeface="Cambria"/>
              </a:rPr>
              <a:t>R</a:t>
            </a:r>
            <a:r>
              <a:rPr lang="en-US" b="1" i="0">
                <a:solidFill>
                  <a:srgbClr val="92060B"/>
                </a:solidFill>
                <a:effectLst/>
                <a:latin typeface="Cambria"/>
                <a:ea typeface="Cambria"/>
              </a:rPr>
              <a:t>EDUCE</a:t>
            </a:r>
            <a:r>
              <a:rPr lang="en-US" b="0" i="0">
                <a:solidFill>
                  <a:srgbClr val="92060B"/>
                </a:solidFill>
                <a:effectLst/>
                <a:latin typeface="Cambria"/>
                <a:ea typeface="Cambria"/>
              </a:rPr>
              <a:t> the Dangers</a:t>
            </a:r>
          </a:p>
          <a:p>
            <a:pPr algn="l"/>
            <a:r>
              <a:rPr lang="en-US" sz="3000" b="1" i="0">
                <a:solidFill>
                  <a:srgbClr val="92060B"/>
                </a:solidFill>
                <a:effectLst/>
                <a:latin typeface="Cambria"/>
                <a:ea typeface="Cambria"/>
              </a:rPr>
              <a:t>N</a:t>
            </a:r>
            <a:r>
              <a:rPr lang="en-US" b="1" i="0">
                <a:solidFill>
                  <a:srgbClr val="92060B"/>
                </a:solidFill>
                <a:effectLst/>
                <a:latin typeface="Cambria"/>
                <a:ea typeface="Cambria"/>
              </a:rPr>
              <a:t>EXT</a:t>
            </a:r>
            <a:r>
              <a:rPr lang="en-US" b="0" i="0">
                <a:solidFill>
                  <a:srgbClr val="92060B"/>
                </a:solidFill>
                <a:effectLst/>
                <a:latin typeface="Cambria"/>
                <a:ea typeface="Cambria"/>
              </a:rPr>
              <a:t> STEPS</a:t>
            </a:r>
          </a:p>
          <a:p>
            <a:pPr marL="0" indent="0"/>
            <a:endParaRPr lang="en-US" b="0">
              <a:solidFill>
                <a:srgbClr val="002060"/>
              </a:solidFill>
              <a:latin typeface="Cambria"/>
              <a:ea typeface="Cambria"/>
            </a:endParaRPr>
          </a:p>
          <a:p>
            <a:pPr marL="0" indent="0"/>
            <a:r>
              <a:rPr lang="en-US" b="0">
                <a:solidFill>
                  <a:srgbClr val="002060"/>
                </a:solidFill>
                <a:latin typeface="Cambria"/>
                <a:ea typeface="Cambria"/>
              </a:rPr>
              <a:t>To request a LEARN training email: </a:t>
            </a:r>
            <a:r>
              <a:rPr lang="en-US" b="0">
                <a:solidFill>
                  <a:srgbClr val="002060"/>
                </a:solidFill>
                <a:latin typeface="Cambria"/>
                <a:ea typeface="Cambria"/>
                <a:hlinkClick r:id="rId3"/>
              </a:rPr>
              <a:t>Connect@dva.wa.gov</a:t>
            </a:r>
            <a:r>
              <a:rPr lang="en-US" b="0">
                <a:solidFill>
                  <a:srgbClr val="002060"/>
                </a:solidFill>
                <a:latin typeface="Cambria"/>
                <a:ea typeface="Cambria"/>
              </a:rPr>
              <a:t> </a:t>
            </a:r>
          </a:p>
        </p:txBody>
      </p:sp>
      <p:sp>
        <p:nvSpPr>
          <p:cNvPr id="5" name="TextBox 4">
            <a:extLst>
              <a:ext uri="{FF2B5EF4-FFF2-40B4-BE49-F238E27FC236}">
                <a16:creationId xmlns:a16="http://schemas.microsoft.com/office/drawing/2014/main" id="{3D2D43D7-3A62-35C5-5A53-B22498D53A82}"/>
              </a:ext>
            </a:extLst>
          </p:cNvPr>
          <p:cNvSpPr txBox="1"/>
          <p:nvPr/>
        </p:nvSpPr>
        <p:spPr>
          <a:xfrm>
            <a:off x="6019800" y="2590800"/>
            <a:ext cx="5731213" cy="1969770"/>
          </a:xfrm>
          <a:prstGeom prst="rect">
            <a:avLst/>
          </a:prstGeom>
          <a:noFill/>
        </p:spPr>
        <p:txBody>
          <a:bodyPr wrap="square" rtlCol="0">
            <a:spAutoFit/>
          </a:bodyPr>
          <a:lstStyle/>
          <a:p>
            <a:pPr marL="0" marR="0" lvl="0" indent="0" algn="l" defTabSz="874713" rtl="0" eaLnBrk="1" fontAlgn="auto" latinLnBrk="0" hangingPunct="1">
              <a:lnSpc>
                <a:spcPct val="100000"/>
              </a:lnSpc>
              <a:spcBef>
                <a:spcPts val="0"/>
              </a:spcBef>
              <a:spcAft>
                <a:spcPts val="0"/>
              </a:spcAft>
              <a:buClrTx/>
              <a:buSzTx/>
              <a:buFontTx/>
              <a:buNone/>
              <a:tabLst>
                <a:tab pos="1371600" algn="l"/>
              </a:tabLst>
              <a:defRPr/>
            </a:pPr>
            <a:r>
              <a:rPr kumimoji="0" lang="en-US" sz="1600" b="1" i="0" u="none" strike="noStrike" kern="1200" cap="none" spc="0" normalizeH="0" baseline="0" noProof="0">
                <a:ln>
                  <a:noFill/>
                </a:ln>
                <a:solidFill>
                  <a:srgbClr val="1D3060"/>
                </a:solidFill>
                <a:effectLst/>
                <a:uLnTx/>
                <a:uFillTx/>
                <a:latin typeface="Montserrat" panose="00000500000000000000" pitchFamily="2" charset="0"/>
                <a:ea typeface="+mn-ea"/>
                <a:cs typeface="+mn-cs"/>
              </a:rPr>
              <a:t>FY	   Training	    Participants       Avg Size</a:t>
            </a:r>
          </a:p>
          <a:p>
            <a:pPr marL="0" marR="0" lvl="0" indent="0" algn="l" defTabSz="874713" rtl="0" eaLnBrk="1" fontAlgn="auto" latinLnBrk="0" hangingPunct="1">
              <a:lnSpc>
                <a:spcPct val="100000"/>
              </a:lnSpc>
              <a:spcBef>
                <a:spcPts val="0"/>
              </a:spcBef>
              <a:spcAft>
                <a:spcPts val="0"/>
              </a:spcAft>
              <a:buClrTx/>
              <a:buSzTx/>
              <a:buFontTx/>
              <a:buNone/>
              <a:tabLst>
                <a:tab pos="1371600" algn="l"/>
              </a:tabLst>
              <a:defRPr/>
            </a:pPr>
            <a:endParaRPr kumimoji="0" lang="en-US" sz="1600" b="1" i="0" u="none" strike="noStrike" kern="1200" cap="none" spc="0" normalizeH="0" baseline="0" noProof="0">
              <a:ln>
                <a:noFill/>
              </a:ln>
              <a:solidFill>
                <a:srgbClr val="1D3060"/>
              </a:solidFill>
              <a:effectLst/>
              <a:uLnTx/>
              <a:uFillTx/>
              <a:latin typeface="Montserrat" panose="00000500000000000000" pitchFamily="2" charset="0"/>
              <a:ea typeface="+mn-ea"/>
              <a:cs typeface="+mn-cs"/>
            </a:endParaRPr>
          </a:p>
          <a:p>
            <a:pPr marL="342900" marR="0" lvl="0" indent="-342900" algn="l" defTabSz="828675" rtl="0" eaLnBrk="1" fontAlgn="auto" latinLnBrk="0" hangingPunct="1">
              <a:lnSpc>
                <a:spcPct val="100000"/>
              </a:lnSpc>
              <a:spcBef>
                <a:spcPts val="0"/>
              </a:spcBef>
              <a:spcAft>
                <a:spcPts val="0"/>
              </a:spcAft>
              <a:buClrTx/>
              <a:buSzTx/>
              <a:buFontTx/>
              <a:buAutoNum type="arabicPlain" startAt="2023"/>
              <a:tabLst/>
              <a:defRPr/>
            </a:pPr>
            <a:r>
              <a:rPr kumimoji="0" lang="en-US" sz="1800" b="0" i="0" u="none" strike="noStrike" kern="1200" cap="none" spc="0" normalizeH="0" baseline="0" noProof="0">
                <a:ln>
                  <a:noFill/>
                </a:ln>
                <a:solidFill>
                  <a:srgbClr val="1D3060"/>
                </a:solidFill>
                <a:effectLst/>
                <a:uLnTx/>
                <a:uFillTx/>
                <a:latin typeface="Montserrat" panose="00000500000000000000" pitchFamily="2" charset="0"/>
                <a:ea typeface="+mn-ea"/>
                <a:cs typeface="+mn-cs"/>
              </a:rPr>
              <a:t>                      52                    463		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D3060"/>
                </a:solidFill>
                <a:effectLst/>
                <a:uLnTx/>
                <a:uFillTx/>
                <a:latin typeface="Montserrat" panose="00000500000000000000" pitchFamily="2" charset="0"/>
                <a:ea typeface="+mn-ea"/>
                <a:cs typeface="+mn-cs"/>
              </a:rPr>
              <a:t>2024(YTD)        </a:t>
            </a:r>
            <a:r>
              <a:rPr kumimoji="0" lang="en-US" sz="1800" b="0" i="0" u="sng" strike="noStrike" kern="1200" cap="none" spc="0" normalizeH="0" baseline="0" noProof="0">
                <a:ln>
                  <a:noFill/>
                </a:ln>
                <a:solidFill>
                  <a:srgbClr val="1D3060"/>
                </a:solidFill>
                <a:effectLst/>
                <a:uLnTx/>
                <a:uFillTx/>
                <a:latin typeface="Montserrat" panose="00000500000000000000" pitchFamily="2" charset="0"/>
                <a:ea typeface="+mn-ea"/>
                <a:cs typeface="+mn-cs"/>
              </a:rPr>
              <a:t>   30 	          430</a:t>
            </a:r>
            <a:r>
              <a:rPr kumimoji="0" lang="en-US" sz="1800" b="0" i="0" u="none" strike="noStrike" kern="1200" cap="none" spc="0" normalizeH="0" baseline="0" noProof="0">
                <a:ln>
                  <a:noFill/>
                </a:ln>
                <a:solidFill>
                  <a:srgbClr val="1D3060"/>
                </a:solidFill>
                <a:effectLst/>
                <a:uLnTx/>
                <a:uFillTx/>
                <a:latin typeface="Montserrat" panose="00000500000000000000" pitchFamily="2" charset="0"/>
                <a:ea typeface="+mn-ea"/>
                <a:cs typeface="+mn-cs"/>
              </a:rPr>
              <a:t>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92060B"/>
                </a:solidFill>
                <a:effectLst/>
                <a:uLnTx/>
                <a:uFillTx/>
                <a:latin typeface="Montserrat" panose="00000500000000000000" pitchFamily="2" charset="0"/>
                <a:ea typeface="+mn-ea"/>
                <a:cs typeface="+mn-cs"/>
              </a:rPr>
              <a:t>TOTAL	              80                  893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a:p>
            <a:pPr marL="0" marR="0" lvl="0" indent="0" algn="l" defTabSz="9366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a:ea typeface="+mn-ea"/>
                <a:cs typeface="+mn-cs"/>
              </a:rPr>
              <a:t>	                     </a:t>
            </a:r>
          </a:p>
        </p:txBody>
      </p:sp>
      <p:sp>
        <p:nvSpPr>
          <p:cNvPr id="4" name="TextBox 3">
            <a:extLst>
              <a:ext uri="{FF2B5EF4-FFF2-40B4-BE49-F238E27FC236}">
                <a16:creationId xmlns:a16="http://schemas.microsoft.com/office/drawing/2014/main" id="{D1BBF60D-8D64-3DEB-4026-48A11DBB9BE0}"/>
              </a:ext>
            </a:extLst>
          </p:cNvPr>
          <p:cNvSpPr txBox="1"/>
          <p:nvPr/>
        </p:nvSpPr>
        <p:spPr>
          <a:xfrm>
            <a:off x="23147" y="6400800"/>
            <a:ext cx="5092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4E8CFC4-BBA6-4B88-AE4B-9B5BE7A71AF2}" type="slidenum">
              <a:rPr kumimoji="0" lang="en-US" sz="1800" b="0" i="0" u="none" strike="noStrike" kern="1200" cap="none" spc="0" normalizeH="0" baseline="0" noProof="0" smtClean="0">
                <a:ln>
                  <a:noFill/>
                </a:ln>
                <a:solidFill>
                  <a:prstClr val="white">
                    <a:lumMod val="95000"/>
                  </a:prstClr>
                </a:solidFill>
                <a:effectLst/>
                <a:uLnTx/>
                <a:uFillTx/>
                <a:latin typeface="Cambria" panose="02040503050406030204" pitchFamily="18" charset="0"/>
                <a:ea typeface="Cambria" panose="02040503050406030204" pitchFamily="18"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white">
                  <a:lumMod val="95000"/>
                </a:prst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3885831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WDVA RGB Colors">
      <a:dk1>
        <a:sysClr val="windowText" lastClr="000000"/>
      </a:dk1>
      <a:lt1>
        <a:sysClr val="window" lastClr="FFFFFF"/>
      </a:lt1>
      <a:dk2>
        <a:srgbClr val="323232"/>
      </a:dk2>
      <a:lt2>
        <a:srgbClr val="E3DED1"/>
      </a:lt2>
      <a:accent1>
        <a:srgbClr val="262626"/>
      </a:accent1>
      <a:accent2>
        <a:srgbClr val="92060B"/>
      </a:accent2>
      <a:accent3>
        <a:srgbClr val="002D62"/>
      </a:accent3>
      <a:accent4>
        <a:srgbClr val="4E8542"/>
      </a:accent4>
      <a:accent5>
        <a:srgbClr val="A5A5A5"/>
      </a:accent5>
      <a:accent6>
        <a:srgbClr val="D2CAB5"/>
      </a:accent6>
      <a:hlink>
        <a:srgbClr val="2CC4FA"/>
      </a:hlink>
      <a:folHlink>
        <a:srgbClr val="9F87B7"/>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558</Words>
  <Application>Microsoft Office PowerPoint</Application>
  <PresentationFormat>Widescreen</PresentationFormat>
  <Paragraphs>108</Paragraphs>
  <Slides>10</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Aptos</vt:lpstr>
      <vt:lpstr>Arial</vt:lpstr>
      <vt:lpstr>Calibri</vt:lpstr>
      <vt:lpstr>Cambria</vt:lpstr>
      <vt:lpstr>Franklin Gothic Book</vt:lpstr>
      <vt:lpstr>Montserrat</vt:lpstr>
      <vt:lpstr>Wingdings</vt:lpstr>
      <vt:lpstr>Angles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Washington State Department of Veterans Affairs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Kelling, Richard (DVA)</dc:creator>
  <cp:lastModifiedBy>Kelling, Richard (DVA)</cp:lastModifiedBy>
  <cp:revision>1</cp:revision>
  <dcterms:created xsi:type="dcterms:W3CDTF">2024-04-26T22:25:26Z</dcterms:created>
  <dcterms:modified xsi:type="dcterms:W3CDTF">2024-04-26T22:27:40Z</dcterms:modified>
</cp:coreProperties>
</file>