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D_B6FF5EA9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9" r:id="rId2"/>
    <p:sldId id="277" r:id="rId3"/>
    <p:sldId id="270" r:id="rId4"/>
    <p:sldId id="256" r:id="rId5"/>
    <p:sldId id="258" r:id="rId6"/>
    <p:sldId id="267" r:id="rId7"/>
    <p:sldId id="268" r:id="rId8"/>
    <p:sldId id="271" r:id="rId9"/>
    <p:sldId id="272" r:id="rId10"/>
    <p:sldId id="273" r:id="rId11"/>
    <p:sldId id="274" r:id="rId12"/>
    <p:sldId id="283" r:id="rId13"/>
    <p:sldId id="282" r:id="rId14"/>
    <p:sldId id="285" r:id="rId15"/>
    <p:sldId id="284" r:id="rId16"/>
    <p:sldId id="308" r:id="rId17"/>
    <p:sldId id="307" r:id="rId18"/>
    <p:sldId id="279" r:id="rId19"/>
    <p:sldId id="278" r:id="rId20"/>
    <p:sldId id="281" r:id="rId21"/>
    <p:sldId id="280" r:id="rId22"/>
    <p:sldId id="287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22C6F7-5052-477D-B290-292EBEAAB724}">
          <p14:sldIdLst>
            <p14:sldId id="269"/>
          </p14:sldIdLst>
        </p14:section>
        <p14:section name="JTM Solicitations" id="{70EB7BF2-E8EC-4700-BA9C-E37C965B5217}">
          <p14:sldIdLst>
            <p14:sldId id="277"/>
            <p14:sldId id="270"/>
            <p14:sldId id="256"/>
            <p14:sldId id="258"/>
            <p14:sldId id="267"/>
            <p14:sldId id="268"/>
            <p14:sldId id="271"/>
            <p14:sldId id="272"/>
            <p14:sldId id="273"/>
            <p14:sldId id="274"/>
            <p14:sldId id="283"/>
            <p14:sldId id="282"/>
            <p14:sldId id="285"/>
            <p14:sldId id="284"/>
            <p14:sldId id="308"/>
            <p14:sldId id="307"/>
            <p14:sldId id="279"/>
            <p14:sldId id="278"/>
            <p14:sldId id="281"/>
            <p14:sldId id="280"/>
            <p14:sldId id="287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BBDE77-9527-9142-579F-98886A10A5BC}" name="Carolyn Stovall" initials="CS" userId="S::cstovall@jtmconstruction.com::e09c18b2-b458-4f59-9f7f-3d3c8f72d872" providerId="AD"/>
  <p188:author id="{E6DDECA6-BD34-1F24-C790-A9B4B3F9B5A2}" name="Kyle M. Davis" initials="KD" userId="S::kmdavis@jtmconstruction.com::c3170141-a3c9-481c-a2bb-52695c1f47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C98419-0849-FC73-6970-560A3F8C3714}" v="6" dt="2025-04-09T15:21:15.005"/>
    <p1510:client id="{771BCC65-C9C8-4EB2-9BC6-9A1B036C9369}" v="5" dt="2025-04-09T15:15:48.690"/>
    <p1510:client id="{95C5C367-F6C5-EA56-5CE8-3CE60FBFF4D8}" v="132" dt="2025-04-09T16:01:03.755"/>
    <p1510:client id="{F30278E5-D4F2-E29A-D170-97CF2F5072B0}" v="1" dt="2025-04-09T15:16:45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omments/modernComment_10D_B6FF5EA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AB7272-8CCA-40EB-900A-15B683569F2C}" authorId="{C2BBDE77-9527-9142-579F-98886A10A5BC}" created="2025-01-07T18:08:16.765">
    <pc:sldMkLst xmlns:pc="http://schemas.microsoft.com/office/powerpoint/2013/main/command">
      <pc:docMk/>
      <pc:sldMk cId="3070189225" sldId="269"/>
    </pc:sldMkLst>
    <p188:txBody>
      <a:bodyPr/>
      <a:lstStyle/>
      <a:p>
        <a:r>
          <a:rPr lang="en-US"/>
          <a:t>[@Monica Lucero]  can you add a pretty JTM picture here?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A3B68-9A06-9F4D-9B14-D130CAF6B359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713C3-F8B8-DC4F-BC9A-44D2AE846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99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ACC1E-52A0-0F34-AA71-748CEE3E4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9F2DF3-D6F7-459B-8FC2-00D3119919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A5E2C5-7990-6F39-B1C7-D3641D16D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27A87-48B9-10B9-DD73-B6F4C3E42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3C3-F8B8-DC4F-BC9A-44D2AE8460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24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3E1F2-5FA5-F0F5-91A7-E7F687F33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0B6DC0-588C-9EB6-C0E9-7E1FAB58F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8DE8B9-5C28-50C9-049C-B3A73114D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CA08F-37D9-FCCA-01AE-8F8D5823E7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3C3-F8B8-DC4F-BC9A-44D2AE8460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62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222E2-1427-BA3D-493F-7D6C7C208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63C34-B4A2-E0FD-01B9-60A823E89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5191DF-35B4-540C-E069-0A241BB41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EEC9C-3005-FDCE-F28F-ED920C0B6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3C3-F8B8-DC4F-BC9A-44D2AE8460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88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ACB50-E9B2-301A-ED99-86C8D4039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FAE74F-CA4F-F04F-EF8B-EB60AC81C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6D75D-8342-072E-8333-1CBBD041C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EA2FE-0F61-49D0-8424-04FCB8D06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3C3-F8B8-DC4F-BC9A-44D2AE8460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74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ACC1E-52A0-0F34-AA71-748CEE3E4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9F2DF3-D6F7-459B-8FC2-00D3119919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A5E2C5-7990-6F39-B1C7-D3641D16D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27A87-48B9-10B9-DD73-B6F4C3E42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3C3-F8B8-DC4F-BC9A-44D2AE8460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71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3C3-F8B8-DC4F-BC9A-44D2AE8460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53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D026-C36F-702C-2024-FD8259772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953500-9CEF-5862-3FEB-B5659547E1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882A1C-E6EC-348E-10A5-9AA611D47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E0F2B-525B-62F0-C1E6-C5315DE4F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3C3-F8B8-DC4F-BC9A-44D2AE8460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39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2EA38-2398-6406-A850-4C7415FFB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3E2ABB-B265-EFA2-25C6-3FB55FEF26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801371-8B52-E9FF-A63A-248309F84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99C43-D400-60BB-7FF7-9BFF2068F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3C3-F8B8-DC4F-BC9A-44D2AE8460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2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E1209-9C37-5E4E-4B0A-51C6E4D50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A80B1-B33F-0CA7-8EF9-D81CE253F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6263AD-9CDC-74ED-F764-F8431C1FE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08C1B-9624-D3C4-DAEA-DE94C5BA0D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3C3-F8B8-DC4F-BC9A-44D2AE8460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71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71537-4231-50E7-A24C-588DEAC32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8BAD13-9FDD-D7CA-BC3B-A6DE54F80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5A5764-C30E-BDEE-069A-6DBD86055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6E5AA-FC3D-7C11-B5B6-4F0604622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3C3-F8B8-DC4F-BC9A-44D2AE8460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72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BB2C-D311-3232-FF45-26514C373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805A9-02A2-9804-BDA8-F732E46A1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804E46-8319-781C-D688-05AC554AF2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F0D32-4FB6-D25A-1D0B-D5936B88E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3C3-F8B8-DC4F-BC9A-44D2AE8460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92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85799-C6C0-C0F5-DD46-F0ED2B267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4512AB-B9C6-A580-4F7C-4153972D6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177827-A94C-4CD5-74D8-E27109E3C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3BE71-6550-BACC-BBC3-6CC6A72F4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3C3-F8B8-DC4F-BC9A-44D2AE8460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6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09FED-0981-D29F-C978-3264ECEF9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EC6B8-8A7F-2919-613A-785CD9075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2F6D3-8C99-D6D7-5F81-3F018196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F5BF-19A1-A94C-A857-CEF6F833659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68598-3AB6-5522-53F3-03597C4A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E19ED-ACB2-C7DE-3D76-AF1DEBB1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7A6DB-2945-9B47-9AB1-4129210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1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4C75-0DE8-7C21-DE7E-4B0DBF270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9DC716-7BBD-FC9F-EBF1-52B03A75A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5614-AA2B-DA52-030C-5F58B53BE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F5BF-19A1-A94C-A857-CEF6F833659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826E5-CFB3-8263-14F9-F941C90C2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08682-5F2D-43E8-7492-14329480C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7A6DB-2945-9B47-9AB1-4129210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78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85B16-796B-3EDC-D2C0-0126D7CCF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D38E58-C0E4-6A11-1049-675ED015A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41BB1-5B96-3530-1C70-617E79F61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F5BF-19A1-A94C-A857-CEF6F833659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3BD81-6973-AF78-105E-C12C8773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EB26A-2945-70D5-23B6-BFBCAC4B6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7A6DB-2945-9B47-9AB1-4129210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77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17D7A-4CD3-F1DC-170C-B8E5BEA70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96AA5-3C85-3E68-F874-0CF001573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164EA-B15E-3B64-7F25-330B2AEDC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F5BF-19A1-A94C-A857-CEF6F833659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41218-7B0D-40B4-6B57-2199017B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56579-0F86-7FB2-83FD-91842BC7E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7A6DB-2945-9B47-9AB1-4129210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1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FAA7B-1D8E-43EC-EE5C-72A2ED81F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83044-B66D-5DB0-1349-E99B30E8D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8363D-A5EF-F642-59CE-B8EAD271F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F5BF-19A1-A94C-A857-CEF6F833659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12AE-B64D-A6A1-6DC5-A9FD7501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3F8CE-C7F0-40EF-C493-655C40DA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7A6DB-2945-9B47-9AB1-4129210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5B114-C04F-C96E-BB5D-D3F83DF3A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35FB7-1D41-F8BB-457B-402F1093B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084EF-E5C8-87C4-9D73-B9F65144B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5159C-9F8B-1BEA-59DC-0D35F863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F5BF-19A1-A94C-A857-CEF6F833659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57A57-3BD5-A1DD-AD4B-4F7521016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AF6E2-D91C-4832-FD72-B8D39536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7A6DB-2945-9B47-9AB1-4129210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9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EEE40-7432-1655-830C-BEFE59C45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F6D3A-D6AB-2AE7-BC4B-42A1A87AC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5BE731-FDA3-71AF-F093-E002AB2F8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84910-1222-1AFB-FEE0-C564F6EC7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76FECA-7B2C-41A4-13CA-9DDFE958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1C1E75-8C6E-38BA-826C-7EBF4523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F5BF-19A1-A94C-A857-CEF6F833659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B7CA5-1924-FCC9-F1F4-3F9C5FDAB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14BE35-6CAB-FFB6-6074-FEFB18A7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7A6DB-2945-9B47-9AB1-4129210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60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DFEE-4AB1-7ED6-FD4E-1846D58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42BB3-CD3E-CF37-7ABD-C0B7B2AED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F5BF-19A1-A94C-A857-CEF6F833659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E9623-7C8A-0856-3F62-800175F8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B29704-5BF0-9405-6C22-75FD0ECB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7A6DB-2945-9B47-9AB1-4129210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28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FD0D0D-1985-7792-C477-48707A862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F5BF-19A1-A94C-A857-CEF6F833659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A7C48A-4AFC-344B-9C74-9F09F9C9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854E8-3B71-C4C7-4499-F0C55D69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7A6DB-2945-9B47-9AB1-4129210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52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6A226-6B3C-DFE6-0DD0-F23BCEBC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C5F35-8D58-C07D-05ED-68FB2B9E6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A940F-C8D4-E858-8B6E-5D0CB9595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4B2FD-3DDE-C839-7A84-ABF00ADD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F5BF-19A1-A94C-A857-CEF6F833659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C9A81-DA30-67FE-E7E3-6FA2596DD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103F3-488F-91E4-C62D-9F2CAE9C7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7A6DB-2945-9B47-9AB1-4129210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07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42FD0-2FA6-21A1-038D-16B2FDC68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D8F0CD-F9C6-E788-0471-9A6C7DE1A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5364A-BB06-C4FC-4A56-C97F29D31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2F3F1-F9A0-AFEA-774A-C64AE087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F5BF-19A1-A94C-A857-CEF6F833659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06C33-3501-DE17-0F83-9A418683B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D949C-5DE0-C394-9C92-3986D5B92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7A6DB-2945-9B47-9AB1-4129210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57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C01319-D898-52CD-A8B8-5563A3711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3BB00-D56D-E51C-411E-9C80423EB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4DA55-08FF-01A1-467B-0E0A24A3A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A3F5BF-19A1-A94C-A857-CEF6F833659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FD188-627F-B132-5075-8BCEDE503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932AB-0E35-9599-806D-AF0510704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B7A6DB-2945-9B47-9AB1-412921001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0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D_B6FF5EA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800B8-EE63-B584-44C2-5BA353DC0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56BE41-5728-5F06-A9D1-00A589BFBD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0" t="677" r="810"/>
          <a:stretch/>
        </p:blipFill>
        <p:spPr>
          <a:xfrm>
            <a:off x="10688591" y="6024386"/>
            <a:ext cx="1037968" cy="6287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7C6D79-9E41-A421-65ED-DB9CB1B22AA5}"/>
              </a:ext>
            </a:extLst>
          </p:cNvPr>
          <p:cNvSpPr/>
          <p:nvPr/>
        </p:nvSpPr>
        <p:spPr>
          <a:xfrm>
            <a:off x="294968" y="6548438"/>
            <a:ext cx="10379676" cy="82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E0FEAA-188F-1990-F21C-878D5F640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0" b="17946"/>
          <a:stretch/>
        </p:blipFill>
        <p:spPr bwMode="auto">
          <a:xfrm>
            <a:off x="342899" y="641675"/>
            <a:ext cx="11383659" cy="51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DB0B8F-E146-DBAA-CF26-F7E281A81CBE}"/>
              </a:ext>
            </a:extLst>
          </p:cNvPr>
          <p:cNvSpPr/>
          <p:nvPr/>
        </p:nvSpPr>
        <p:spPr>
          <a:xfrm>
            <a:off x="342899" y="641675"/>
            <a:ext cx="11383658" cy="5149525"/>
          </a:xfrm>
          <a:prstGeom prst="rect">
            <a:avLst/>
          </a:prstGeom>
          <a:solidFill>
            <a:srgbClr val="C00000">
              <a:alpha val="81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7DAD56-A823-3B14-6599-FBF3A4A116D7}"/>
              </a:ext>
            </a:extLst>
          </p:cNvPr>
          <p:cNvSpPr txBox="1"/>
          <p:nvPr/>
        </p:nvSpPr>
        <p:spPr>
          <a:xfrm>
            <a:off x="4390708" y="1270648"/>
            <a:ext cx="6819900" cy="42226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+mj-lt"/>
                <a:ea typeface="+mj-ea"/>
                <a:cs typeface="Poppins"/>
              </a:rPr>
              <a:t>3:30 – 4:00     </a:t>
            </a:r>
            <a:br>
              <a:rPr lang="en-US" sz="2800" b="1">
                <a:latin typeface="+mj-lt"/>
                <a:ea typeface="+mj-ea"/>
                <a:cs typeface="Poppins"/>
              </a:rPr>
            </a:b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Poppins"/>
              </a:rPr>
              <a:t>Networking, resource tables, and refreshments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200">
              <a:solidFill>
                <a:schemeClr val="bg1"/>
              </a:solidFill>
              <a:latin typeface="+mj-lt"/>
              <a:ea typeface="+mj-ea"/>
              <a:cs typeface="Poppin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solidFill>
                  <a:schemeClr val="bg1"/>
                </a:solidFill>
                <a:latin typeface="+mj-lt"/>
                <a:ea typeface="+mj-ea"/>
                <a:cs typeface="Poppins"/>
              </a:rPr>
              <a:t>4:00 – 4:30     </a:t>
            </a:r>
            <a:br>
              <a:rPr lang="en-US" sz="2800" b="1">
                <a:solidFill>
                  <a:schemeClr val="bg1"/>
                </a:solidFill>
                <a:latin typeface="+mj-lt"/>
                <a:ea typeface="+mj-ea"/>
                <a:cs typeface="Poppins"/>
              </a:rPr>
            </a:br>
            <a:r>
              <a:rPr lang="en-US" sz="240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Presentation by Cara Buckingham from Washington APEX Accelerator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400">
              <a:solidFill>
                <a:schemeClr val="bg1"/>
              </a:solidFill>
              <a:latin typeface="Aptos Display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solidFill>
                  <a:schemeClr val="bg1"/>
                </a:solidFill>
                <a:latin typeface="Aptos Display"/>
                <a:ea typeface="+mj-ea"/>
                <a:cs typeface="Poppins"/>
              </a:rPr>
              <a:t>4:30 – 4:45     </a:t>
            </a:r>
            <a:br>
              <a:rPr lang="en-US" sz="2800" b="1">
                <a:latin typeface="Aptos Display"/>
                <a:ea typeface="+mj-ea"/>
                <a:cs typeface="Poppins"/>
              </a:rPr>
            </a:b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Poppins"/>
              </a:rPr>
              <a:t>Upcoming opportunities with JTM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600">
              <a:solidFill>
                <a:schemeClr val="bg1"/>
              </a:solidFill>
              <a:latin typeface="Aptos Display"/>
              <a:ea typeface="+mj-ea"/>
              <a:cs typeface="Poppin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solidFill>
                  <a:schemeClr val="bg1"/>
                </a:solidFill>
                <a:latin typeface="Aptos Display"/>
                <a:ea typeface="+mj-ea"/>
                <a:cs typeface="Poppins"/>
              </a:rPr>
              <a:t>4:45 – 5:30    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Poppins"/>
              </a:rPr>
              <a:t>Networking, resource tables, and refreshments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solidFill>
                  <a:srgbClr val="C00000"/>
                </a:solidFill>
                <a:latin typeface="Poppins"/>
                <a:ea typeface="+mj-ea"/>
                <a:cs typeface="Poppins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F045D7-9A86-0618-6667-706F7BD33FA2}"/>
              </a:ext>
            </a:extLst>
          </p:cNvPr>
          <p:cNvSpPr txBox="1">
            <a:spLocks/>
          </p:cNvSpPr>
          <p:nvPr/>
        </p:nvSpPr>
        <p:spPr>
          <a:xfrm>
            <a:off x="1063852" y="515642"/>
            <a:ext cx="3326856" cy="52755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bg1"/>
                </a:solidFill>
                <a:cs typeface="Poppins"/>
              </a:rPr>
              <a:t>Welcome</a:t>
            </a:r>
          </a:p>
          <a:p>
            <a:pPr algn="l"/>
            <a:endParaRPr lang="en-US" sz="4800" b="1" dirty="0">
              <a:solidFill>
                <a:schemeClr val="bg1"/>
              </a:solidFill>
              <a:cs typeface="Poppins"/>
            </a:endParaRPr>
          </a:p>
          <a:p>
            <a:pPr algn="l"/>
            <a:endParaRPr lang="en-US" sz="4800" b="1" dirty="0">
              <a:solidFill>
                <a:schemeClr val="bg1"/>
              </a:solidFill>
              <a:cs typeface="Poppins"/>
            </a:endParaRPr>
          </a:p>
          <a:p>
            <a:pPr algn="l"/>
            <a:endParaRPr lang="en-US" sz="4800" b="1" dirty="0">
              <a:solidFill>
                <a:schemeClr val="bg1"/>
              </a:solidFill>
              <a:cs typeface="Poppins"/>
            </a:endParaRPr>
          </a:p>
          <a:p>
            <a:pPr algn="l"/>
            <a:endParaRPr lang="en-US" sz="4800" b="1" dirty="0">
              <a:solidFill>
                <a:schemeClr val="bg1"/>
              </a:solidFill>
              <a:cs typeface="Poppins"/>
            </a:endParaRPr>
          </a:p>
          <a:p>
            <a:pPr algn="l"/>
            <a:endParaRPr lang="en-US" sz="4800" b="1" dirty="0">
              <a:solidFill>
                <a:schemeClr val="bg1"/>
              </a:solidFill>
              <a:cs typeface="Poppins"/>
            </a:endParaRPr>
          </a:p>
          <a:p>
            <a:pPr algn="l"/>
            <a:endParaRPr lang="en-US" sz="4800" b="1" dirty="0">
              <a:solidFill>
                <a:schemeClr val="bg1"/>
              </a:solidFill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07018922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1A84A-917E-7E5E-927C-B4B8F55FE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57E719C-9B91-6432-15D3-6145EB3E3729}"/>
              </a:ext>
            </a:extLst>
          </p:cNvPr>
          <p:cNvSpPr txBox="1">
            <a:spLocks/>
          </p:cNvSpPr>
          <p:nvPr/>
        </p:nvSpPr>
        <p:spPr>
          <a:xfrm>
            <a:off x="6501005" y="300749"/>
            <a:ext cx="5852744" cy="1629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rgbClr val="C00000"/>
                </a:solidFill>
                <a:cs typeface="Poppins"/>
              </a:rPr>
              <a:t>South Hill, South Building</a:t>
            </a:r>
          </a:p>
          <a:p>
            <a:pPr algn="l"/>
            <a:r>
              <a:rPr lang="en-US" sz="3600" b="1">
                <a:solidFill>
                  <a:srgbClr val="C00000"/>
                </a:solidFill>
                <a:cs typeface="Poppins"/>
              </a:rPr>
              <a:t>Puyallup Police</a:t>
            </a:r>
          </a:p>
          <a:p>
            <a:pPr algn="l"/>
            <a:r>
              <a:rPr lang="en-US" sz="3300">
                <a:solidFill>
                  <a:srgbClr val="C00000"/>
                </a:solidFill>
                <a:cs typeface="Poppins"/>
              </a:rPr>
              <a:t>Puyallup, WA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9FA3AD-9504-B12D-467B-A4AC96CB184F}"/>
              </a:ext>
            </a:extLst>
          </p:cNvPr>
          <p:cNvSpPr txBox="1">
            <a:spLocks/>
          </p:cNvSpPr>
          <p:nvPr/>
        </p:nvSpPr>
        <p:spPr>
          <a:xfrm>
            <a:off x="6501005" y="1979594"/>
            <a:ext cx="5351298" cy="14987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>
                <a:solidFill>
                  <a:srgbClr val="24282A"/>
                </a:solidFill>
                <a:latin typeface="Roboto"/>
                <a:ea typeface="Roboto"/>
                <a:cs typeface="Roboto"/>
              </a:rPr>
              <a:t>50,000 sq ft tenant improvement job.  Bidding 100% set 1Q 2025.</a:t>
            </a:r>
            <a:endParaRPr lang="en-US" sz="1400">
              <a:solidFill>
                <a:srgbClr val="24282A"/>
              </a:solidFill>
              <a:latin typeface="Roboto" panose="020F0502020204030204" pitchFamily="34" charset="0"/>
              <a:ea typeface="Roboto"/>
              <a:cs typeface="Roboto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E6AAF4-D433-5437-F75C-8D9B185C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" t="677" r="810"/>
          <a:stretch/>
        </p:blipFill>
        <p:spPr>
          <a:xfrm>
            <a:off x="10688591" y="6024386"/>
            <a:ext cx="1037968" cy="628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A5B589-C2B5-802F-D6BC-C15F78B737C4}"/>
              </a:ext>
            </a:extLst>
          </p:cNvPr>
          <p:cNvSpPr txBox="1"/>
          <p:nvPr/>
        </p:nvSpPr>
        <p:spPr>
          <a:xfrm>
            <a:off x="6501005" y="3111281"/>
            <a:ext cx="5478159" cy="2913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Start: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/>
              </a:rPr>
              <a:t>May 1, 2025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>
              <a:solidFill>
                <a:srgbClr val="C00000"/>
              </a:solidFill>
              <a:latin typeface="+mj-lt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Completion:</a:t>
            </a:r>
            <a:br>
              <a:rPr lang="en-US" sz="2800">
                <a:latin typeface="+mj-lt"/>
                <a:ea typeface="+mj-ea"/>
                <a:cs typeface="Poppins" panose="00000500000000000000" pitchFamily="2" charset="0"/>
              </a:rPr>
            </a:br>
            <a:r>
              <a:rPr lang="en-US" sz="2400">
                <a:latin typeface="+mj-lt"/>
                <a:ea typeface="+mj-ea"/>
                <a:cs typeface="Poppins"/>
              </a:rPr>
              <a:t>December 30, 2025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200">
              <a:solidFill>
                <a:srgbClr val="C00000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Cost: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/>
              </a:rPr>
              <a:t>$18,000,000</a:t>
            </a:r>
            <a:endParaRPr lang="en-US" sz="2400">
              <a:latin typeface="+mj-lt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solidFill>
                  <a:srgbClr val="C00000"/>
                </a:solidFill>
                <a:latin typeface="Poppins"/>
                <a:ea typeface="+mj-ea"/>
                <a:cs typeface="Poppins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3CBC19-9EB6-C838-2A08-494B6CDA87F2}"/>
              </a:ext>
            </a:extLst>
          </p:cNvPr>
          <p:cNvSpPr/>
          <p:nvPr/>
        </p:nvSpPr>
        <p:spPr>
          <a:xfrm>
            <a:off x="294968" y="6548438"/>
            <a:ext cx="10379676" cy="82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0" name="Picture 4" descr="1015 39th Ave SE, Puyallup, WA for lease Building Photo- Image 4 of 6">
            <a:extLst>
              <a:ext uri="{FF2B5EF4-FFF2-40B4-BE49-F238E27FC236}">
                <a16:creationId xmlns:a16="http://schemas.microsoft.com/office/drawing/2014/main" id="{2E860530-7912-D9C4-382D-98F61E9F2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6" t="16144" r="22639" b="10994"/>
          <a:stretch/>
        </p:blipFill>
        <p:spPr bwMode="auto">
          <a:xfrm>
            <a:off x="339697" y="499494"/>
            <a:ext cx="6034447" cy="552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1015 39th Ave SE, Puyallup, WA for lease Building Photo- Image 4 of 6">
            <a:extLst>
              <a:ext uri="{FF2B5EF4-FFF2-40B4-BE49-F238E27FC236}">
                <a16:creationId xmlns:a16="http://schemas.microsoft.com/office/drawing/2014/main" id="{A0D499B8-EF71-D4E5-1CD1-CC631D36B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6" t="16144" r="22639" b="10994"/>
          <a:stretch/>
        </p:blipFill>
        <p:spPr bwMode="auto">
          <a:xfrm>
            <a:off x="353644" y="502641"/>
            <a:ext cx="6034447" cy="552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874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0D496-5CC2-41A0-078F-248521983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BEAFAC-AE83-2D7B-F53C-0F77FCDBD8B6}"/>
              </a:ext>
            </a:extLst>
          </p:cNvPr>
          <p:cNvSpPr/>
          <p:nvPr/>
        </p:nvSpPr>
        <p:spPr>
          <a:xfrm>
            <a:off x="8192528" y="401594"/>
            <a:ext cx="3619174" cy="6054809"/>
          </a:xfrm>
          <a:prstGeom prst="rect">
            <a:avLst/>
          </a:prstGeom>
          <a:solidFill>
            <a:srgbClr val="C00000">
              <a:alpha val="81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1C9C03-86E4-991E-72C1-EA1478CBD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381" y="650597"/>
            <a:ext cx="2607764" cy="43786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+mj-lt"/>
              </a:rPr>
              <a:t>MAJOR</a:t>
            </a:r>
            <a:br>
              <a:rPr lang="en-US" sz="3600">
                <a:latin typeface="+mj-lt"/>
              </a:rPr>
            </a:br>
            <a:r>
              <a:rPr lang="en-US" sz="3600">
                <a:solidFill>
                  <a:schemeClr val="bg1"/>
                </a:solidFill>
                <a:latin typeface="+mj-lt"/>
              </a:rPr>
              <a:t>SCOPES</a:t>
            </a:r>
            <a:br>
              <a:rPr lang="en-US" sz="2600" b="1">
                <a:latin typeface="Arial Narrow"/>
              </a:rPr>
            </a:br>
            <a:endParaRPr lang="en-US" sz="2600" b="1">
              <a:solidFill>
                <a:srgbClr val="C00000"/>
              </a:solidFill>
              <a:latin typeface="Arial Narrow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Finishes</a:t>
            </a:r>
            <a:endParaRPr lang="en-US" sz="2400">
              <a:solidFill>
                <a:schemeClr val="bg1"/>
              </a:solidFill>
              <a:latin typeface="Arial Narrow"/>
              <a:cs typeface="Calibri"/>
            </a:endParaRP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ea typeface="Calibri"/>
                <a:cs typeface="Calibri"/>
              </a:rPr>
              <a:t>MEP, FP</a:t>
            </a:r>
            <a:endParaRPr lang="en-US" sz="2400">
              <a:solidFill>
                <a:schemeClr val="bg1"/>
              </a:solidFill>
              <a:latin typeface="Arial Narrow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5358FEC0-9D86-4407-2FD2-FF9390424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8998" r="8998"/>
          <a:stretch/>
        </p:blipFill>
        <p:spPr bwMode="auto">
          <a:xfrm>
            <a:off x="617175" y="401594"/>
            <a:ext cx="7455109" cy="60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852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6EA65-7D13-FF07-ADBC-F643DF609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2411983-FD9D-78F7-B23A-B6FE25D3250C}"/>
              </a:ext>
            </a:extLst>
          </p:cNvPr>
          <p:cNvSpPr txBox="1">
            <a:spLocks/>
          </p:cNvSpPr>
          <p:nvPr/>
        </p:nvSpPr>
        <p:spPr>
          <a:xfrm>
            <a:off x="6270431" y="230009"/>
            <a:ext cx="5852744" cy="162952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100" b="1">
              <a:solidFill>
                <a:srgbClr val="C00000"/>
              </a:solidFill>
              <a:cs typeface="Poppins" panose="00000500000000000000" pitchFamily="2" charset="0"/>
            </a:endParaRPr>
          </a:p>
          <a:p>
            <a:pPr algn="l"/>
            <a:r>
              <a:rPr lang="en-US" sz="3600" b="1">
                <a:solidFill>
                  <a:srgbClr val="C00000"/>
                </a:solidFill>
                <a:cs typeface="Poppins"/>
              </a:rPr>
              <a:t>Port of Seattle – Airport Food and Beverage Kiosks</a:t>
            </a:r>
          </a:p>
          <a:p>
            <a:pPr algn="l"/>
            <a:r>
              <a:rPr lang="en-US" sz="3300">
                <a:solidFill>
                  <a:srgbClr val="C00000"/>
                </a:solidFill>
                <a:cs typeface="Poppins"/>
              </a:rPr>
              <a:t>Bothell, WA  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A82831-3D75-3EC5-1403-BAE33A187A77}"/>
              </a:ext>
            </a:extLst>
          </p:cNvPr>
          <p:cNvSpPr txBox="1">
            <a:spLocks/>
          </p:cNvSpPr>
          <p:nvPr/>
        </p:nvSpPr>
        <p:spPr>
          <a:xfrm>
            <a:off x="6270431" y="1930270"/>
            <a:ext cx="4978595" cy="1118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400">
                <a:solidFill>
                  <a:srgbClr val="24282A"/>
                </a:solidFill>
                <a:latin typeface="Roboto"/>
                <a:ea typeface="Roboto"/>
                <a:cs typeface="Roboto"/>
              </a:rPr>
              <a:t>PPC improvement project for 2 food and beverage kiosks on concourse level of main terminal. Concourse B and Central Terminal.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931A56-8FAB-D322-8B66-62493E5D3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" t="677" r="810"/>
          <a:stretch/>
        </p:blipFill>
        <p:spPr>
          <a:xfrm>
            <a:off x="10688591" y="6024386"/>
            <a:ext cx="1037968" cy="628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DEC551-C28C-58CC-04AE-81970D278357}"/>
              </a:ext>
            </a:extLst>
          </p:cNvPr>
          <p:cNvSpPr txBox="1"/>
          <p:nvPr/>
        </p:nvSpPr>
        <p:spPr>
          <a:xfrm>
            <a:off x="6248400" y="3673759"/>
            <a:ext cx="5478159" cy="2913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Start: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/>
              </a:rPr>
              <a:t>June 1, 2025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>
              <a:solidFill>
                <a:srgbClr val="C00000"/>
              </a:solidFill>
              <a:latin typeface="+mj-lt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Completion:</a:t>
            </a:r>
            <a:br>
              <a:rPr lang="en-US" sz="2800">
                <a:latin typeface="+mj-lt"/>
                <a:ea typeface="+mj-ea"/>
                <a:cs typeface="Poppins" panose="00000500000000000000" pitchFamily="2" charset="0"/>
              </a:rPr>
            </a:br>
            <a:r>
              <a:rPr lang="en-US" sz="2400">
                <a:latin typeface="+mj-lt"/>
                <a:ea typeface="+mj-ea"/>
                <a:cs typeface="Poppins"/>
              </a:rPr>
              <a:t>January 17, 2026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200">
              <a:solidFill>
                <a:srgbClr val="C00000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Cost: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/>
              </a:rPr>
              <a:t>$3,000,000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solidFill>
                  <a:srgbClr val="C00000"/>
                </a:solidFill>
                <a:latin typeface="Poppins"/>
                <a:ea typeface="+mj-ea"/>
                <a:cs typeface="Poppins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819CBF-FD27-709D-A162-36503B718C0B}"/>
              </a:ext>
            </a:extLst>
          </p:cNvPr>
          <p:cNvSpPr/>
          <p:nvPr/>
        </p:nvSpPr>
        <p:spPr>
          <a:xfrm>
            <a:off x="219738" y="6545738"/>
            <a:ext cx="10379676" cy="82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People sitting at tables in a large building&#10;&#10;AI-generated content may be incorrect.">
            <a:extLst>
              <a:ext uri="{FF2B5EF4-FFF2-40B4-BE49-F238E27FC236}">
                <a16:creationId xmlns:a16="http://schemas.microsoft.com/office/drawing/2014/main" id="{0807CCC2-CE99-247E-F891-B9553F57CF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935" b="-197"/>
          <a:stretch/>
        </p:blipFill>
        <p:spPr>
          <a:xfrm>
            <a:off x="18586" y="932172"/>
            <a:ext cx="6253330" cy="472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0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ACB67-F696-81D1-D9F8-9214C0D24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9A0957-A8C3-99F5-ACB4-E1851741905A}"/>
              </a:ext>
            </a:extLst>
          </p:cNvPr>
          <p:cNvSpPr/>
          <p:nvPr/>
        </p:nvSpPr>
        <p:spPr>
          <a:xfrm>
            <a:off x="8192528" y="401594"/>
            <a:ext cx="3619174" cy="6054809"/>
          </a:xfrm>
          <a:prstGeom prst="rect">
            <a:avLst/>
          </a:prstGeom>
          <a:solidFill>
            <a:srgbClr val="C00000">
              <a:alpha val="81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82414E-FFBD-368E-2FB4-81B0C8388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381" y="650597"/>
            <a:ext cx="2607764" cy="43786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+mj-lt"/>
              </a:rPr>
              <a:t>MAJOR</a:t>
            </a:r>
            <a:br>
              <a:rPr lang="en-US" sz="3600">
                <a:latin typeface="+mj-lt"/>
              </a:rPr>
            </a:br>
            <a:r>
              <a:rPr lang="en-US" sz="3600">
                <a:solidFill>
                  <a:schemeClr val="bg1"/>
                </a:solidFill>
                <a:latin typeface="+mj-lt"/>
              </a:rPr>
              <a:t>SCOPES</a:t>
            </a:r>
            <a:br>
              <a:rPr lang="en-US" sz="2600" b="1">
                <a:latin typeface="Arial Narrow"/>
              </a:rPr>
            </a:br>
            <a:endParaRPr lang="en-US" sz="2600" b="1">
              <a:solidFill>
                <a:srgbClr val="C00000"/>
              </a:solidFill>
              <a:latin typeface="Arial Narrow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Steel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Framing &amp; Drywall</a:t>
            </a:r>
            <a:endParaRPr lang="en-US" sz="2400">
              <a:solidFill>
                <a:schemeClr val="bg1"/>
              </a:solidFill>
              <a:latin typeface="Arial Narrow"/>
              <a:cs typeface="Calibri"/>
            </a:endParaRP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Moisture Protection</a:t>
            </a:r>
            <a:endParaRPr lang="en-US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Doors</a:t>
            </a: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ea typeface="Times New Roman" panose="02020603050405020304" pitchFamily="18" charset="0"/>
                <a:cs typeface="Calibri"/>
              </a:rPr>
              <a:t>Interior Finishes</a:t>
            </a:r>
            <a:endParaRPr lang="en-US" sz="2400">
              <a:solidFill>
                <a:schemeClr val="bg1"/>
              </a:solidFill>
              <a:latin typeface="Arial Narrow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ea typeface="Calibri" panose="020F0502020204030204" pitchFamily="34" charset="0"/>
                <a:cs typeface="Calibri"/>
              </a:rPr>
              <a:t>MEP</a:t>
            </a:r>
            <a:endParaRPr lang="en-US" sz="2400">
              <a:solidFill>
                <a:schemeClr val="bg1"/>
              </a:solidFill>
              <a:latin typeface="Arial Narrow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1400"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/>
            </a:endParaRPr>
          </a:p>
          <a:p>
            <a:endParaRPr lang="en-US" sz="1400">
              <a:latin typeface="Century Gothic" panose="020B0502020202020204" pitchFamily="34" charset="0"/>
            </a:endParaRPr>
          </a:p>
        </p:txBody>
      </p:sp>
      <p:pic>
        <p:nvPicPr>
          <p:cNvPr id="2" name="Picture 1" descr="A large glass building with tables and chairs&#10;&#10;AI-generated content may be incorrect.">
            <a:extLst>
              <a:ext uri="{FF2B5EF4-FFF2-40B4-BE49-F238E27FC236}">
                <a16:creationId xmlns:a16="http://schemas.microsoft.com/office/drawing/2014/main" id="{CAD44B12-5315-0A3D-8084-3F1709136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145"/>
            <a:ext cx="8188960" cy="557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81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C1C53-9624-0A41-5253-04990616D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EA2F338-C457-7971-418D-DD3E840B233E}"/>
              </a:ext>
            </a:extLst>
          </p:cNvPr>
          <p:cNvSpPr txBox="1">
            <a:spLocks/>
          </p:cNvSpPr>
          <p:nvPr/>
        </p:nvSpPr>
        <p:spPr>
          <a:xfrm>
            <a:off x="6270431" y="230009"/>
            <a:ext cx="5852744" cy="1629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100" b="1">
              <a:solidFill>
                <a:srgbClr val="C00000"/>
              </a:solidFill>
              <a:cs typeface="Poppins" panose="00000500000000000000" pitchFamily="2" charset="0"/>
            </a:endParaRPr>
          </a:p>
          <a:p>
            <a:pPr algn="l"/>
            <a:r>
              <a:rPr lang="en-US" sz="3600" b="1">
                <a:solidFill>
                  <a:srgbClr val="C00000"/>
                </a:solidFill>
                <a:cs typeface="Poppins"/>
              </a:rPr>
              <a:t>Four Seasons Lobby TI</a:t>
            </a:r>
          </a:p>
          <a:p>
            <a:pPr algn="l"/>
            <a:r>
              <a:rPr lang="en-US" sz="3300">
                <a:solidFill>
                  <a:srgbClr val="C00000"/>
                </a:solidFill>
                <a:cs typeface="Poppins"/>
              </a:rPr>
              <a:t>Seattle, WA  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7CD43F-4B7E-DD02-14B4-E98B227F1AAF}"/>
              </a:ext>
            </a:extLst>
          </p:cNvPr>
          <p:cNvSpPr txBox="1">
            <a:spLocks/>
          </p:cNvSpPr>
          <p:nvPr/>
        </p:nvSpPr>
        <p:spPr>
          <a:xfrm>
            <a:off x="6270431" y="1930270"/>
            <a:ext cx="4978595" cy="1118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400">
                <a:solidFill>
                  <a:srgbClr val="24282A"/>
                </a:solidFill>
                <a:latin typeface="Roboto"/>
                <a:ea typeface="Roboto"/>
                <a:cs typeface="Roboto"/>
              </a:rPr>
              <a:t>PPC improvement project for 2 food and beverage kiosks on concourse level of main terminal. Concourse B and Central Terminal.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B66375-5F16-5586-2155-E30B0990B5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" t="677" r="810"/>
          <a:stretch/>
        </p:blipFill>
        <p:spPr>
          <a:xfrm>
            <a:off x="10688591" y="6024386"/>
            <a:ext cx="1037968" cy="628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7DA1C6-B0BE-1ED6-D0C0-CC49654FF1B3}"/>
              </a:ext>
            </a:extLst>
          </p:cNvPr>
          <p:cNvSpPr txBox="1"/>
          <p:nvPr/>
        </p:nvSpPr>
        <p:spPr>
          <a:xfrm>
            <a:off x="6248400" y="3673759"/>
            <a:ext cx="5478159" cy="2913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Start: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/>
              </a:rPr>
              <a:t>November 1, 2025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>
              <a:solidFill>
                <a:srgbClr val="C00000"/>
              </a:solidFill>
              <a:latin typeface="+mj-lt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Completion:</a:t>
            </a:r>
            <a:br>
              <a:rPr lang="en-US" sz="2800">
                <a:latin typeface="+mj-lt"/>
                <a:ea typeface="+mj-ea"/>
                <a:cs typeface="Poppins" panose="00000500000000000000" pitchFamily="2" charset="0"/>
              </a:rPr>
            </a:br>
            <a:r>
              <a:rPr lang="en-US" sz="2400">
                <a:latin typeface="+mj-lt"/>
                <a:ea typeface="+mj-ea"/>
                <a:cs typeface="Poppins"/>
              </a:rPr>
              <a:t>March 1, 2026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200">
              <a:solidFill>
                <a:srgbClr val="C00000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Cost: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/>
              </a:rPr>
              <a:t>$3,500,000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solidFill>
                  <a:srgbClr val="C00000"/>
                </a:solidFill>
                <a:latin typeface="Poppins"/>
                <a:ea typeface="+mj-ea"/>
                <a:cs typeface="Poppins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4BF329-E55A-1035-1DF5-BE1D031A924C}"/>
              </a:ext>
            </a:extLst>
          </p:cNvPr>
          <p:cNvSpPr/>
          <p:nvPr/>
        </p:nvSpPr>
        <p:spPr>
          <a:xfrm>
            <a:off x="219738" y="6545738"/>
            <a:ext cx="10379676" cy="82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arge room with a large table and chairs&#10;&#10;AI-generated content may be incorrect.">
            <a:extLst>
              <a:ext uri="{FF2B5EF4-FFF2-40B4-BE49-F238E27FC236}">
                <a16:creationId xmlns:a16="http://schemas.microsoft.com/office/drawing/2014/main" id="{7AC6A2FA-8741-0B06-8F5F-5538F602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947" t="191" r="15116" b="1147"/>
          <a:stretch/>
        </p:blipFill>
        <p:spPr>
          <a:xfrm>
            <a:off x="49334" y="1042012"/>
            <a:ext cx="6214811" cy="47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58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D18C8-2EDD-FAD3-949E-98BFAC566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C17C5F-AC4E-A37B-5AA9-411A0E466C15}"/>
              </a:ext>
            </a:extLst>
          </p:cNvPr>
          <p:cNvSpPr/>
          <p:nvPr/>
        </p:nvSpPr>
        <p:spPr>
          <a:xfrm>
            <a:off x="8192528" y="401594"/>
            <a:ext cx="3619174" cy="6054809"/>
          </a:xfrm>
          <a:prstGeom prst="rect">
            <a:avLst/>
          </a:prstGeom>
          <a:solidFill>
            <a:srgbClr val="C00000">
              <a:alpha val="81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679C93-0A20-A0A1-FD7C-F9B055BD4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381" y="650597"/>
            <a:ext cx="2607764" cy="43786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+mj-lt"/>
              </a:rPr>
              <a:t>MAJOR</a:t>
            </a:r>
            <a:br>
              <a:rPr lang="en-US" sz="3600">
                <a:latin typeface="+mj-lt"/>
              </a:rPr>
            </a:br>
            <a:r>
              <a:rPr lang="en-US" sz="3600">
                <a:solidFill>
                  <a:schemeClr val="bg1"/>
                </a:solidFill>
                <a:latin typeface="+mj-lt"/>
              </a:rPr>
              <a:t>SCOPES</a:t>
            </a:r>
            <a:br>
              <a:rPr lang="en-US" sz="2600" b="1">
                <a:latin typeface="Arial Narrow"/>
              </a:rPr>
            </a:br>
            <a:endParaRPr lang="en-US" sz="2600" b="1">
              <a:solidFill>
                <a:srgbClr val="C00000"/>
              </a:solidFill>
              <a:latin typeface="Arial Narrow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Steel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Framing &amp; Drywall</a:t>
            </a:r>
            <a:endParaRPr lang="en-US" sz="2400">
              <a:solidFill>
                <a:schemeClr val="bg1"/>
              </a:solidFill>
              <a:latin typeface="Arial Narrow"/>
              <a:cs typeface="Calibri"/>
            </a:endParaRP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Moisture Protection</a:t>
            </a:r>
            <a:endParaRPr lang="en-US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Doors</a:t>
            </a: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ea typeface="Times New Roman" panose="02020603050405020304" pitchFamily="18" charset="0"/>
                <a:cs typeface="Calibri"/>
              </a:rPr>
              <a:t>Interior Finishes</a:t>
            </a:r>
            <a:endParaRPr lang="en-US" sz="2400">
              <a:solidFill>
                <a:schemeClr val="bg1"/>
              </a:solidFill>
              <a:latin typeface="Arial Narrow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ea typeface="Calibri" panose="020F0502020204030204" pitchFamily="34" charset="0"/>
                <a:cs typeface="Calibri"/>
              </a:rPr>
              <a:t>MEP</a:t>
            </a:r>
            <a:endParaRPr lang="en-US" sz="2400">
              <a:solidFill>
                <a:schemeClr val="bg1"/>
              </a:solidFill>
              <a:latin typeface="Arial Narrow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1400"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/>
            </a:endParaRPr>
          </a:p>
          <a:p>
            <a:endParaRPr lang="en-US" sz="1400">
              <a:latin typeface="Century Gothic" panose="020B0502020202020204" pitchFamily="34" charset="0"/>
            </a:endParaRPr>
          </a:p>
        </p:txBody>
      </p:sp>
      <p:pic>
        <p:nvPicPr>
          <p:cNvPr id="3" name="Picture 2" descr="A lobby with a fireplace and chairs&#10;&#10;AI-generated content may be incorrect.">
            <a:extLst>
              <a:ext uri="{FF2B5EF4-FFF2-40B4-BE49-F238E27FC236}">
                <a16:creationId xmlns:a16="http://schemas.microsoft.com/office/drawing/2014/main" id="{8128F09C-56DF-2895-203E-C26772FA11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1" r="5520" b="-209"/>
          <a:stretch/>
        </p:blipFill>
        <p:spPr>
          <a:xfrm>
            <a:off x="0" y="1000125"/>
            <a:ext cx="8193736" cy="486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27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CA883-8682-95FD-D261-34DA07255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CCD0AB-CC43-C612-A745-69E73055FFA4}"/>
              </a:ext>
            </a:extLst>
          </p:cNvPr>
          <p:cNvSpPr txBox="1">
            <a:spLocks/>
          </p:cNvSpPr>
          <p:nvPr/>
        </p:nvSpPr>
        <p:spPr>
          <a:xfrm>
            <a:off x="6270431" y="230009"/>
            <a:ext cx="5852744" cy="162952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100" b="1">
              <a:solidFill>
                <a:srgbClr val="C00000"/>
              </a:solidFill>
              <a:cs typeface="Poppins" panose="00000500000000000000" pitchFamily="2" charset="0"/>
            </a:endParaRPr>
          </a:p>
          <a:p>
            <a:pPr algn="l"/>
            <a:r>
              <a:rPr lang="en-US" sz="3600" b="1" dirty="0">
                <a:solidFill>
                  <a:srgbClr val="C00000"/>
                </a:solidFill>
                <a:cs typeface="Poppins"/>
              </a:rPr>
              <a:t>Baggage Claim Optimization Project – Concourse C</a:t>
            </a:r>
          </a:p>
          <a:p>
            <a:pPr algn="l"/>
            <a:r>
              <a:rPr lang="en-US" sz="3300" dirty="0" err="1">
                <a:solidFill>
                  <a:srgbClr val="C00000"/>
                </a:solidFill>
                <a:cs typeface="Poppins"/>
              </a:rPr>
              <a:t>Seatac</a:t>
            </a:r>
            <a:r>
              <a:rPr lang="en-US" sz="3300" dirty="0">
                <a:solidFill>
                  <a:srgbClr val="C00000"/>
                </a:solidFill>
                <a:cs typeface="Poppins"/>
              </a:rPr>
              <a:t>, WA  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7BAE975-D1F1-4C72-4C69-1805607E621E}"/>
              </a:ext>
            </a:extLst>
          </p:cNvPr>
          <p:cNvSpPr txBox="1">
            <a:spLocks/>
          </p:cNvSpPr>
          <p:nvPr/>
        </p:nvSpPr>
        <p:spPr>
          <a:xfrm>
            <a:off x="6270431" y="1930270"/>
            <a:ext cx="4978595" cy="1118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rgbClr val="24282A"/>
                </a:solidFill>
                <a:latin typeface="Roboto"/>
                <a:ea typeface="Roboto"/>
                <a:cs typeface="Roboto"/>
              </a:rPr>
              <a:t>Additions and Alterations to Concourse C of the SEATAC airport related to a phased change out and upgrade to the baggage handling system for the entire airport.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82EE7C-BCDC-076A-C53D-A09819A6F8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" t="677" r="810"/>
          <a:stretch/>
        </p:blipFill>
        <p:spPr>
          <a:xfrm>
            <a:off x="10688591" y="6024386"/>
            <a:ext cx="1037968" cy="628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98A0FB-54CA-A94D-FE2F-9149CE4A4461}"/>
              </a:ext>
            </a:extLst>
          </p:cNvPr>
          <p:cNvSpPr txBox="1"/>
          <p:nvPr/>
        </p:nvSpPr>
        <p:spPr>
          <a:xfrm>
            <a:off x="6248400" y="3673759"/>
            <a:ext cx="5478159" cy="2913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dirty="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Start: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latin typeface="+mj-lt"/>
                <a:ea typeface="+mj-ea"/>
                <a:cs typeface="Poppins"/>
              </a:rPr>
              <a:t>November 9, 2025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>
              <a:solidFill>
                <a:srgbClr val="C00000"/>
              </a:solidFill>
              <a:latin typeface="+mj-lt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dirty="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Completion:</a:t>
            </a:r>
            <a:br>
              <a:rPr lang="en-US" sz="2800" dirty="0">
                <a:latin typeface="+mj-lt"/>
                <a:ea typeface="+mj-ea"/>
                <a:cs typeface="Poppins" panose="00000500000000000000" pitchFamily="2" charset="0"/>
              </a:rPr>
            </a:br>
            <a:r>
              <a:rPr lang="en-US" sz="2400" dirty="0">
                <a:latin typeface="+mj-lt"/>
                <a:ea typeface="+mj-ea"/>
                <a:cs typeface="Poppins"/>
              </a:rPr>
              <a:t>March 31, 2026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200">
              <a:solidFill>
                <a:srgbClr val="C00000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dirty="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Cost: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latin typeface="+mj-lt"/>
                <a:ea typeface="+mj-ea"/>
                <a:cs typeface="Poppins"/>
              </a:rPr>
              <a:t>$8,500,000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rgbClr val="C00000"/>
                </a:solidFill>
                <a:latin typeface="Poppins"/>
                <a:ea typeface="+mj-ea"/>
                <a:cs typeface="Poppins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604C53-4CDA-85E7-DBFD-31EDA927845F}"/>
              </a:ext>
            </a:extLst>
          </p:cNvPr>
          <p:cNvSpPr/>
          <p:nvPr/>
        </p:nvSpPr>
        <p:spPr>
          <a:xfrm>
            <a:off x="219738" y="6545738"/>
            <a:ext cx="10379676" cy="82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A2476E7E-2B16-4763-4119-10FA0A358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" y="752707"/>
            <a:ext cx="6269407" cy="49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74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7869B-2990-2C4E-8EF5-6225AD675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26CB5C-23F1-EB6E-05FE-D54DED19A2E2}"/>
              </a:ext>
            </a:extLst>
          </p:cNvPr>
          <p:cNvSpPr/>
          <p:nvPr/>
        </p:nvSpPr>
        <p:spPr>
          <a:xfrm>
            <a:off x="8192528" y="401594"/>
            <a:ext cx="3619174" cy="6054809"/>
          </a:xfrm>
          <a:prstGeom prst="rect">
            <a:avLst/>
          </a:prstGeom>
          <a:solidFill>
            <a:srgbClr val="C00000">
              <a:alpha val="81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BC334F-AC87-65BF-8765-F1FB09685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381" y="650597"/>
            <a:ext cx="2607764" cy="43786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+mj-lt"/>
              </a:rPr>
              <a:t>MAJOR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solidFill>
                  <a:schemeClr val="bg1"/>
                </a:solidFill>
                <a:latin typeface="+mj-lt"/>
              </a:rPr>
              <a:t>SCOPES</a:t>
            </a:r>
            <a:br>
              <a:rPr lang="en-US" sz="2600" b="1" dirty="0">
                <a:latin typeface="Arial Narrow"/>
              </a:rPr>
            </a:br>
            <a:endParaRPr lang="en-US" sz="2600" b="1">
              <a:solidFill>
                <a:srgbClr val="C00000"/>
              </a:solidFill>
              <a:latin typeface="Arial Narrow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 Narrow"/>
              </a:rPr>
              <a:t>MEP</a:t>
            </a: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 Narrow"/>
              </a:rPr>
              <a:t>Finishes</a:t>
            </a:r>
            <a:endParaRPr lang="en-US" sz="2400">
              <a:solidFill>
                <a:schemeClr val="bg1"/>
              </a:solidFill>
              <a:latin typeface="Arial Narrow"/>
              <a:cs typeface="Calibri"/>
            </a:endParaRP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 Narrow"/>
                <a:cs typeface="Calibri"/>
              </a:rPr>
              <a:t>Conveying System</a:t>
            </a:r>
            <a:endParaRPr lang="en-US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1400"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/>
            </a:endParaRPr>
          </a:p>
          <a:p>
            <a:endParaRPr lang="en-US" sz="1400">
              <a:latin typeface="Century Gothic" panose="020B0502020202020204" pitchFamily="34" charset="0"/>
            </a:endParaRPr>
          </a:p>
        </p:txBody>
      </p:sp>
      <p:pic>
        <p:nvPicPr>
          <p:cNvPr id="2" name="Picture 1" descr="A map of a building&#10;&#10;AI-generated content may be incorrect.">
            <a:extLst>
              <a:ext uri="{FF2B5EF4-FFF2-40B4-BE49-F238E27FC236}">
                <a16:creationId xmlns:a16="http://schemas.microsoft.com/office/drawing/2014/main" id="{65624355-F1FA-2806-D5B8-CFB9EA90C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" y="0"/>
            <a:ext cx="7901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40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90DE0-5F32-4DEE-7CB4-D3CA5F5B9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CC03368-59DA-CCBD-FDA5-D388A72612FB}"/>
              </a:ext>
            </a:extLst>
          </p:cNvPr>
          <p:cNvSpPr txBox="1">
            <a:spLocks/>
          </p:cNvSpPr>
          <p:nvPr/>
        </p:nvSpPr>
        <p:spPr>
          <a:xfrm>
            <a:off x="6270431" y="230009"/>
            <a:ext cx="5852744" cy="1629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100" b="1">
              <a:solidFill>
                <a:srgbClr val="C00000"/>
              </a:solidFill>
              <a:cs typeface="Poppins" panose="00000500000000000000" pitchFamily="2" charset="0"/>
            </a:endParaRPr>
          </a:p>
          <a:p>
            <a:pPr algn="l"/>
            <a:r>
              <a:rPr lang="en-US" sz="3600" b="1">
                <a:solidFill>
                  <a:srgbClr val="C00000"/>
                </a:solidFill>
                <a:cs typeface="Poppins"/>
              </a:rPr>
              <a:t>164th &amp; Larch</a:t>
            </a:r>
          </a:p>
          <a:p>
            <a:pPr algn="l"/>
            <a:r>
              <a:rPr lang="en-US" sz="3300">
                <a:solidFill>
                  <a:srgbClr val="C00000"/>
                </a:solidFill>
                <a:cs typeface="Poppins"/>
              </a:rPr>
              <a:t>Seattle, WA  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D946DDB-A092-BAAF-1736-333491F90316}"/>
              </a:ext>
            </a:extLst>
          </p:cNvPr>
          <p:cNvSpPr txBox="1">
            <a:spLocks/>
          </p:cNvSpPr>
          <p:nvPr/>
        </p:nvSpPr>
        <p:spPr>
          <a:xfrm>
            <a:off x="6270431" y="1930270"/>
            <a:ext cx="4978595" cy="1118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400">
                <a:solidFill>
                  <a:srgbClr val="24282A"/>
                </a:solidFill>
                <a:latin typeface="Roboto"/>
                <a:ea typeface="Roboto"/>
                <a:cs typeface="Roboto"/>
              </a:rPr>
              <a:t>2.3 Acre site with 400 residential units and 375 stall parking garage with two levels of retail and office space.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AD54F8-A500-ABDC-F9AB-143097ED5B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" t="677" r="810"/>
          <a:stretch/>
        </p:blipFill>
        <p:spPr>
          <a:xfrm>
            <a:off x="10688591" y="6024386"/>
            <a:ext cx="1037968" cy="628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3A6C31-4AB8-9EBE-8C47-147AB032DDFF}"/>
              </a:ext>
            </a:extLst>
          </p:cNvPr>
          <p:cNvSpPr txBox="1"/>
          <p:nvPr/>
        </p:nvSpPr>
        <p:spPr>
          <a:xfrm>
            <a:off x="6248400" y="3673759"/>
            <a:ext cx="5478159" cy="2913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Start: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/>
              </a:rPr>
              <a:t>January 1, 2027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>
              <a:solidFill>
                <a:srgbClr val="C00000"/>
              </a:solidFill>
              <a:latin typeface="+mj-lt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Completion:</a:t>
            </a:r>
            <a:br>
              <a:rPr lang="en-US" sz="2800">
                <a:latin typeface="+mj-lt"/>
                <a:ea typeface="+mj-ea"/>
                <a:cs typeface="Poppins" panose="00000500000000000000" pitchFamily="2" charset="0"/>
              </a:rPr>
            </a:br>
            <a:r>
              <a:rPr lang="en-US" sz="2400">
                <a:latin typeface="+mj-lt"/>
                <a:ea typeface="+mj-ea"/>
                <a:cs typeface="Poppins"/>
              </a:rPr>
              <a:t>June 1, 2028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200">
              <a:solidFill>
                <a:srgbClr val="C00000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Cost: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/>
              </a:rPr>
              <a:t>$100,000,000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solidFill>
                  <a:srgbClr val="C00000"/>
                </a:solidFill>
                <a:latin typeface="Poppins"/>
                <a:ea typeface="+mj-ea"/>
                <a:cs typeface="Poppins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FAE91E-D4FF-7786-D896-5E962BCF5241}"/>
              </a:ext>
            </a:extLst>
          </p:cNvPr>
          <p:cNvSpPr/>
          <p:nvPr/>
        </p:nvSpPr>
        <p:spPr>
          <a:xfrm>
            <a:off x="219738" y="6545738"/>
            <a:ext cx="10379676" cy="82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drawing of a building&#10;&#10;AI-generated content may be incorrect.">
            <a:extLst>
              <a:ext uri="{FF2B5EF4-FFF2-40B4-BE49-F238E27FC236}">
                <a16:creationId xmlns:a16="http://schemas.microsoft.com/office/drawing/2014/main" id="{1AAEB067-157B-0172-93C1-24F55A23F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34" y="1040084"/>
            <a:ext cx="6053718" cy="474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63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B9648-4880-7180-AD9F-B0182F72A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62B2C8-8051-889A-08BD-0F6FB7BD0766}"/>
              </a:ext>
            </a:extLst>
          </p:cNvPr>
          <p:cNvSpPr/>
          <p:nvPr/>
        </p:nvSpPr>
        <p:spPr>
          <a:xfrm>
            <a:off x="8192528" y="401594"/>
            <a:ext cx="3619174" cy="6054809"/>
          </a:xfrm>
          <a:prstGeom prst="rect">
            <a:avLst/>
          </a:prstGeom>
          <a:solidFill>
            <a:srgbClr val="C00000">
              <a:alpha val="81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4C702E-3773-2450-92FA-FC63DED42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381" y="650597"/>
            <a:ext cx="2607764" cy="43786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+mj-lt"/>
              </a:rPr>
              <a:t>MAJOR</a:t>
            </a:r>
            <a:br>
              <a:rPr lang="en-US" sz="3600">
                <a:latin typeface="+mj-lt"/>
              </a:rPr>
            </a:br>
            <a:r>
              <a:rPr lang="en-US" sz="3600">
                <a:solidFill>
                  <a:schemeClr val="bg1"/>
                </a:solidFill>
                <a:latin typeface="+mj-lt"/>
              </a:rPr>
              <a:t>SCOPES</a:t>
            </a:r>
            <a:br>
              <a:rPr lang="en-US" sz="2600" b="1">
                <a:latin typeface="Arial Narrow"/>
              </a:rPr>
            </a:br>
            <a:endParaRPr lang="en-US" sz="2600" b="1">
              <a:solidFill>
                <a:srgbClr val="C00000"/>
              </a:solidFill>
              <a:latin typeface="Arial Narrow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Framing &amp; Drywall</a:t>
            </a: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MEP</a:t>
            </a:r>
            <a:endParaRPr lang="en-US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Landscaping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Interior Finishes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Doors &amp; Glazing</a:t>
            </a:r>
          </a:p>
          <a:p>
            <a:pPr marL="457200" lvl="1" indent="0">
              <a:buNone/>
            </a:pPr>
            <a:endParaRPr lang="en-US" sz="140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2" name="Picture 1" descr="A white building with trees and stairs&#10;&#10;AI-generated content may be incorrect.">
            <a:extLst>
              <a:ext uri="{FF2B5EF4-FFF2-40B4-BE49-F238E27FC236}">
                <a16:creationId xmlns:a16="http://schemas.microsoft.com/office/drawing/2014/main" id="{76073AC4-C043-EA10-E23A-5162B2B9B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68" y="498792"/>
            <a:ext cx="7850505" cy="594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28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800B8-EE63-B584-44C2-5BA353DC0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F045D7-9A86-0618-6667-706F7BD33FA2}"/>
              </a:ext>
            </a:extLst>
          </p:cNvPr>
          <p:cNvSpPr txBox="1">
            <a:spLocks/>
          </p:cNvSpPr>
          <p:nvPr/>
        </p:nvSpPr>
        <p:spPr>
          <a:xfrm>
            <a:off x="6437575" y="0"/>
            <a:ext cx="5852744" cy="1629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rgbClr val="C00000"/>
                </a:solidFill>
                <a:cs typeface="Poppins"/>
              </a:rPr>
              <a:t>Bellevue Club Expansion</a:t>
            </a:r>
          </a:p>
          <a:p>
            <a:pPr algn="l"/>
            <a:r>
              <a:rPr lang="en-US" sz="3300">
                <a:solidFill>
                  <a:srgbClr val="C00000"/>
                </a:solidFill>
                <a:cs typeface="Poppins"/>
              </a:rPr>
              <a:t>Bellevue, WA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F505AB9-A71C-C070-51DF-A8D0FED893F9}"/>
              </a:ext>
            </a:extLst>
          </p:cNvPr>
          <p:cNvSpPr txBox="1">
            <a:spLocks/>
          </p:cNvSpPr>
          <p:nvPr/>
        </p:nvSpPr>
        <p:spPr>
          <a:xfrm>
            <a:off x="6437575" y="1840885"/>
            <a:ext cx="5351298" cy="14987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>
                <a:solidFill>
                  <a:srgbClr val="24282A"/>
                </a:solidFill>
                <a:latin typeface="Roboto" panose="020F0502020204030204" pitchFamily="34" charset="0"/>
              </a:rPr>
              <a:t>This project is planned for the parking lot east of the Bellevue Club and will feature six levels of above-grade parking with 1,103 stalls. Above the podium, two 16-story towers—either condo or multifamily—will complete the development, enhancing the area's residential offerings.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56BE41-5728-5F06-A9D1-00A589BFBD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" t="677" r="810"/>
          <a:stretch/>
        </p:blipFill>
        <p:spPr>
          <a:xfrm>
            <a:off x="10688591" y="6024386"/>
            <a:ext cx="1037968" cy="628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6FE353-8ED6-24F7-D306-2617CE629EFE}"/>
              </a:ext>
            </a:extLst>
          </p:cNvPr>
          <p:cNvSpPr txBox="1"/>
          <p:nvPr/>
        </p:nvSpPr>
        <p:spPr>
          <a:xfrm>
            <a:off x="6437575" y="3182146"/>
            <a:ext cx="5478159" cy="2913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Start: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/>
              </a:rPr>
              <a:t>January 15, 2026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>
              <a:solidFill>
                <a:srgbClr val="C00000"/>
              </a:solidFill>
              <a:latin typeface="+mj-lt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Completion:</a:t>
            </a:r>
            <a:br>
              <a:rPr lang="en-US" sz="2800">
                <a:latin typeface="+mj-lt"/>
                <a:ea typeface="+mj-ea"/>
                <a:cs typeface="Poppins" panose="00000500000000000000" pitchFamily="2" charset="0"/>
              </a:rPr>
            </a:br>
            <a:r>
              <a:rPr lang="en-US" sz="2400">
                <a:latin typeface="+mj-lt"/>
                <a:ea typeface="+mj-ea"/>
                <a:cs typeface="Poppins"/>
              </a:rPr>
              <a:t>June 1, 2028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200">
              <a:solidFill>
                <a:srgbClr val="C00000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Cost: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/>
              </a:rPr>
              <a:t>$375,000,000</a:t>
            </a:r>
            <a:endParaRPr lang="en-US" sz="2400">
              <a:latin typeface="+mj-lt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solidFill>
                  <a:srgbClr val="C00000"/>
                </a:solidFill>
                <a:latin typeface="Poppins"/>
                <a:ea typeface="+mj-ea"/>
                <a:cs typeface="Poppins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7C6D79-9E41-A421-65ED-DB9CB1B22AA5}"/>
              </a:ext>
            </a:extLst>
          </p:cNvPr>
          <p:cNvSpPr/>
          <p:nvPr/>
        </p:nvSpPr>
        <p:spPr>
          <a:xfrm>
            <a:off x="294968" y="6548438"/>
            <a:ext cx="10379676" cy="82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 descr="Bellevue Club Expansion">
            <a:extLst>
              <a:ext uri="{FF2B5EF4-FFF2-40B4-BE49-F238E27FC236}">
                <a16:creationId xmlns:a16="http://schemas.microsoft.com/office/drawing/2014/main" id="{9E5998F5-6E33-1D48-2375-FE965AEC4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10479" r="21140" b="7873"/>
          <a:stretch/>
        </p:blipFill>
        <p:spPr bwMode="auto">
          <a:xfrm>
            <a:off x="294968" y="521110"/>
            <a:ext cx="6142607" cy="570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586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69017-1D6A-80CC-933A-8241AA39E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FEFA2E0-EE52-0AE1-D783-9594849A2635}"/>
              </a:ext>
            </a:extLst>
          </p:cNvPr>
          <p:cNvSpPr txBox="1">
            <a:spLocks/>
          </p:cNvSpPr>
          <p:nvPr/>
        </p:nvSpPr>
        <p:spPr>
          <a:xfrm>
            <a:off x="6270431" y="230009"/>
            <a:ext cx="5852744" cy="162952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100" b="1">
              <a:solidFill>
                <a:srgbClr val="C00000"/>
              </a:solidFill>
              <a:cs typeface="Poppins" panose="00000500000000000000" pitchFamily="2" charset="0"/>
            </a:endParaRPr>
          </a:p>
          <a:p>
            <a:pPr algn="l"/>
            <a:r>
              <a:rPr lang="en-US" sz="3600" b="1">
                <a:solidFill>
                  <a:srgbClr val="C00000"/>
                </a:solidFill>
                <a:cs typeface="Poppins"/>
              </a:rPr>
              <a:t>AGC B2 – Clean Corridor FRP Replacement</a:t>
            </a:r>
          </a:p>
          <a:p>
            <a:pPr algn="l"/>
            <a:r>
              <a:rPr lang="en-US" sz="3300">
                <a:solidFill>
                  <a:srgbClr val="C00000"/>
                </a:solidFill>
                <a:cs typeface="Poppins"/>
              </a:rPr>
              <a:t>Bothell, WA  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9D023BB-6C59-B694-EB1E-CB35CBF50F50}"/>
              </a:ext>
            </a:extLst>
          </p:cNvPr>
          <p:cNvSpPr txBox="1">
            <a:spLocks/>
          </p:cNvSpPr>
          <p:nvPr/>
        </p:nvSpPr>
        <p:spPr>
          <a:xfrm>
            <a:off x="6270431" y="1930270"/>
            <a:ext cx="4978595" cy="1118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400">
                <a:solidFill>
                  <a:srgbClr val="24282A"/>
                </a:solidFill>
                <a:latin typeface="Roboto"/>
                <a:ea typeface="Roboto"/>
                <a:cs typeface="Roboto"/>
              </a:rPr>
              <a:t>Corridor renovation in an operating clean facility.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8BD090-6E73-16CA-3F3B-8027B23C90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" t="677" r="810"/>
          <a:stretch/>
        </p:blipFill>
        <p:spPr>
          <a:xfrm>
            <a:off x="10688591" y="6024386"/>
            <a:ext cx="1037968" cy="628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52CD3B-E8CD-C540-5ED1-2BC2667870FF}"/>
              </a:ext>
            </a:extLst>
          </p:cNvPr>
          <p:cNvSpPr txBox="1"/>
          <p:nvPr/>
        </p:nvSpPr>
        <p:spPr>
          <a:xfrm>
            <a:off x="6248400" y="3673759"/>
            <a:ext cx="5478159" cy="2913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Start: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/>
              </a:rPr>
              <a:t>September 1, 2025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>
              <a:solidFill>
                <a:srgbClr val="C00000"/>
              </a:solidFill>
              <a:latin typeface="+mj-lt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Completion:</a:t>
            </a:r>
            <a:br>
              <a:rPr lang="en-US" sz="2800">
                <a:latin typeface="+mj-lt"/>
                <a:ea typeface="+mj-ea"/>
                <a:cs typeface="Poppins" panose="00000500000000000000" pitchFamily="2" charset="0"/>
              </a:rPr>
            </a:br>
            <a:r>
              <a:rPr lang="en-US" sz="2400">
                <a:latin typeface="+mj-lt"/>
                <a:ea typeface="+mj-ea"/>
                <a:cs typeface="Poppins"/>
              </a:rPr>
              <a:t>October 1, 2025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200">
              <a:solidFill>
                <a:srgbClr val="C00000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Cost: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/>
              </a:rPr>
              <a:t>$440,000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solidFill>
                  <a:srgbClr val="C00000"/>
                </a:solidFill>
                <a:latin typeface="Poppins"/>
                <a:ea typeface="+mj-ea"/>
                <a:cs typeface="Poppins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769B12-CB07-6C37-7AB4-FA2F56C02217}"/>
              </a:ext>
            </a:extLst>
          </p:cNvPr>
          <p:cNvSpPr/>
          <p:nvPr/>
        </p:nvSpPr>
        <p:spPr>
          <a:xfrm>
            <a:off x="219738" y="6545738"/>
            <a:ext cx="10379676" cy="82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ilding with a sign on the front&#10;&#10;AI-generated content may be incorrect.">
            <a:extLst>
              <a:ext uri="{FF2B5EF4-FFF2-40B4-BE49-F238E27FC236}">
                <a16:creationId xmlns:a16="http://schemas.microsoft.com/office/drawing/2014/main" id="{2B1BD76D-57FF-6F22-AE0B-2AEA8882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8" r="11317"/>
          <a:stretch/>
        </p:blipFill>
        <p:spPr>
          <a:xfrm>
            <a:off x="0" y="685180"/>
            <a:ext cx="6273279" cy="520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62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1C112-48FE-B1E8-4D8E-F57E8A370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A692A8-7691-2D36-0FCD-C6491D2EC7F5}"/>
              </a:ext>
            </a:extLst>
          </p:cNvPr>
          <p:cNvSpPr/>
          <p:nvPr/>
        </p:nvSpPr>
        <p:spPr>
          <a:xfrm>
            <a:off x="8192528" y="401594"/>
            <a:ext cx="3619174" cy="6054809"/>
          </a:xfrm>
          <a:prstGeom prst="rect">
            <a:avLst/>
          </a:prstGeom>
          <a:solidFill>
            <a:srgbClr val="C00000">
              <a:alpha val="81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E6EA5D-9888-A52E-671F-48DA680F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381" y="650597"/>
            <a:ext cx="2607764" cy="43786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+mj-lt"/>
              </a:rPr>
              <a:t>MAJOR</a:t>
            </a:r>
            <a:br>
              <a:rPr lang="en-US" sz="3600">
                <a:latin typeface="+mj-lt"/>
              </a:rPr>
            </a:br>
            <a:r>
              <a:rPr lang="en-US" sz="3600">
                <a:solidFill>
                  <a:schemeClr val="bg1"/>
                </a:solidFill>
                <a:latin typeface="+mj-lt"/>
              </a:rPr>
              <a:t>SCOPES</a:t>
            </a:r>
            <a:br>
              <a:rPr lang="en-US" sz="2600" b="1">
                <a:latin typeface="Arial Narrow"/>
              </a:rPr>
            </a:br>
            <a:endParaRPr lang="en-US" sz="2600" b="1">
              <a:solidFill>
                <a:srgbClr val="C00000"/>
              </a:solidFill>
              <a:latin typeface="Arial Narrow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GWB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FRP </a:t>
            </a: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&amp; Corner Guards</a:t>
            </a: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Demolition</a:t>
            </a:r>
            <a:endParaRPr lang="en-US"/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Electrical</a:t>
            </a:r>
          </a:p>
          <a:p>
            <a:pPr marL="457200" lvl="1" indent="0">
              <a:buNone/>
            </a:pPr>
            <a:endParaRPr lang="en-US" sz="1400"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effectLst/>
              <a:latin typeface="Century Gothic" panose="020B0502020202020204" pitchFamily="34" charset="0"/>
              <a:ea typeface="Calibri" panose="020F0502020204030204" pitchFamily="34" charset="0"/>
              <a:cs typeface="Calibri"/>
            </a:endParaRPr>
          </a:p>
          <a:p>
            <a:endParaRPr lang="en-US" sz="1400">
              <a:latin typeface="Century Gothic" panose="020B0502020202020204" pitchFamily="34" charset="0"/>
            </a:endParaRPr>
          </a:p>
        </p:txBody>
      </p:sp>
      <p:pic>
        <p:nvPicPr>
          <p:cNvPr id="6" name="Picture 5" descr="A floor plan of a building&#10;&#10;AI-generated content may be incorrect.">
            <a:extLst>
              <a:ext uri="{FF2B5EF4-FFF2-40B4-BE49-F238E27FC236}">
                <a16:creationId xmlns:a16="http://schemas.microsoft.com/office/drawing/2014/main" id="{53543E82-7F6F-AD14-06A7-ABC6A6EA8E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6" r="-227" b="-696"/>
          <a:stretch/>
        </p:blipFill>
        <p:spPr>
          <a:xfrm>
            <a:off x="0" y="1714818"/>
            <a:ext cx="8184962" cy="33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22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61090-CB10-96D9-7364-C517A4520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7D0C3E-7DA4-1D8E-3538-E3737F2102EB}"/>
              </a:ext>
            </a:extLst>
          </p:cNvPr>
          <p:cNvSpPr txBox="1">
            <a:spLocks/>
          </p:cNvSpPr>
          <p:nvPr/>
        </p:nvSpPr>
        <p:spPr>
          <a:xfrm>
            <a:off x="6270431" y="230009"/>
            <a:ext cx="5852744" cy="162952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100" b="1">
              <a:solidFill>
                <a:srgbClr val="C00000"/>
              </a:solidFill>
              <a:cs typeface="Poppins" panose="00000500000000000000" pitchFamily="2" charset="0"/>
            </a:endParaRPr>
          </a:p>
          <a:p>
            <a:pPr algn="l"/>
            <a:r>
              <a:rPr lang="en-US" sz="3600" b="1">
                <a:solidFill>
                  <a:srgbClr val="C00000"/>
                </a:solidFill>
                <a:cs typeface="Poppins"/>
              </a:rPr>
              <a:t>Sound Health – Belltown Clinic Remodel</a:t>
            </a:r>
          </a:p>
          <a:p>
            <a:pPr algn="l"/>
            <a:r>
              <a:rPr lang="en-US" sz="3300">
                <a:solidFill>
                  <a:srgbClr val="C00000"/>
                </a:solidFill>
                <a:cs typeface="Poppins"/>
              </a:rPr>
              <a:t>Seatle, WA  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F82D170-635C-EDD2-591F-3CFDFFF942BE}"/>
              </a:ext>
            </a:extLst>
          </p:cNvPr>
          <p:cNvSpPr txBox="1">
            <a:spLocks/>
          </p:cNvSpPr>
          <p:nvPr/>
        </p:nvSpPr>
        <p:spPr>
          <a:xfrm>
            <a:off x="6270431" y="1930270"/>
            <a:ext cx="4978595" cy="1118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400">
                <a:solidFill>
                  <a:srgbClr val="24282A"/>
                </a:solidFill>
                <a:latin typeface="Roboto"/>
                <a:ea typeface="Roboto"/>
                <a:cs typeface="Roboto"/>
              </a:rPr>
              <a:t>Renovation of existing reception, waiting, treatment, and group rooms. Work includes remodel and reconfiguration of the exterior front façade and parapet bracing.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99E88D-E97F-AFC4-CEEB-E15EC13588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" t="677" r="810"/>
          <a:stretch/>
        </p:blipFill>
        <p:spPr>
          <a:xfrm>
            <a:off x="10688591" y="6024386"/>
            <a:ext cx="1037968" cy="628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30FD43-1EBC-7904-35B9-7B4A15727D59}"/>
              </a:ext>
            </a:extLst>
          </p:cNvPr>
          <p:cNvSpPr txBox="1"/>
          <p:nvPr/>
        </p:nvSpPr>
        <p:spPr>
          <a:xfrm>
            <a:off x="6248400" y="3673759"/>
            <a:ext cx="5478159" cy="2913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Start: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/>
              </a:rPr>
              <a:t>June 1, 2025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>
              <a:solidFill>
                <a:srgbClr val="C00000"/>
              </a:solidFill>
              <a:latin typeface="+mj-lt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Completion:</a:t>
            </a:r>
            <a:br>
              <a:rPr lang="en-US" sz="2800">
                <a:latin typeface="+mj-lt"/>
                <a:ea typeface="+mj-ea"/>
                <a:cs typeface="Poppins" panose="00000500000000000000" pitchFamily="2" charset="0"/>
              </a:rPr>
            </a:br>
            <a:r>
              <a:rPr lang="en-US" sz="2400">
                <a:latin typeface="+mj-lt"/>
                <a:ea typeface="+mj-ea"/>
                <a:cs typeface="Poppins"/>
              </a:rPr>
              <a:t>August 1, 2025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200">
              <a:solidFill>
                <a:srgbClr val="C00000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/>
              </a:rPr>
              <a:t>Estimated Cost: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/>
              </a:rPr>
              <a:t>$950,000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solidFill>
                  <a:srgbClr val="C00000"/>
                </a:solidFill>
                <a:latin typeface="Poppins"/>
                <a:ea typeface="+mj-ea"/>
                <a:cs typeface="Poppins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E6BAE-813B-5A61-4963-7B997FD65A43}"/>
              </a:ext>
            </a:extLst>
          </p:cNvPr>
          <p:cNvSpPr/>
          <p:nvPr/>
        </p:nvSpPr>
        <p:spPr>
          <a:xfrm>
            <a:off x="219738" y="6545738"/>
            <a:ext cx="10379676" cy="82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uilding with a green door and windows&#10;&#10;AI-generated content may be incorrect.">
            <a:extLst>
              <a:ext uri="{FF2B5EF4-FFF2-40B4-BE49-F238E27FC236}">
                <a16:creationId xmlns:a16="http://schemas.microsoft.com/office/drawing/2014/main" id="{07095D6F-C545-33B9-1BA9-4905C03DA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9" y="743415"/>
            <a:ext cx="6258968" cy="50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7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20AA3-0CD3-A09D-77E2-C93DCF29B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EA5464-2214-B41E-A19A-BED6519CF029}"/>
              </a:ext>
            </a:extLst>
          </p:cNvPr>
          <p:cNvSpPr/>
          <p:nvPr/>
        </p:nvSpPr>
        <p:spPr>
          <a:xfrm>
            <a:off x="8192528" y="401594"/>
            <a:ext cx="3619174" cy="6054809"/>
          </a:xfrm>
          <a:prstGeom prst="rect">
            <a:avLst/>
          </a:prstGeom>
          <a:solidFill>
            <a:srgbClr val="C00000">
              <a:alpha val="81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00C956-758B-233A-0999-1AC5D2F00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381" y="650597"/>
            <a:ext cx="2607764" cy="43786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+mj-lt"/>
              </a:rPr>
              <a:t>MAJOR</a:t>
            </a:r>
            <a:br>
              <a:rPr lang="en-US" sz="3600">
                <a:latin typeface="+mj-lt"/>
              </a:rPr>
            </a:br>
            <a:r>
              <a:rPr lang="en-US" sz="3600">
                <a:solidFill>
                  <a:schemeClr val="bg1"/>
                </a:solidFill>
                <a:latin typeface="+mj-lt"/>
              </a:rPr>
              <a:t>SCOPES</a:t>
            </a:r>
            <a:br>
              <a:rPr lang="en-US" sz="2600" b="1">
                <a:latin typeface="Arial Narrow"/>
              </a:rPr>
            </a:br>
            <a:endParaRPr lang="en-US" sz="2600" b="1">
              <a:solidFill>
                <a:srgbClr val="C00000"/>
              </a:solidFill>
              <a:latin typeface="Arial Narrow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GWB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FRP </a:t>
            </a: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&amp; Corner Guards</a:t>
            </a: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Demolition</a:t>
            </a:r>
            <a:endParaRPr lang="en-US"/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Electrical</a:t>
            </a:r>
          </a:p>
          <a:p>
            <a:pPr marL="457200" lvl="1" indent="0">
              <a:buNone/>
            </a:pPr>
            <a:endParaRPr lang="en-US" sz="1400"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effectLst/>
              <a:latin typeface="Century Gothic" panose="020B0502020202020204" pitchFamily="34" charset="0"/>
              <a:ea typeface="Calibri" panose="020F0502020204030204" pitchFamily="34" charset="0"/>
              <a:cs typeface="Calibri"/>
            </a:endParaRPr>
          </a:p>
          <a:p>
            <a:endParaRPr lang="en-US" sz="1400">
              <a:latin typeface="Century Gothic" panose="020B0502020202020204" pitchFamily="34" charset="0"/>
            </a:endParaRPr>
          </a:p>
        </p:txBody>
      </p:sp>
      <p:pic>
        <p:nvPicPr>
          <p:cNvPr id="3" name="Picture 2" descr="A blueprint of a building&#10;&#10;AI-generated content may be incorrect.">
            <a:extLst>
              <a:ext uri="{FF2B5EF4-FFF2-40B4-BE49-F238E27FC236}">
                <a16:creationId xmlns:a16="http://schemas.microsoft.com/office/drawing/2014/main" id="{978C3CCF-EC27-1BA1-40C8-AB71EA56B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8" y="402489"/>
            <a:ext cx="818197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4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1C0C8-964C-FE8D-E12F-D903FFAFC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FF1281-5BA5-B998-876E-AFD9CE0F9FCD}"/>
              </a:ext>
            </a:extLst>
          </p:cNvPr>
          <p:cNvSpPr/>
          <p:nvPr/>
        </p:nvSpPr>
        <p:spPr>
          <a:xfrm>
            <a:off x="8192528" y="401594"/>
            <a:ext cx="3619174" cy="6054809"/>
          </a:xfrm>
          <a:prstGeom prst="rect">
            <a:avLst/>
          </a:prstGeom>
          <a:solidFill>
            <a:srgbClr val="C00000">
              <a:alpha val="81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F3A949-0988-5110-528C-67ACB7D13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381" y="650597"/>
            <a:ext cx="2607764" cy="43786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+mj-lt"/>
              </a:rPr>
              <a:t>MAJOR</a:t>
            </a:r>
            <a:br>
              <a:rPr lang="en-US" sz="3600">
                <a:latin typeface="+mj-lt"/>
              </a:rPr>
            </a:br>
            <a:r>
              <a:rPr lang="en-US" sz="3600">
                <a:solidFill>
                  <a:schemeClr val="bg1"/>
                </a:solidFill>
                <a:latin typeface="+mj-lt"/>
              </a:rPr>
              <a:t>SCOPES</a:t>
            </a:r>
            <a:br>
              <a:rPr lang="en-US" sz="2600" b="1">
                <a:latin typeface="Arial Narrow"/>
              </a:rPr>
            </a:br>
            <a:endParaRPr lang="en-US" sz="2600" b="1">
              <a:solidFill>
                <a:srgbClr val="C00000"/>
              </a:solidFill>
              <a:latin typeface="Arial Narrow"/>
            </a:endParaRP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Façade (CW/WW)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Finishes</a:t>
            </a: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Roofing</a:t>
            </a:r>
            <a:endParaRPr lang="en-US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Sitework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Piles</a:t>
            </a:r>
          </a:p>
          <a:p>
            <a:pPr marL="457200" lvl="1" indent="0">
              <a:buNone/>
            </a:pPr>
            <a:endParaRPr lang="en-US" sz="140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14340" name="Picture 4" descr="Bellevue Club Expansion">
            <a:extLst>
              <a:ext uri="{FF2B5EF4-FFF2-40B4-BE49-F238E27FC236}">
                <a16:creationId xmlns:a16="http://schemas.microsoft.com/office/drawing/2014/main" id="{8ADFBA44-80D8-EA1D-3158-0EC3B7A00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0" r="11581"/>
          <a:stretch/>
        </p:blipFill>
        <p:spPr bwMode="auto">
          <a:xfrm>
            <a:off x="617175" y="401594"/>
            <a:ext cx="7455109" cy="60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96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6D45C99-0236-C440-91C5-83711963C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6" t="11500" r="17810" b="1978"/>
          <a:stretch/>
        </p:blipFill>
        <p:spPr bwMode="auto">
          <a:xfrm>
            <a:off x="219738" y="391696"/>
            <a:ext cx="5745892" cy="593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69D9DE-1981-49AF-2A03-10F49526E021}"/>
              </a:ext>
            </a:extLst>
          </p:cNvPr>
          <p:cNvSpPr txBox="1">
            <a:spLocks/>
          </p:cNvSpPr>
          <p:nvPr/>
        </p:nvSpPr>
        <p:spPr>
          <a:xfrm>
            <a:off x="6270431" y="327098"/>
            <a:ext cx="5167809" cy="748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100" b="1">
              <a:solidFill>
                <a:srgbClr val="C00000"/>
              </a:solidFill>
              <a:cs typeface="Poppins" panose="00000500000000000000" pitchFamily="2" charset="0"/>
            </a:endParaRPr>
          </a:p>
          <a:p>
            <a:pPr algn="l"/>
            <a:r>
              <a:rPr lang="en-US" sz="3600" b="1">
                <a:solidFill>
                  <a:srgbClr val="C00000"/>
                </a:solidFill>
                <a:cs typeface="Poppins"/>
              </a:rPr>
              <a:t>LDS Temple - Vancouver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C4FDF5-1219-6BAC-26A0-3A4A69620E01}"/>
              </a:ext>
            </a:extLst>
          </p:cNvPr>
          <p:cNvSpPr txBox="1">
            <a:spLocks/>
          </p:cNvSpPr>
          <p:nvPr/>
        </p:nvSpPr>
        <p:spPr>
          <a:xfrm>
            <a:off x="6270431" y="961503"/>
            <a:ext cx="2991592" cy="5463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rgbClr val="C00000"/>
                </a:solidFill>
                <a:cs typeface="Poppins" panose="00000500000000000000" pitchFamily="2" charset="0"/>
              </a:rPr>
              <a:t>Camas, WA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E539DB-448C-79EF-8495-2B56F9BBC49F}"/>
              </a:ext>
            </a:extLst>
          </p:cNvPr>
          <p:cNvSpPr txBox="1">
            <a:spLocks/>
          </p:cNvSpPr>
          <p:nvPr/>
        </p:nvSpPr>
        <p:spPr>
          <a:xfrm>
            <a:off x="6270430" y="1571106"/>
            <a:ext cx="5478158" cy="1118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800">
                <a:solidFill>
                  <a:srgbClr val="212529"/>
                </a:solidFill>
              </a:rPr>
              <a:t>A</a:t>
            </a:r>
            <a:r>
              <a:rPr lang="en-US" sz="1800" b="0" i="0">
                <a:solidFill>
                  <a:srgbClr val="212529"/>
                </a:solidFill>
                <a:effectLst/>
              </a:rPr>
              <a:t> multistory temple of approximately 43,000 square feet, the Vancouver temple will sit on a 15.11-acre site at the northwest corner of the intersection of SE 20th Street and SE Bybee Road in Camas, Washington, just east of Vancouver proper.</a:t>
            </a:r>
            <a:endParaRPr lang="en-US" sz="1800">
              <a:latin typeface="Poppins"/>
              <a:cs typeface="Poppin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2B0628-D983-85A2-BC07-63764B7F29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0" t="677" r="810"/>
          <a:stretch/>
        </p:blipFill>
        <p:spPr>
          <a:xfrm>
            <a:off x="10688591" y="6024386"/>
            <a:ext cx="1037968" cy="628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A33266-51AE-65F2-7F1D-CC1F07E44640}"/>
              </a:ext>
            </a:extLst>
          </p:cNvPr>
          <p:cNvSpPr txBox="1"/>
          <p:nvPr/>
        </p:nvSpPr>
        <p:spPr>
          <a:xfrm>
            <a:off x="6270430" y="3134806"/>
            <a:ext cx="5478159" cy="320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 panose="00000500000000000000" pitchFamily="2" charset="0"/>
              </a:rPr>
              <a:t>Estimated Start:</a:t>
            </a:r>
            <a:b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 panose="00000500000000000000" pitchFamily="2" charset="0"/>
              </a:rPr>
            </a:br>
            <a:r>
              <a:rPr lang="en-US" sz="2400">
                <a:latin typeface="+mj-lt"/>
                <a:ea typeface="+mj-ea"/>
                <a:cs typeface="Poppins" panose="00000500000000000000" pitchFamily="2" charset="0"/>
              </a:rPr>
              <a:t>February 3, 2025</a:t>
            </a:r>
          </a:p>
          <a:p>
            <a:endParaRPr lang="en-US">
              <a:solidFill>
                <a:srgbClr val="212529"/>
              </a:solidFill>
              <a:latin typeface="Source Sans Pro" panose="020B0503030403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 panose="00000500000000000000" pitchFamily="2" charset="0"/>
              </a:rPr>
              <a:t>Estimated Completion:</a:t>
            </a:r>
            <a:b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 panose="00000500000000000000" pitchFamily="2" charset="0"/>
              </a:rPr>
            </a:br>
            <a:r>
              <a:rPr lang="en-US" sz="2400">
                <a:latin typeface="+mj-lt"/>
                <a:ea typeface="+mj-ea"/>
                <a:cs typeface="Poppins" panose="00000500000000000000" pitchFamily="2" charset="0"/>
              </a:rPr>
              <a:t>April 28, 2028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2400">
              <a:solidFill>
                <a:srgbClr val="C00000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 panose="00000500000000000000" pitchFamily="2" charset="0"/>
              </a:rPr>
              <a:t>Estimated Cost: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 panose="00000500000000000000" pitchFamily="2" charset="0"/>
              </a:rPr>
              <a:t>$137,000,000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solidFill>
                  <a:srgbClr val="C00000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9BC4BD-EB5A-BE13-81C2-BC5830F8A258}"/>
              </a:ext>
            </a:extLst>
          </p:cNvPr>
          <p:cNvSpPr/>
          <p:nvPr/>
        </p:nvSpPr>
        <p:spPr>
          <a:xfrm>
            <a:off x="219738" y="6545738"/>
            <a:ext cx="10379676" cy="82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12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8D2BE16-0EDD-CC2D-8242-9C4E3D2EC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43821" r="160" b="1124"/>
          <a:stretch/>
        </p:blipFill>
        <p:spPr bwMode="auto">
          <a:xfrm>
            <a:off x="380298" y="401595"/>
            <a:ext cx="7701019" cy="605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93CA7-7FF4-5C3D-52A4-507EF63326D7}"/>
              </a:ext>
            </a:extLst>
          </p:cNvPr>
          <p:cNvSpPr/>
          <p:nvPr/>
        </p:nvSpPr>
        <p:spPr>
          <a:xfrm>
            <a:off x="8192528" y="401594"/>
            <a:ext cx="3619174" cy="6054809"/>
          </a:xfrm>
          <a:prstGeom prst="rect">
            <a:avLst/>
          </a:prstGeom>
          <a:solidFill>
            <a:srgbClr val="C00000">
              <a:alpha val="81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D05991-CFEB-709D-0113-635FC94A7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381" y="650597"/>
            <a:ext cx="3301378" cy="51894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+mj-lt"/>
              </a:rPr>
              <a:t>MAJOR</a:t>
            </a:r>
            <a:br>
              <a:rPr lang="en-US" sz="3600">
                <a:latin typeface="+mj-lt"/>
              </a:rPr>
            </a:br>
            <a:r>
              <a:rPr lang="en-US" sz="3600">
                <a:solidFill>
                  <a:schemeClr val="bg1"/>
                </a:solidFill>
                <a:latin typeface="+mj-lt"/>
              </a:rPr>
              <a:t>SCOPES</a:t>
            </a:r>
            <a:br>
              <a:rPr lang="en-US" sz="2600" b="1">
                <a:latin typeface="Arial Narrow"/>
              </a:rPr>
            </a:br>
            <a:endParaRPr lang="en-US" sz="2600" b="1">
              <a:solidFill>
                <a:srgbClr val="C00000"/>
              </a:solidFill>
              <a:latin typeface="Arial Narrow"/>
            </a:endParaRP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Millwork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Façade (Stone / Art Glass)</a:t>
            </a:r>
            <a:endParaRPr lang="en-US" sz="2400">
              <a:solidFill>
                <a:schemeClr val="bg1"/>
              </a:solidFill>
              <a:latin typeface="Arial Narrow"/>
              <a:cs typeface="Calibri" panose="020F0502020204030204" pitchFamily="34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ea typeface="Times New Roman" panose="02020603050405020304" pitchFamily="18" charset="0"/>
                <a:cs typeface="Calibri"/>
              </a:rPr>
              <a:t>Drywall</a:t>
            </a: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ea typeface="Times New Roman" panose="02020603050405020304" pitchFamily="18" charset="0"/>
                <a:cs typeface="Calibri"/>
              </a:rPr>
              <a:t>Finishes</a:t>
            </a: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ea typeface="Times New Roman" panose="02020603050405020304" pitchFamily="18" charset="0"/>
                <a:cs typeface="Calibri"/>
              </a:rPr>
              <a:t>Sitework</a:t>
            </a:r>
            <a:endParaRPr lang="en-US" sz="2400">
              <a:solidFill>
                <a:schemeClr val="bg1"/>
              </a:solidFill>
              <a:latin typeface="Arial Narrow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1400"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effectLst/>
              <a:latin typeface="Century Gothic" panose="020B0502020202020204" pitchFamily="34" charset="0"/>
              <a:ea typeface="Calibri" panose="020F0502020204030204" pitchFamily="34" charset="0"/>
              <a:cs typeface="Calibri"/>
            </a:endParaRPr>
          </a:p>
          <a:p>
            <a:endParaRPr lang="en-US" sz="1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565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5AAB5-54BD-44C3-E6C3-E958C9E36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27DE92-8D92-DF31-0E8F-4AAF75CD51C7}"/>
              </a:ext>
            </a:extLst>
          </p:cNvPr>
          <p:cNvSpPr txBox="1">
            <a:spLocks/>
          </p:cNvSpPr>
          <p:nvPr/>
        </p:nvSpPr>
        <p:spPr>
          <a:xfrm>
            <a:off x="6368751" y="230009"/>
            <a:ext cx="5852744" cy="162952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100" b="1">
              <a:solidFill>
                <a:srgbClr val="C00000"/>
              </a:solidFill>
              <a:cs typeface="Poppins" panose="00000500000000000000" pitchFamily="2" charset="0"/>
            </a:endParaRPr>
          </a:p>
          <a:p>
            <a:pPr algn="l"/>
            <a:r>
              <a:rPr lang="en-US" sz="3600" b="1">
                <a:solidFill>
                  <a:srgbClr val="C00000"/>
                </a:solidFill>
                <a:cs typeface="Poppins"/>
              </a:rPr>
              <a:t>Bellevue 305 – </a:t>
            </a:r>
          </a:p>
          <a:p>
            <a:pPr algn="l"/>
            <a:r>
              <a:rPr lang="en-US" sz="3600" b="1">
                <a:solidFill>
                  <a:srgbClr val="C00000"/>
                </a:solidFill>
                <a:cs typeface="Poppins"/>
              </a:rPr>
              <a:t>Residential Tower</a:t>
            </a:r>
          </a:p>
          <a:p>
            <a:pPr algn="l"/>
            <a:r>
              <a:rPr lang="en-US" sz="3300">
                <a:solidFill>
                  <a:srgbClr val="C00000"/>
                </a:solidFill>
                <a:cs typeface="Poppins"/>
              </a:rPr>
              <a:t>Bellevue, WA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8C8455-D86E-0B13-BF2F-D613D1B081CF}"/>
              </a:ext>
            </a:extLst>
          </p:cNvPr>
          <p:cNvSpPr txBox="1">
            <a:spLocks/>
          </p:cNvSpPr>
          <p:nvPr/>
        </p:nvSpPr>
        <p:spPr>
          <a:xfrm>
            <a:off x="6368751" y="1930270"/>
            <a:ext cx="5351298" cy="14987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>
                <a:solidFill>
                  <a:srgbClr val="24282A"/>
                </a:solidFill>
                <a:latin typeface="Roboto" panose="020F0502020204030204" pitchFamily="34" charset="0"/>
              </a:rPr>
              <a:t>This project features a 29-story high-rise with four levels of below-grade parking, totaling 491,936 square feet of space. The building houses 350 residential units designed to meet modern standards of comfort and convenience. The below-grade parking structure provides secure, efficient parking options while maximizing the building’s footprint above ground. </a:t>
            </a:r>
            <a:br>
              <a:rPr lang="en-US" sz="1100"/>
            </a:br>
            <a:endParaRPr lang="en-US" sz="1800">
              <a:latin typeface="Poppins"/>
              <a:cs typeface="Poppin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2914E2-83DC-3D39-FE18-5882BF7E11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" t="677" r="810"/>
          <a:stretch/>
        </p:blipFill>
        <p:spPr>
          <a:xfrm>
            <a:off x="10688591" y="6024386"/>
            <a:ext cx="1037968" cy="628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917650-BD2F-A984-C41E-F78FC33EC03E}"/>
              </a:ext>
            </a:extLst>
          </p:cNvPr>
          <p:cNvSpPr txBox="1"/>
          <p:nvPr/>
        </p:nvSpPr>
        <p:spPr>
          <a:xfrm>
            <a:off x="6368751" y="3182146"/>
            <a:ext cx="5478159" cy="291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 panose="00000500000000000000" pitchFamily="2" charset="0"/>
              </a:rPr>
              <a:t>Estimated Start: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 panose="00000500000000000000" pitchFamily="2" charset="0"/>
              </a:rPr>
              <a:t>October 1, 2026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>
              <a:solidFill>
                <a:srgbClr val="C00000"/>
              </a:solidFill>
              <a:latin typeface="+mj-lt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 panose="00000500000000000000" pitchFamily="2" charset="0"/>
              </a:rPr>
              <a:t>Estimated Completion:</a:t>
            </a:r>
            <a:b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 panose="00000500000000000000" pitchFamily="2" charset="0"/>
              </a:rPr>
            </a:br>
            <a:r>
              <a:rPr lang="en-US" sz="2400">
                <a:latin typeface="+mj-lt"/>
                <a:ea typeface="+mj-ea"/>
                <a:cs typeface="Poppins" panose="00000500000000000000" pitchFamily="2" charset="0"/>
              </a:rPr>
              <a:t>August 1, 2029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200">
              <a:solidFill>
                <a:srgbClr val="C00000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 panose="00000500000000000000" pitchFamily="2" charset="0"/>
              </a:rPr>
              <a:t>Estimated Cost: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 panose="00000500000000000000" pitchFamily="2" charset="0"/>
              </a:rPr>
              <a:t>$210,000,000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solidFill>
                  <a:srgbClr val="C00000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E5E76B-05D2-2990-5B2D-D1B7971AA517}"/>
              </a:ext>
            </a:extLst>
          </p:cNvPr>
          <p:cNvSpPr/>
          <p:nvPr/>
        </p:nvSpPr>
        <p:spPr>
          <a:xfrm>
            <a:off x="294968" y="6548438"/>
            <a:ext cx="10379676" cy="82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D59C696-9230-FA5D-D829-117450487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44" b="2341"/>
          <a:stretch/>
        </p:blipFill>
        <p:spPr bwMode="auto">
          <a:xfrm>
            <a:off x="297398" y="511122"/>
            <a:ext cx="5973033" cy="574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005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F8030-BDE3-A1DB-956D-1D6C13AF6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48653C-9406-59FE-7D0B-30A250534DEB}"/>
              </a:ext>
            </a:extLst>
          </p:cNvPr>
          <p:cNvSpPr/>
          <p:nvPr/>
        </p:nvSpPr>
        <p:spPr>
          <a:xfrm>
            <a:off x="8192528" y="401594"/>
            <a:ext cx="3619174" cy="6054809"/>
          </a:xfrm>
          <a:prstGeom prst="rect">
            <a:avLst/>
          </a:prstGeom>
          <a:solidFill>
            <a:srgbClr val="C00000">
              <a:alpha val="81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FCE5BD-476D-610D-754F-40800AFF0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381" y="650597"/>
            <a:ext cx="2607764" cy="43786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+mj-lt"/>
              </a:rPr>
              <a:t>MAJOR</a:t>
            </a:r>
            <a:br>
              <a:rPr lang="en-US" sz="3600">
                <a:latin typeface="+mj-lt"/>
              </a:rPr>
            </a:br>
            <a:r>
              <a:rPr lang="en-US" sz="3600">
                <a:solidFill>
                  <a:schemeClr val="bg1"/>
                </a:solidFill>
                <a:latin typeface="+mj-lt"/>
              </a:rPr>
              <a:t>SCOPES</a:t>
            </a:r>
            <a:br>
              <a:rPr lang="en-US" sz="2600" b="1">
                <a:latin typeface="Arial Narrow"/>
              </a:rPr>
            </a:br>
            <a:endParaRPr lang="en-US" sz="2600" b="1">
              <a:solidFill>
                <a:srgbClr val="C00000"/>
              </a:solidFill>
              <a:latin typeface="Arial Narrow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Reinforcing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Glazing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Utilities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Millwork</a:t>
            </a:r>
            <a:endParaRPr lang="en-US" sz="2400">
              <a:solidFill>
                <a:schemeClr val="bg1"/>
              </a:solidFill>
              <a:latin typeface="Arial Narrow"/>
              <a:cs typeface="Calibri" panose="020F0502020204030204" pitchFamily="34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ea typeface="Times New Roman" panose="02020603050405020304" pitchFamily="18" charset="0"/>
                <a:cs typeface="Calibri"/>
              </a:rPr>
              <a:t>Landscape</a:t>
            </a:r>
            <a:endParaRPr lang="en-US" sz="2400">
              <a:solidFill>
                <a:schemeClr val="bg1"/>
              </a:solidFill>
              <a:latin typeface="Arial Narrow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/>
            </a:endParaRPr>
          </a:p>
          <a:p>
            <a:endParaRPr lang="en-US" sz="1400">
              <a:latin typeface="Century Gothic" panose="020B0502020202020204" pitchFamily="34" charset="0"/>
            </a:endParaRPr>
          </a:p>
        </p:txBody>
      </p:sp>
      <p:pic>
        <p:nvPicPr>
          <p:cNvPr id="12290" name="Picture 2" descr="305 108th Ave NE">
            <a:extLst>
              <a:ext uri="{FF2B5EF4-FFF2-40B4-BE49-F238E27FC236}">
                <a16:creationId xmlns:a16="http://schemas.microsoft.com/office/drawing/2014/main" id="{9DF2788C-4DB1-CF56-2C8B-247A40E2D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8" t="-116" r="6668" b="116"/>
          <a:stretch/>
        </p:blipFill>
        <p:spPr bwMode="auto">
          <a:xfrm>
            <a:off x="380298" y="394555"/>
            <a:ext cx="7672321" cy="606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60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EA1B3-DD41-A1F5-4F96-4C8BCF352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590532C-CE78-03C9-538E-BCFF8643FDC0}"/>
              </a:ext>
            </a:extLst>
          </p:cNvPr>
          <p:cNvSpPr txBox="1">
            <a:spLocks/>
          </p:cNvSpPr>
          <p:nvPr/>
        </p:nvSpPr>
        <p:spPr>
          <a:xfrm>
            <a:off x="6437575" y="-172951"/>
            <a:ext cx="5852744" cy="1629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rgbClr val="C00000"/>
                </a:solidFill>
                <a:cs typeface="Poppins"/>
              </a:rPr>
              <a:t>LDS Temple - Tacoma</a:t>
            </a:r>
          </a:p>
          <a:p>
            <a:pPr algn="l"/>
            <a:r>
              <a:rPr lang="en-US" sz="3300">
                <a:solidFill>
                  <a:srgbClr val="C00000"/>
                </a:solidFill>
                <a:cs typeface="Poppins"/>
              </a:rPr>
              <a:t>Tacoma, WA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DB5C27-D7FC-2545-B179-785CEFFBEFDB}"/>
              </a:ext>
            </a:extLst>
          </p:cNvPr>
          <p:cNvSpPr txBox="1">
            <a:spLocks/>
          </p:cNvSpPr>
          <p:nvPr/>
        </p:nvSpPr>
        <p:spPr>
          <a:xfrm>
            <a:off x="6437575" y="1555593"/>
            <a:ext cx="5351298" cy="14987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>
                <a:solidFill>
                  <a:srgbClr val="24282A"/>
                </a:solidFill>
                <a:latin typeface="Roboto" panose="020F0502020204030204" pitchFamily="34" charset="0"/>
              </a:rPr>
              <a:t>This project occupies an 11.6-acre and features a single attached end spire. Its design incorporates four instruction rooms, three sealing rooms, and one baptistry, all within a total floor area of 45,000 square feet (4,181 square meters). Rising to an elevation of 200 feet (61 meters), the building highlights both architectural elegance and thoughtful spatial organization.</a:t>
            </a:r>
            <a:endParaRPr lang="en-US" sz="1800">
              <a:latin typeface="Poppins"/>
              <a:cs typeface="Poppin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A5A66-8F2B-B9C5-D5E4-C0CC453249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" t="677" r="810"/>
          <a:stretch/>
        </p:blipFill>
        <p:spPr>
          <a:xfrm>
            <a:off x="10688591" y="6024386"/>
            <a:ext cx="1037968" cy="628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88E45D-3013-34B8-5ADC-E56599B0B99D}"/>
              </a:ext>
            </a:extLst>
          </p:cNvPr>
          <p:cNvSpPr txBox="1"/>
          <p:nvPr/>
        </p:nvSpPr>
        <p:spPr>
          <a:xfrm>
            <a:off x="6437575" y="3054323"/>
            <a:ext cx="5478159" cy="291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 panose="00000500000000000000" pitchFamily="2" charset="0"/>
              </a:rPr>
              <a:t>Estimated Start: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 panose="00000500000000000000" pitchFamily="2" charset="0"/>
              </a:rPr>
              <a:t>October 5, 2026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>
              <a:solidFill>
                <a:srgbClr val="C00000"/>
              </a:solidFill>
              <a:latin typeface="+mj-lt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 panose="00000500000000000000" pitchFamily="2" charset="0"/>
              </a:rPr>
              <a:t>Estimated Completion:</a:t>
            </a:r>
            <a:b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 panose="00000500000000000000" pitchFamily="2" charset="0"/>
              </a:rPr>
            </a:br>
            <a:r>
              <a:rPr lang="en-US" sz="2400">
                <a:latin typeface="+mj-lt"/>
                <a:ea typeface="+mj-ea"/>
                <a:cs typeface="Poppins" panose="00000500000000000000" pitchFamily="2" charset="0"/>
              </a:rPr>
              <a:t>September 15, 2028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200">
              <a:solidFill>
                <a:srgbClr val="C00000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rgbClr val="C00000"/>
                </a:solidFill>
                <a:latin typeface="+mj-lt"/>
                <a:ea typeface="+mj-ea"/>
                <a:cs typeface="Poppins" panose="00000500000000000000" pitchFamily="2" charset="0"/>
              </a:rPr>
              <a:t>Estimated Cost: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+mj-lt"/>
                <a:ea typeface="+mj-ea"/>
                <a:cs typeface="Poppins" panose="00000500000000000000" pitchFamily="2" charset="0"/>
              </a:rPr>
              <a:t>$135,000,000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solidFill>
                  <a:srgbClr val="C00000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ABDB9B-624E-6C56-FC2E-04E59DDFCE0E}"/>
              </a:ext>
            </a:extLst>
          </p:cNvPr>
          <p:cNvSpPr/>
          <p:nvPr/>
        </p:nvSpPr>
        <p:spPr>
          <a:xfrm>
            <a:off x="294968" y="6548438"/>
            <a:ext cx="10379676" cy="822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Tacoma Washington Temple">
            <a:extLst>
              <a:ext uri="{FF2B5EF4-FFF2-40B4-BE49-F238E27FC236}">
                <a16:creationId xmlns:a16="http://schemas.microsoft.com/office/drawing/2014/main" id="{226DCB4A-C040-F2C6-DC57-0D92E3752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r="16231"/>
          <a:stretch/>
        </p:blipFill>
        <p:spPr bwMode="auto">
          <a:xfrm>
            <a:off x="294968" y="556262"/>
            <a:ext cx="6073783" cy="5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114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FB89C-E2EB-6021-2463-C0C9A7A60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14323F-502B-F347-A378-2B1631ACED4B}"/>
              </a:ext>
            </a:extLst>
          </p:cNvPr>
          <p:cNvSpPr/>
          <p:nvPr/>
        </p:nvSpPr>
        <p:spPr>
          <a:xfrm>
            <a:off x="8192528" y="401594"/>
            <a:ext cx="3619174" cy="6054809"/>
          </a:xfrm>
          <a:prstGeom prst="rect">
            <a:avLst/>
          </a:prstGeom>
          <a:solidFill>
            <a:srgbClr val="C00000">
              <a:alpha val="81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CCB3DD-05A3-5481-1725-F388BAD30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381" y="650597"/>
            <a:ext cx="2607764" cy="43786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+mj-lt"/>
              </a:rPr>
              <a:t>MAJOR</a:t>
            </a:r>
            <a:br>
              <a:rPr lang="en-US" sz="3600">
                <a:latin typeface="+mj-lt"/>
              </a:rPr>
            </a:br>
            <a:r>
              <a:rPr lang="en-US" sz="3600">
                <a:solidFill>
                  <a:schemeClr val="bg1"/>
                </a:solidFill>
                <a:latin typeface="+mj-lt"/>
              </a:rPr>
              <a:t>SCOPES</a:t>
            </a:r>
            <a:br>
              <a:rPr lang="en-US" sz="2600" b="1">
                <a:latin typeface="Arial Narrow"/>
              </a:rPr>
            </a:br>
            <a:endParaRPr lang="en-US" sz="2600" b="1">
              <a:solidFill>
                <a:srgbClr val="C00000"/>
              </a:solidFill>
              <a:latin typeface="Arial Narrow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Grading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</a:rPr>
              <a:t>Steel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Painting</a:t>
            </a:r>
            <a:endParaRPr lang="en-US" sz="2400">
              <a:solidFill>
                <a:schemeClr val="bg1"/>
              </a:solidFill>
              <a:latin typeface="Arial Narrow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Flatwork</a:t>
            </a:r>
          </a:p>
          <a:p>
            <a:pPr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Arial Narrow"/>
                <a:cs typeface="Calibri"/>
              </a:rPr>
              <a:t>Glazing</a:t>
            </a:r>
          </a:p>
          <a:p>
            <a:pPr marL="457200" lvl="1" indent="0">
              <a:buNone/>
            </a:pPr>
            <a:endParaRPr lang="en-US" sz="1400"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400">
              <a:effectLst/>
              <a:latin typeface="Century Gothic" panose="020B0502020202020204" pitchFamily="34" charset="0"/>
              <a:ea typeface="Calibri" panose="020F0502020204030204" pitchFamily="34" charset="0"/>
              <a:cs typeface="Calibri"/>
            </a:endParaRPr>
          </a:p>
          <a:p>
            <a:endParaRPr lang="en-US" sz="1400">
              <a:latin typeface="Century Gothic" panose="020B0502020202020204" pitchFamily="34" charset="0"/>
            </a:endParaRPr>
          </a:p>
        </p:txBody>
      </p:sp>
      <p:pic>
        <p:nvPicPr>
          <p:cNvPr id="14338" name="Picture 2" descr="LDS temple in Moses Lake opens its doors ahead of dedication | The  Spokesman-Review">
            <a:extLst>
              <a:ext uri="{FF2B5EF4-FFF2-40B4-BE49-F238E27FC236}">
                <a16:creationId xmlns:a16="http://schemas.microsoft.com/office/drawing/2014/main" id="{1BEE5571-A055-8CDF-21CB-7D30B0C26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-282" r="7462" b="282"/>
          <a:stretch/>
        </p:blipFill>
        <p:spPr bwMode="auto">
          <a:xfrm>
            <a:off x="380298" y="384277"/>
            <a:ext cx="7652657" cy="60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372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862</Words>
  <Application>Microsoft Office PowerPoint</Application>
  <PresentationFormat>Widescreen</PresentationFormat>
  <Paragraphs>239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Aptos</vt:lpstr>
      <vt:lpstr>Aptos Display</vt:lpstr>
      <vt:lpstr>Arial</vt:lpstr>
      <vt:lpstr>Arial Narrow</vt:lpstr>
      <vt:lpstr>Calibri</vt:lpstr>
      <vt:lpstr>Century Gothic</vt:lpstr>
      <vt:lpstr>Poppins</vt:lpstr>
      <vt:lpstr>Roboto</vt:lpstr>
      <vt:lpstr>Source Sans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JTM\mlucero</dc:creator>
  <cp:lastModifiedBy>Carolyn Stovall</cp:lastModifiedBy>
  <cp:revision>25</cp:revision>
  <dcterms:created xsi:type="dcterms:W3CDTF">2025-01-03T17:54:07Z</dcterms:created>
  <dcterms:modified xsi:type="dcterms:W3CDTF">2025-06-27T20:31:38Z</dcterms:modified>
</cp:coreProperties>
</file>